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18" r:id="rId1"/>
    <p:sldMasterId id="2147484930" r:id="rId2"/>
  </p:sldMasterIdLst>
  <p:notesMasterIdLst>
    <p:notesMasterId r:id="rId107"/>
  </p:notesMasterIdLst>
  <p:sldIdLst>
    <p:sldId id="256" r:id="rId3"/>
    <p:sldId id="329" r:id="rId4"/>
    <p:sldId id="780" r:id="rId5"/>
    <p:sldId id="781" r:id="rId6"/>
    <p:sldId id="257" r:id="rId7"/>
    <p:sldId id="779" r:id="rId8"/>
    <p:sldId id="362" r:id="rId9"/>
    <p:sldId id="356" r:id="rId10"/>
    <p:sldId id="623" r:id="rId11"/>
    <p:sldId id="363" r:id="rId12"/>
    <p:sldId id="365" r:id="rId13"/>
    <p:sldId id="366" r:id="rId14"/>
    <p:sldId id="696" r:id="rId15"/>
    <p:sldId id="646" r:id="rId16"/>
    <p:sldId id="609" r:id="rId17"/>
    <p:sldId id="608" r:id="rId18"/>
    <p:sldId id="607" r:id="rId19"/>
    <p:sldId id="645" r:id="rId20"/>
    <p:sldId id="326" r:id="rId21"/>
    <p:sldId id="324" r:id="rId22"/>
    <p:sldId id="697" r:id="rId23"/>
    <p:sldId id="624" r:id="rId24"/>
    <p:sldId id="625" r:id="rId25"/>
    <p:sldId id="626" r:id="rId26"/>
    <p:sldId id="654" r:id="rId27"/>
    <p:sldId id="647" r:id="rId28"/>
    <p:sldId id="688" r:id="rId29"/>
    <p:sldId id="782" r:id="rId30"/>
    <p:sldId id="783" r:id="rId31"/>
    <p:sldId id="784" r:id="rId32"/>
    <p:sldId id="760" r:id="rId33"/>
    <p:sldId id="761" r:id="rId34"/>
    <p:sldId id="762" r:id="rId35"/>
    <p:sldId id="763" r:id="rId36"/>
    <p:sldId id="765" r:id="rId37"/>
    <p:sldId id="766" r:id="rId38"/>
    <p:sldId id="767" r:id="rId39"/>
    <p:sldId id="768" r:id="rId40"/>
    <p:sldId id="750" r:id="rId41"/>
    <p:sldId id="751" r:id="rId42"/>
    <p:sldId id="755" r:id="rId43"/>
    <p:sldId id="756" r:id="rId44"/>
    <p:sldId id="752" r:id="rId45"/>
    <p:sldId id="757" r:id="rId46"/>
    <p:sldId id="764" r:id="rId47"/>
    <p:sldId id="771" r:id="rId48"/>
    <p:sldId id="777" r:id="rId49"/>
    <p:sldId id="769" r:id="rId50"/>
    <p:sldId id="753" r:id="rId51"/>
    <p:sldId id="770" r:id="rId52"/>
    <p:sldId id="656" r:id="rId53"/>
    <p:sldId id="629" r:id="rId54"/>
    <p:sldId id="631" r:id="rId55"/>
    <p:sldId id="712" r:id="rId56"/>
    <p:sldId id="713" r:id="rId57"/>
    <p:sldId id="714" r:id="rId58"/>
    <p:sldId id="715" r:id="rId59"/>
    <p:sldId id="716" r:id="rId60"/>
    <p:sldId id="718" r:id="rId61"/>
    <p:sldId id="719" r:id="rId62"/>
    <p:sldId id="720" r:id="rId63"/>
    <p:sldId id="717" r:id="rId64"/>
    <p:sldId id="721" r:id="rId65"/>
    <p:sldId id="724" r:id="rId66"/>
    <p:sldId id="723" r:id="rId67"/>
    <p:sldId id="722" r:id="rId68"/>
    <p:sldId id="785" r:id="rId69"/>
    <p:sldId id="786" r:id="rId70"/>
    <p:sldId id="673" r:id="rId71"/>
    <p:sldId id="787" r:id="rId72"/>
    <p:sldId id="788" r:id="rId73"/>
    <p:sldId id="789" r:id="rId74"/>
    <p:sldId id="699" r:id="rId75"/>
    <p:sldId id="633" r:id="rId76"/>
    <p:sldId id="632" r:id="rId77"/>
    <p:sldId id="674" r:id="rId78"/>
    <p:sldId id="677" r:id="rId79"/>
    <p:sldId id="725" r:id="rId80"/>
    <p:sldId id="726" r:id="rId81"/>
    <p:sldId id="727" r:id="rId82"/>
    <p:sldId id="728" r:id="rId83"/>
    <p:sldId id="729" r:id="rId84"/>
    <p:sldId id="730" r:id="rId85"/>
    <p:sldId id="731" r:id="rId86"/>
    <p:sldId id="732" r:id="rId87"/>
    <p:sldId id="739" r:id="rId88"/>
    <p:sldId id="773" r:id="rId89"/>
    <p:sldId id="775" r:id="rId90"/>
    <p:sldId id="776" r:id="rId91"/>
    <p:sldId id="772" r:id="rId92"/>
    <p:sldId id="774" r:id="rId93"/>
    <p:sldId id="738" r:id="rId94"/>
    <p:sldId id="736" r:id="rId95"/>
    <p:sldId id="740" r:id="rId96"/>
    <p:sldId id="741" r:id="rId97"/>
    <p:sldId id="742" r:id="rId98"/>
    <p:sldId id="743" r:id="rId99"/>
    <p:sldId id="744" r:id="rId100"/>
    <p:sldId id="746" r:id="rId101"/>
    <p:sldId id="747" r:id="rId102"/>
    <p:sldId id="748" r:id="rId103"/>
    <p:sldId id="749" r:id="rId104"/>
    <p:sldId id="579" r:id="rId105"/>
    <p:sldId id="580" r:id="rId106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FF9999"/>
    <a:srgbClr val="FFFFCC"/>
    <a:srgbClr val="990000"/>
    <a:srgbClr val="130BB5"/>
    <a:srgbClr val="66FF33"/>
    <a:srgbClr val="F8F8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449" autoAdjust="0"/>
    <p:restoredTop sz="93231" autoAdjust="0"/>
  </p:normalViewPr>
  <p:slideViewPr>
    <p:cSldViewPr>
      <p:cViewPr varScale="1">
        <p:scale>
          <a:sx n="85" d="100"/>
          <a:sy n="85" d="100"/>
        </p:scale>
        <p:origin x="-17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viewProps" Target="view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6C00DD6-F3C5-4419-B7C7-E6DC683B873E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791BA48-A682-408A-838B-0047A2EDA1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4455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FEFCF8-6BDA-465F-903A-F0A77FD483E4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22290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10134-157D-48B5-87DB-BF93CD62BF68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353302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A2B125-F2A9-4143-94F0-2A847C88215C}" type="slidenum">
              <a:rPr lang="ru-RU" altLang="ru-RU" smtClean="0"/>
              <a:pPr/>
              <a:t>35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927923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786E98-DE3A-44ED-A997-56A85E96AE2A}" type="slidenum">
              <a:rPr lang="ru-RU" altLang="ru-RU" smtClean="0"/>
              <a:pPr/>
              <a:t>50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14623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324C50-E7FA-4916-A253-08F0589FAA55}" type="slidenum">
              <a:rPr lang="ru-RU" altLang="ru-RU" smtClean="0">
                <a:solidFill>
                  <a:srgbClr val="000000"/>
                </a:solidFill>
              </a:rPr>
              <a:pPr/>
              <a:t>57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317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DFFC17-B8ED-4C4D-AB05-53553FC42190}" type="slidenum">
              <a:rPr lang="ru-RU" altLang="ru-RU" smtClean="0"/>
              <a:pPr/>
              <a:t>61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78596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A53CA-6044-4995-B8CD-966163E70708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6FC58-16AF-414C-824F-A941D463DA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6888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0AC26-C24C-47E0-8B8A-506A4339B685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FAB25-451F-4434-B668-9783BC7B3C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6801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9AB53-8C20-4491-BF74-65A3D52DB745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D52C9-DAD7-415D-9F06-B3A4B5CB4F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08459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8176C-7229-42DE-8CE9-34F4EE198477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9C752-C3B4-40F1-84AD-75C6A526BF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94243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3922C-9E90-4483-8F48-70F97C7F3E0A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57CC9-FD43-42ED-8E4B-6D08305D1C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12624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AE2BF-67C6-42AB-AF14-248DF0F6DF25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7279F-5453-4364-8835-4F8AE29EA7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28157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B7C1-FDB3-4B7E-884E-3A9ADB7E62E7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0BDAC-7DB7-4AA5-BCA7-74E5EFAFD0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0590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1F682-64D3-4E14-BF32-CD918B1154D5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70E06-08FA-4819-A4BF-69DB436A84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7859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2D3D8-8535-4B25-9677-9A60D65B510F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A5871-0170-4485-A766-15685ACD0E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16398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6278-5E00-42F9-8B3F-D626A952C7A0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C2A57-DD90-4791-88E3-990B322DE4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78435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7C0D-56BC-4D6E-A131-40F3213AA731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DD148-2AED-4E4A-8A34-ADC7737E2C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389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09ADF-0E0D-49D6-8E93-891D08A78FDE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F8E3E-F582-4DF5-B22F-543F9C7CB1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63474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7C3D-4A9C-4324-ACF3-4A72B5A49D0A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22B79-FD09-4E64-A7C5-20504B58CE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24593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7699B-D8AF-41B4-9B2B-361677251ECC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06A05-D9D8-43CD-8D64-75863F9F44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48333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AA47A-2A7B-4172-BC05-8E63D143151D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60DE4-5BF3-472F-87F7-FDFDACF99F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6402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8990B-DF12-42CC-BE3F-A97C70005F48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4FB08-5CA7-4815-A2C3-2164E3AD07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3282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FBE3-1DBA-410A-9D75-B2EF2DFF3AD7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6ACD-4710-410A-966C-B731FBFACF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08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1937-6F29-4609-834C-4337889060C9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5CDB0-7810-47A4-8AB5-6693BA4499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1102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5739C-7F60-4030-AE14-72994BC45242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4A084-9F3D-4902-9AAD-FAC2F9D17A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8247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1D1F1-F1AA-42BE-9D73-63489C486D0E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FE743-FB52-46AD-90D3-3EA9B776A6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2084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A7F1C-7B8B-4F4F-B5F4-465356266CA4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F43E-37D4-48F1-BE37-B5540CA7F9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6090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B5830-0E5B-4D0C-9204-4BB7F220DE56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6E025-28A5-4845-8525-5B762C0BF1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3381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9DC359AC-9C73-489B-9FFC-2EAE995D55BB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AB4A92-2E9B-441E-A9DA-BA4B037B33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4" r:id="rId1"/>
    <p:sldLayoutId id="2147485185" r:id="rId2"/>
    <p:sldLayoutId id="2147485186" r:id="rId3"/>
    <p:sldLayoutId id="2147485187" r:id="rId4"/>
    <p:sldLayoutId id="2147485188" r:id="rId5"/>
    <p:sldLayoutId id="2147485189" r:id="rId6"/>
    <p:sldLayoutId id="2147485190" r:id="rId7"/>
    <p:sldLayoutId id="2147485191" r:id="rId8"/>
    <p:sldLayoutId id="2147485204" r:id="rId9"/>
    <p:sldLayoutId id="2147485192" r:id="rId10"/>
    <p:sldLayoutId id="214748519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2A67EE0B-5DB1-46C2-B470-F0F2358722FB}" type="datetimeFigureOut">
              <a:rPr lang="ru-RU"/>
              <a:pPr>
                <a:defRPr/>
              </a:pPr>
              <a:t>11.02.2017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7A988A-A650-43EB-A672-2888E5E61C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4" r:id="rId1"/>
    <p:sldLayoutId id="2147485195" r:id="rId2"/>
    <p:sldLayoutId id="2147485196" r:id="rId3"/>
    <p:sldLayoutId id="2147485197" r:id="rId4"/>
    <p:sldLayoutId id="2147485198" r:id="rId5"/>
    <p:sldLayoutId id="2147485199" r:id="rId6"/>
    <p:sldLayoutId id="2147485200" r:id="rId7"/>
    <p:sldLayoutId id="2147485201" r:id="rId8"/>
    <p:sldLayoutId id="2147485205" r:id="rId9"/>
    <p:sldLayoutId id="2147485202" r:id="rId10"/>
    <p:sldLayoutId id="214748520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8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9151938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4724400"/>
            <a:ext cx="869473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 организации и проведения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региональной оценки качества образования  в 2017 году </a:t>
            </a:r>
            <a:endParaRPr lang="ru-RU" alt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5888"/>
            <a:ext cx="8928100" cy="669766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МОУО  </a:t>
            </a: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</a:t>
            </a:r>
            <a:r>
              <a:rPr lang="ru-RU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приказы: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 утверждении графика РОСКО;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назначении ответственных за организацию и проведение РСОКО в МОУО;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назначении  членов ГЭК, уполномоченных  членов ГЭК  (9кл) на ППЭ;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назначении сотрудников ППЭ (руководитель ППЭ, технический специалист ППЭ, организаторы в аудитории – по 2 на аудиторию, организатор вне аудитории - в соответствии с методическими рекомендациями, медицинский работник);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предметных комиссий, об определении сроков и места работы предметных комиссий;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об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графика и мест печати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экзаменационных материалов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и 11 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 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о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назначении технического специалиста ППЭ - ответственного за работу с программой ввода данных результатов тестирований и отправки файлов в РЦОИ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 до сведения всех участников РСОКО приказы, адреса ППЭ, даты экзаменов.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информационную безопасность на всех этапах подготовки и проведения РСОКО.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4128" lvl="3" indent="-182880" eaLnBrk="1" fontAlgn="auto" hangingPunct="1">
              <a:spcBef>
                <a:spcPts val="230"/>
              </a:spcBef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Verdana"/>
              <a:buChar char="◦"/>
              <a:defRPr/>
            </a:pPr>
            <a:endParaRPr lang="ru-RU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работы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07" name="Содержимое 2"/>
          <p:cNvSpPr>
            <a:spLocks noGrp="1"/>
          </p:cNvSpPr>
          <p:nvPr>
            <p:ph idx="1"/>
          </p:nvPr>
        </p:nvSpPr>
        <p:spPr>
          <a:xfrm>
            <a:off x="755650" y="1484313"/>
            <a:ext cx="7886700" cy="38163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ru-RU" altLang="ru-RU" sz="7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РУССКИЙ ЯЗЫК </a:t>
            </a: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11 класс</a:t>
            </a:r>
          </a:p>
        </p:txBody>
      </p:sp>
      <p:pic>
        <p:nvPicPr>
          <p:cNvPr id="113668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88125" y="4652963"/>
            <a:ext cx="2398713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Прямоугольник 2"/>
          <p:cNvSpPr>
            <a:spLocks noChangeArrowheads="1"/>
          </p:cNvSpPr>
          <p:nvPr/>
        </p:nvSpPr>
        <p:spPr bwMode="auto">
          <a:xfrm>
            <a:off x="684213" y="260350"/>
            <a:ext cx="8351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заданий по уровню сложности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1397000"/>
          <a:ext cx="8928100" cy="3763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738"/>
                <a:gridCol w="1512298"/>
                <a:gridCol w="1872021"/>
                <a:gridCol w="3888044"/>
              </a:tblGrid>
              <a:tr h="2011521">
                <a:tc>
                  <a:txBody>
                    <a:bodyPr/>
                    <a:lstStyle/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</a:p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сложности</a:t>
                      </a:r>
                    </a:p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</a:t>
                      </a:r>
                      <a:endParaRPr lang="ru-RU" sz="1800" b="0" i="1" u="none" strike="noStrik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</a:t>
                      </a:r>
                      <a:endParaRPr lang="ru-RU" sz="1800" b="0" i="1" u="none" strike="noStrik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</a:t>
                      </a:r>
                    </a:p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</a:t>
                      </a:r>
                    </a:p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800" b="0" i="1" u="none" strike="noStrik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максимального</a:t>
                      </a:r>
                    </a:p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первичного балла за выполнение заданий данного уровня сложности от максимального первичного балла за всю работу, равного</a:t>
                      </a:r>
                    </a:p>
                    <a:p>
                      <a:pPr algn="ctr"/>
                      <a:r>
                        <a:rPr lang="ru-RU" sz="180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баллам</a:t>
                      </a:r>
                      <a:endParaRPr lang="ru-RU" sz="1800" b="0" i="1" u="none" strike="noStrik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04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800" b="0" i="0" u="none" strike="noStrik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04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b="0" i="0" u="none" strike="noStrik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00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Повышенный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800" b="0" i="0" u="none" strike="noStrik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04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baseline="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dirty="0" smtClean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dirty="0" smtClean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baseline="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800" b="1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baseline="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 smtClean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Прямоугольник 1"/>
          <p:cNvSpPr>
            <a:spLocks noChangeArrowheads="1"/>
          </p:cNvSpPr>
          <p:nvPr/>
        </p:nvSpPr>
        <p:spPr bwMode="auto">
          <a:xfrm>
            <a:off x="250825" y="117475"/>
            <a:ext cx="9001125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оценивания отдельных заданий и экзаменационной</a:t>
            </a:r>
          </a:p>
          <a:p>
            <a:pPr algn="ctr"/>
            <a:r>
              <a:rPr lang="ru-RU" altLang="ru-RU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целом</a:t>
            </a:r>
          </a:p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 верное выполнение каждого задания части 1 (кроме заданий 1, 7, 15 и</a:t>
            </a:r>
          </a:p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24) выпускник получает по 1 баллу. За неверный ответ или его отсутствие</a:t>
            </a:r>
          </a:p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выставляется 0 баллов.</a:t>
            </a:r>
          </a:p>
          <a:p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выполнение задания 7 может быть выставлено от 0 до 5-и баллов.                                 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записи цифр в ответе имеет значение.</a:t>
            </a:r>
          </a:p>
          <a:p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выполнение задания 1 и 15 может быть выставлено от 0 до 2 баллов.                                   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записи цифр в ответе не имеет значения.</a:t>
            </a:r>
          </a:p>
          <a:p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выполнение задания 24 может быть выставлено от 0 до 4-х баллов.</a:t>
            </a:r>
          </a:p>
          <a:p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записи цифр в ответе имеет значение.</a:t>
            </a:r>
          </a:p>
          <a:p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может получить учащийся,</a:t>
            </a: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выполнивший задание части 2, </a:t>
            </a:r>
            <a:r>
              <a:rPr lang="ru-RU" altLang="ru-RU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24 балла.</a:t>
            </a:r>
          </a:p>
          <a:p>
            <a:endParaRPr lang="ru-RU" altLang="ru-RU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 верное выполнение всех заданий экзаменационной работы можно</a:t>
            </a: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максимально </a:t>
            </a:r>
            <a:r>
              <a:rPr lang="ru-RU" altLang="ru-RU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первичных баллов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sz="3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балл-24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34400" cy="836613"/>
          </a:xfrm>
        </p:spPr>
        <p:txBody>
          <a:bodyPr/>
          <a:lstStyle/>
          <a:p>
            <a:pPr algn="ctr" eaLnBrk="1" hangingPunct="1"/>
            <a:r>
              <a:rPr lang="ru-RU" altLang="ru-RU" sz="2400" smtClean="0">
                <a:solidFill>
                  <a:srgbClr val="C00000"/>
                </a:solidFill>
              </a:rPr>
              <a:t>Экзамен проходит в доброжелательной обстановке!</a:t>
            </a:r>
          </a:p>
        </p:txBody>
      </p:sp>
      <p:pic>
        <p:nvPicPr>
          <p:cNvPr id="11673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74638" y="1341438"/>
            <a:ext cx="8869362" cy="5516562"/>
          </a:xfrm>
          <a:noFill/>
        </p:spPr>
      </p:pic>
      <p:sp>
        <p:nvSpPr>
          <p:cNvPr id="116740" name="TextBox 4"/>
          <p:cNvSpPr txBox="1">
            <a:spLocks noChangeArrowheads="1"/>
          </p:cNvSpPr>
          <p:nvPr/>
        </p:nvSpPr>
        <p:spPr bwMode="auto">
          <a:xfrm>
            <a:off x="1187450" y="2133600"/>
            <a:ext cx="2622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chemeClr val="bg1"/>
                </a:solidFill>
                <a:latin typeface="Monotype Corsiva" panose="03010101010201010101" pitchFamily="66" charset="0"/>
              </a:rPr>
              <a:t>УДАЧИ </a:t>
            </a:r>
          </a:p>
          <a:p>
            <a:pPr eaLnBrk="1" hangingPunct="1"/>
            <a:r>
              <a:rPr lang="ru-RU" altLang="ru-RU" sz="3600" b="1" i="1">
                <a:solidFill>
                  <a:schemeClr val="bg1"/>
                </a:solidFill>
                <a:latin typeface="Monotype Corsiva" panose="03010101010201010101" pitchFamily="66" charset="0"/>
              </a:rPr>
              <a:t>на экзаменах!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21338" y="3875088"/>
            <a:ext cx="3522662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Прямоугольник 5"/>
          <p:cNvSpPr>
            <a:spLocks noChangeArrowheads="1"/>
          </p:cNvSpPr>
          <p:nvPr/>
        </p:nvSpPr>
        <p:spPr bwMode="auto">
          <a:xfrm>
            <a:off x="107950" y="260350"/>
            <a:ext cx="8785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C00000"/>
                </a:solidFill>
                <a:latin typeface="Times New Roman" panose="02020603050405020304" pitchFamily="18" charset="0"/>
              </a:rPr>
              <a:t>Региональный центр оценки качества образования</a:t>
            </a:r>
            <a:endParaRPr lang="ru-RU" altLang="ru-RU" sz="2400" b="1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400" b="1">
                <a:solidFill>
                  <a:srgbClr val="C00000"/>
                </a:solidFill>
              </a:rPr>
              <a:t>Тюмень, ул. Малыгина, 73</a:t>
            </a:r>
          </a:p>
          <a:p>
            <a:pPr algn="ctr" eaLnBrk="1" hangingPunct="1"/>
            <a:endParaRPr lang="ru-RU" altLang="ru-RU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64" name="Прямоугольник 6"/>
          <p:cNvSpPr>
            <a:spLocks noChangeArrowheads="1"/>
          </p:cNvSpPr>
          <p:nvPr/>
        </p:nvSpPr>
        <p:spPr bwMode="auto">
          <a:xfrm>
            <a:off x="611188" y="1412875"/>
            <a:ext cx="84248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3200" b="1">
              <a:solidFill>
                <a:srgbClr val="0033CC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3200">
                <a:solidFill>
                  <a:srgbClr val="0000FF"/>
                </a:solidFill>
                <a:latin typeface="Monotype Corsiva" panose="03010101010201010101" pitchFamily="66" charset="0"/>
              </a:rPr>
              <a:t>Андриянова Тамара Алексеевна</a:t>
            </a:r>
          </a:p>
        </p:txBody>
      </p:sp>
      <p:sp>
        <p:nvSpPr>
          <p:cNvPr id="175109" name="Прямоугольник 7"/>
          <p:cNvSpPr>
            <a:spLocks noChangeArrowheads="1"/>
          </p:cNvSpPr>
          <p:nvPr/>
        </p:nvSpPr>
        <p:spPr bwMode="auto">
          <a:xfrm>
            <a:off x="323850" y="2492375"/>
            <a:ext cx="80645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ru-RU" sz="1100" b="1" u="sng" dirty="0">
              <a:solidFill>
                <a:srgbClr val="FF0066"/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ru-RU" sz="2000" dirty="0">
                <a:solidFill>
                  <a:srgbClr val="C00000"/>
                </a:solidFill>
              </a:rPr>
              <a:t>По всем вопросам обращаться: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  39-02-99, 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000" dirty="0">
                <a:solidFill>
                  <a:srgbClr val="C00000"/>
                </a:solidFill>
              </a:rPr>
              <a:t>                                                         39-02-30</a:t>
            </a:r>
          </a:p>
          <a:p>
            <a:pPr>
              <a:buFont typeface="Arial" pitchFamily="34" charset="0"/>
              <a:buNone/>
              <a:defRPr/>
            </a:pPr>
            <a:endParaRPr lang="ru-RU" sz="2000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Пахомов Александр Олегович    39-02-05</a:t>
            </a:r>
          </a:p>
          <a:p>
            <a:pPr>
              <a:buFont typeface="Arial" pitchFamily="34" charset="0"/>
              <a:buNone/>
              <a:defRPr/>
            </a:pPr>
            <a:endParaRPr lang="ru-RU" sz="20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ru-RU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4294967295"/>
          </p:nvPr>
        </p:nvSpPr>
        <p:spPr>
          <a:xfrm>
            <a:off x="179388" y="115888"/>
            <a:ext cx="8964612" cy="65246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образовательных организаций заключается в следующем: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     рассматривают на основе полученной итоговой аналитической информации результаты проведения РСОКО, принимают управленческие решения в части совершенствования образовательного процесса, методик педагогической деятельности, корректировки содержания уроков и организации дополнительных занятий с обучающимися;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доводят информацию о результатах и принимаемых решениях до педагогов и родителей (законных представителей) обучающихся;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проводят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устранению типичных ошибок и пробелов в знаниях обучающихся;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корректируют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повышению квалификации педагогов, а также по подготовке обучающихся к государственной (итоговой) аттестации;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вносят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мероприятия по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внутришкольному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контролю, в том числе контролю уровня освоения учебного материала обучающимися.</a:t>
            </a:r>
          </a:p>
          <a:p>
            <a:pPr marL="265113" indent="-265113" eaLnBrk="1" fontAlgn="auto" hangingPunct="1">
              <a:spcAft>
                <a:spcPts val="0"/>
              </a:spcAft>
              <a:buFont typeface="Wingdings 2" panose="05020102010507070707" pitchFamily="18" charset="2"/>
              <a:buChar char=""/>
              <a:defRPr/>
            </a:pP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50825" y="-30163"/>
            <a:ext cx="8569325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1300" b="1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000" b="1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График</a:t>
            </a:r>
            <a:endParaRPr lang="ru-RU" altLang="ru-RU" sz="200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altLang="ru-RU" sz="2000" b="1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проведения экзаменационных работ на РСОКО в 9, 11-х классах образовательных организаций Тюменской области в 2017 году</a:t>
            </a:r>
            <a:endParaRPr lang="ru-RU" altLang="ru-RU" sz="200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altLang="ru-RU" sz="20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254125"/>
          <a:ext cx="9144000" cy="46704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8250"/>
                <a:gridCol w="1265463"/>
                <a:gridCol w="898072"/>
                <a:gridCol w="653143"/>
                <a:gridCol w="1197429"/>
                <a:gridCol w="1034143"/>
                <a:gridCol w="1020536"/>
                <a:gridCol w="911678"/>
                <a:gridCol w="925286"/>
              </a:tblGrid>
              <a:tr h="980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Даты проведения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Рекомендуемая дата проведения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Дата получения ЭМ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класс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предмет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Работа ПК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дата сдачи файлов в РЦОИ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Результаты  (ориентировочно)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Место проведения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876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10.02-01.03.2017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11.02.2017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10.02.2017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Математика Базовый уровень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21.02.2017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01.03.2017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ППЭ</a:t>
                      </a:r>
                      <a:endParaRPr lang="ru-RU" sz="1600" b="1" i="0" u="none" strike="noStrike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36876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18.02.2017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17.02.2017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Математика Профильный уровень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19-27.02</a:t>
                      </a:r>
                      <a:r>
                        <a:rPr lang="ru-RU" sz="1600" u="none" strike="noStrike" dirty="0" smtClean="0">
                          <a:effectLst/>
                        </a:rPr>
                        <a:t>.</a:t>
                      </a: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28.02.2017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06.03.2017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3023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28.02.2017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27.02.2017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русский язык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01-12.03.</a:t>
                      </a: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13.03.2017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20.03.2017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302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03-13.03</a:t>
                      </a:r>
                      <a:r>
                        <a:rPr lang="ru-RU" sz="1600" b="1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</a:rPr>
                        <a:t>2017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04.03.2017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02.03.2017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Математика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05-12.03</a:t>
                      </a:r>
                      <a:r>
                        <a:rPr lang="ru-RU" sz="1600" u="none" strike="noStrike" dirty="0" smtClean="0">
                          <a:effectLst/>
                        </a:rPr>
                        <a:t>.</a:t>
                      </a: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13.03.2017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22.03.2017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3023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11.03.2017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09.03.2017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русский язык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12-19.03</a:t>
                      </a:r>
                      <a:r>
                        <a:rPr lang="ru-RU" sz="1600" u="none" strike="noStrike" dirty="0" smtClean="0">
                          <a:effectLst/>
                        </a:rPr>
                        <a:t>.</a:t>
                      </a: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20.03.2017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27.03.2017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36876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Все экзамены проходят в ППЭ в полном соответствии с методическими рекомендациями </a:t>
                      </a:r>
                      <a:r>
                        <a:rPr lang="ru-RU" sz="2400" b="1" u="none" strike="noStrike" dirty="0" err="1" smtClean="0">
                          <a:solidFill>
                            <a:srgbClr val="C00000"/>
                          </a:solidFill>
                          <a:effectLst/>
                        </a:rPr>
                        <a:t>Рособрнадзора</a:t>
                      </a:r>
                      <a:r>
                        <a:rPr lang="ru-RU" sz="2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7" marR="5317" marT="531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44450"/>
          <a:ext cx="9143999" cy="70080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1330"/>
                <a:gridCol w="1553360"/>
                <a:gridCol w="1505316"/>
                <a:gridCol w="1441261"/>
                <a:gridCol w="1873639"/>
                <a:gridCol w="1249093"/>
              </a:tblGrid>
              <a:tr h="24921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11 класс  Мат Б</a:t>
                      </a:r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6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10.фев</a:t>
                      </a:r>
                      <a:endParaRPr lang="ru-RU" sz="1800" b="1" i="1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11.02.</a:t>
                      </a:r>
                      <a:endParaRPr lang="ru-RU" sz="1800" b="1" i="1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13.фев</a:t>
                      </a:r>
                      <a:endParaRPr lang="ru-RU" sz="1800" b="1" i="1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14.фев</a:t>
                      </a:r>
                      <a:endParaRPr lang="ru-RU" sz="1800" b="1" i="1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15.фев</a:t>
                      </a:r>
                      <a:endParaRPr lang="ru-RU" sz="1800" b="1" i="1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16.фев</a:t>
                      </a:r>
                      <a:endParaRPr lang="ru-RU" sz="1800" b="1" i="1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Тюмень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err="1">
                          <a:effectLst/>
                        </a:rPr>
                        <a:t>Абатск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err="1">
                          <a:effectLst/>
                        </a:rPr>
                        <a:t>Армизон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Аромашево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Бердюжье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Вагай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Викулово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Голышманово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Завод р-н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err="1">
                          <a:effectLst/>
                        </a:rPr>
                        <a:t>Исетск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Ишим р-н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Казанка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Н-Тавда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err="1">
                          <a:effectLst/>
                        </a:rPr>
                        <a:t>Омутинка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Сладково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Сорокино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Тобольск р-н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Тюменский р-н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Уватский р-н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Упорово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Юрга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Ялуторовск р-н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Ярково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Тобольск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Ишим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Ялуторовск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9" marR="5359" marT="53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6363" y="1557338"/>
          <a:ext cx="8929687" cy="3903661"/>
        </p:xfrm>
        <a:graphic>
          <a:graphicData uri="http://schemas.openxmlformats.org/drawingml/2006/table">
            <a:tbl>
              <a:tblPr/>
              <a:tblGrid>
                <a:gridCol w="6481520"/>
                <a:gridCol w="2448167"/>
              </a:tblGrid>
              <a:tr h="122888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10.02.2017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                                 (Базовый уровень)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 класс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9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получения материалов РСОКО ОУО, рассадка участников по ППЭ </a:t>
                      </a:r>
                    </a:p>
                  </a:txBody>
                  <a:tcPr marL="9525" marR="9525" marT="951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10.02.2017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1 день до экзамена</a:t>
                      </a:r>
                    </a:p>
                  </a:txBody>
                  <a:tcPr marL="9525" marR="9525" marT="951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9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Печать материалов  (бланков, КИМов) в ППЭ поаудиторно </a:t>
                      </a:r>
                    </a:p>
                  </a:txBody>
                  <a:tcPr marL="9525" marR="9525" marT="951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10-11.02.2017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день экзамена</a:t>
                      </a:r>
                    </a:p>
                  </a:txBody>
                  <a:tcPr marL="9525" marR="9525" marT="951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9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технического специалиста по внесению ответов участников РСОКО</a:t>
                      </a:r>
                    </a:p>
                  </a:txBody>
                  <a:tcPr marL="9525" marR="9525" marT="951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11.02-20.02.2017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 рабочих дней)</a:t>
                      </a:r>
                    </a:p>
                  </a:txBody>
                  <a:tcPr marL="9525" marR="9525" marT="951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85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l" fontAlgn="ctr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Сдача файлов в РЦОИ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результатов ОУО</a:t>
                      </a:r>
                    </a:p>
                  </a:txBody>
                  <a:tcPr marL="9525" marR="9525" marT="951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01.03.2017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29" name="Прямоугольник 2"/>
          <p:cNvSpPr>
            <a:spLocks noChangeArrowheads="1"/>
          </p:cNvSpPr>
          <p:nvPr/>
        </p:nvSpPr>
        <p:spPr bwMode="auto">
          <a:xfrm>
            <a:off x="323850" y="188913"/>
            <a:ext cx="8712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 на РСОКО в ППЭ  11 класс</a:t>
            </a:r>
          </a:p>
          <a:p>
            <a:pPr algn="ctr"/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(базовый уровень)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1125538"/>
          <a:ext cx="8856662" cy="5403850"/>
        </p:xfrm>
        <a:graphic>
          <a:graphicData uri="http://schemas.openxmlformats.org/drawingml/2006/table">
            <a:tbl>
              <a:tblPr/>
              <a:tblGrid>
                <a:gridCol w="6806953"/>
                <a:gridCol w="2049709"/>
              </a:tblGrid>
              <a:tr h="153355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18.02.2017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(профильный уровень)  </a:t>
                      </a: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92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получения материалов РСОКО ОУО, рассадка участников по ППЭ 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1  день до экзамена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Печать материалов  (бланков, КИМов) в ППЭ поаудиторно .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17-18.02.2017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день экзамена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предметной комиссии по проверке письменной части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19.02-.26.02.2017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 рабочих дней)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94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технического специалиста по внесению ответов 1 части  участников РСОКО, данных протоколов проверки ПК в программу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19.02-26.02.2017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 рабочих дней)</a:t>
                      </a: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90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l" fontAlgn="ctr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Сдача файлов в РЦОИ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28.02.2017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25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результатов ОУО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06.03.2017</a:t>
                      </a: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56" name="Прямоугольник 2"/>
          <p:cNvSpPr>
            <a:spLocks noChangeArrowheads="1"/>
          </p:cNvSpPr>
          <p:nvPr/>
        </p:nvSpPr>
        <p:spPr bwMode="auto">
          <a:xfrm>
            <a:off x="0" y="188913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 на РСОКО в ППЭ  11 класс</a:t>
            </a:r>
          </a:p>
          <a:p>
            <a:pPr algn="ctr"/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(профильный уровень)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188913" y="115888"/>
            <a:ext cx="89296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 на РСОКО в ППЭ  11 класс</a:t>
            </a:r>
          </a:p>
          <a:p>
            <a:pPr algn="ctr"/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1052513"/>
          <a:ext cx="9036050" cy="4627562"/>
        </p:xfrm>
        <a:graphic>
          <a:graphicData uri="http://schemas.openxmlformats.org/drawingml/2006/table">
            <a:tbl>
              <a:tblPr/>
              <a:tblGrid>
                <a:gridCol w="6408396"/>
                <a:gridCol w="2627654"/>
              </a:tblGrid>
              <a:tr h="91451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28.02.2017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Русский язык 11класс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18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получения материалов РСОКО ОУО, рассадка участников по ППЭ </a:t>
                      </a:r>
                    </a:p>
                  </a:txBody>
                  <a:tcPr marL="68577" marR="6857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27.02.2017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день экзамена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15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Печать материалов  (бланков, КИМов) в ППЭ поаудиторно .</a:t>
                      </a:r>
                    </a:p>
                  </a:txBody>
                  <a:tcPr marL="68577" marR="6857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27-28.02.2017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день экзамена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17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предметной комиссии по проверке письменной части</a:t>
                      </a:r>
                    </a:p>
                  </a:txBody>
                  <a:tcPr marL="68577" marR="6857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01.03-12.03.2017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 рабочих дней)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51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технического специалиста по внесению ответов 1 части  участников РСОКО, данных протоколов проверки ПК в программу</a:t>
                      </a:r>
                    </a:p>
                  </a:txBody>
                  <a:tcPr marL="68577" marR="6857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01.03-12.03.2017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 рабочих дней)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84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l" fontAlgn="ctr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Сдача файлов в РЦОИ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13.03.2017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16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результатов ОУО</a:t>
                      </a:r>
                    </a:p>
                  </a:txBody>
                  <a:tcPr marL="68577" marR="6857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20.03.2017</a:t>
                      </a:r>
                    </a:p>
                  </a:txBody>
                  <a:tcPr marL="68577" marR="6857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323850" y="188913"/>
            <a:ext cx="85693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 на РСОКО в ППЭ  9 класс </a:t>
            </a:r>
          </a:p>
          <a:p>
            <a:pPr algn="ctr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 </a:t>
            </a: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950" y="1052513"/>
          <a:ext cx="8928100" cy="4675187"/>
        </p:xfrm>
        <a:graphic>
          <a:graphicData uri="http://schemas.openxmlformats.org/drawingml/2006/table">
            <a:tbl>
              <a:tblPr/>
              <a:tblGrid>
                <a:gridCol w="6516111"/>
                <a:gridCol w="2411989"/>
              </a:tblGrid>
              <a:tr h="9143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04.03.2017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 9 класс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59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получения материалов РСОКО ОУО, рассадка участников по ППЭ</a:t>
                      </a:r>
                    </a:p>
                  </a:txBody>
                  <a:tcPr marL="68573" marR="6857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02.03.2017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12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Печать материалов  (бланков, КИМов) в ППЭ, сбор материалов поаудиторно в пакеты в ППЭ.</a:t>
                      </a:r>
                    </a:p>
                  </a:txBody>
                  <a:tcPr marL="68573" marR="6857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02.-03.03.2017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95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предметной комиссии по проверке письменной части</a:t>
                      </a:r>
                    </a:p>
                  </a:txBody>
                  <a:tcPr marL="68573" marR="6857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05.03-12.03.2017 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 рабочих дней)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технического специалиста по внесению ответов 1 части  участников РСОКО, данных протоколов проверки ПК в программу</a:t>
                      </a:r>
                    </a:p>
                  </a:txBody>
                  <a:tcPr marL="68573" marR="6857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05.03-12.03.2017 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0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l" fontAlgn="ctr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Сдача файлов в РЦОИ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13.03. 2017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1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результатов ОУО</a:t>
                      </a:r>
                    </a:p>
                  </a:txBody>
                  <a:tcPr marL="68573" marR="6857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22.03.2017</a:t>
                      </a:r>
                    </a:p>
                  </a:txBody>
                  <a:tcPr marL="68573" marR="6857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1268413"/>
          <a:ext cx="8856662" cy="4183062"/>
        </p:xfrm>
        <a:graphic>
          <a:graphicData uri="http://schemas.openxmlformats.org/drawingml/2006/table">
            <a:tbl>
              <a:tblPr/>
              <a:tblGrid>
                <a:gridCol w="5976447"/>
                <a:gridCol w="2880215"/>
              </a:tblGrid>
              <a:tr h="6097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11.03.2017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  9 класс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14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получения материалов РСОКО ОУО, рассадка участников по ППЭ</a:t>
                      </a: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09.03.2017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7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Печать материалов  (бланков, КИМов) в ППЭ, сбор материалов поаудиторно в пакеты в ППЭ.</a:t>
                      </a: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09-10.03.2017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72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предметной комиссии по проверке письменной части</a:t>
                      </a: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10.03-19.03.2017 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 рабочих дней)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59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технического специалиста по внесению ответов 1 части  участников РСОКО, данных протоколов проверки ПК в программу</a:t>
                      </a: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10.03-19.03.2017  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2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l" fontAlgn="ctr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Сдача файлов в РЦОИ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20.03. 2017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результатов ОУО</a:t>
                      </a: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27.03.2017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28" name="Прямоугольник 2"/>
          <p:cNvSpPr>
            <a:spLocks noChangeArrowheads="1"/>
          </p:cNvSpPr>
          <p:nvPr/>
        </p:nvSpPr>
        <p:spPr bwMode="auto">
          <a:xfrm>
            <a:off x="0" y="115888"/>
            <a:ext cx="92519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 на РСОКО в ППЭ  9 класс </a:t>
            </a:r>
          </a:p>
          <a:p>
            <a:pPr algn="ctr"/>
            <a:r>
              <a:rPr lang="ru-RU" alt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  <a:endParaRPr lang="ru-RU" altLang="ru-RU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229600" cy="939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Дополнительные материалы на контрольных работах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07950" y="939800"/>
          <a:ext cx="8929688" cy="5797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241"/>
                <a:gridCol w="2071331"/>
                <a:gridCol w="2860310"/>
                <a:gridCol w="2999807"/>
              </a:tblGrid>
              <a:tr h="91452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800000"/>
                          </a:solidFill>
                        </a:rPr>
                        <a:t>КЛАСС</a:t>
                      </a:r>
                      <a:endParaRPr lang="ru-RU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800000"/>
                          </a:solidFill>
                        </a:rPr>
                        <a:t>ПРЕДМЕТ</a:t>
                      </a:r>
                      <a:endParaRPr lang="ru-RU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800000"/>
                          </a:solidFill>
                        </a:rPr>
                        <a:t>РАЗРЕШЕНЫ дополнительные материалы</a:t>
                      </a:r>
                      <a:endParaRPr lang="ru-RU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800000"/>
                          </a:solidFill>
                        </a:rPr>
                        <a:t>С</a:t>
                      </a:r>
                      <a:r>
                        <a:rPr lang="ru-RU" sz="1800" baseline="0" dirty="0" smtClean="0">
                          <a:solidFill>
                            <a:srgbClr val="800000"/>
                          </a:solidFill>
                        </a:rPr>
                        <a:t> какого времени?</a:t>
                      </a:r>
                      <a:endParaRPr lang="ru-RU" sz="1800" dirty="0">
                        <a:solidFill>
                          <a:srgbClr val="800000"/>
                        </a:solidFill>
                      </a:endParaRPr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230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9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Русский язык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Орфографический</a:t>
                      </a:r>
                      <a:r>
                        <a:rPr lang="ru-RU" sz="2400" b="1" baseline="0" dirty="0" smtClean="0"/>
                        <a:t> словарь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/>
                        <a:t> </a:t>
                      </a:r>
                      <a:r>
                        <a:rPr lang="ru-RU" sz="2000" b="1" dirty="0" smtClean="0"/>
                        <a:t>С начала контрольной работы</a:t>
                      </a:r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2307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9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Математика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Справочные материалы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 начала контрольной работы</a:t>
                      </a:r>
                      <a:endParaRPr lang="ru-RU" sz="20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62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11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Русский язык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НЕТ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54326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11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Математика</a:t>
                      </a:r>
                    </a:p>
                    <a:p>
                      <a:pPr algn="ctr"/>
                      <a:r>
                        <a:rPr lang="ru-RU" sz="2400" b="1" dirty="0" smtClean="0"/>
                        <a:t>(профильный уровень)</a:t>
                      </a:r>
                    </a:p>
                    <a:p>
                      <a:pPr algn="ctr"/>
                      <a:r>
                        <a:rPr lang="ru-RU" sz="2400" b="1" dirty="0" smtClean="0"/>
                        <a:t>Математика (базовый уровень)</a:t>
                      </a:r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Линейка</a:t>
                      </a:r>
                    </a:p>
                    <a:p>
                      <a:pPr algn="ctr"/>
                      <a:endParaRPr lang="ru-RU" sz="2400" b="1" baseline="0" dirty="0" smtClean="0"/>
                    </a:p>
                    <a:p>
                      <a:pPr algn="ctr"/>
                      <a:endParaRPr lang="ru-RU" sz="2400" b="1" baseline="0" dirty="0" smtClean="0"/>
                    </a:p>
                    <a:p>
                      <a:pPr algn="ctr"/>
                      <a:r>
                        <a:rPr lang="ru-RU" sz="2400" b="1" baseline="0" dirty="0" smtClean="0"/>
                        <a:t>Линейка </a:t>
                      </a:r>
                    </a:p>
                    <a:p>
                      <a:pPr algn="ctr"/>
                      <a:endParaRPr lang="ru-RU" sz="2400" b="1" baseline="0" dirty="0" smtClean="0"/>
                    </a:p>
                    <a:p>
                      <a:pPr algn="ctr"/>
                      <a:endParaRPr lang="ru-RU" sz="2400" b="1" dirty="0"/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С начала контрольной работы</a:t>
                      </a:r>
                    </a:p>
                  </a:txBody>
                  <a:tcPr marL="91427" marR="91427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РСОКО проводится с целью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контроля качества образования, соблюдения требований государственного образовательного стандарта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2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16688" y="4772025"/>
            <a:ext cx="247173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229600" cy="9826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C00000"/>
                </a:solidFill>
              </a:rPr>
              <a:t>О продолжительности контрольных работ</a:t>
            </a: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НАЧАЛО РАБОТ- 10-00</a:t>
            </a:r>
            <a:endParaRPr lang="ru-RU" sz="3100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0" y="1336675"/>
          <a:ext cx="9036050" cy="4906963"/>
        </p:xfrm>
        <a:graphic>
          <a:graphicData uri="http://schemas.openxmlformats.org/drawingml/2006/table">
            <a:tbl>
              <a:tblPr/>
              <a:tblGrid>
                <a:gridCol w="1295595"/>
                <a:gridCol w="3371017"/>
                <a:gridCol w="4369438"/>
              </a:tblGrid>
              <a:tr h="792056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entury Gothic" panose="020B0502020202020204" pitchFamily="34" charset="0"/>
                        </a:rPr>
                        <a:t>Класс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Предмет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entury Gothic" panose="020B0502020202020204" pitchFamily="34" charset="0"/>
                        </a:rPr>
                        <a:t>Время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139"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РУССКИЙ ЯЗЫК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 часа 55мин  (235 мин.)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МАТЕМАТИКА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 часа 55мин  (235 мин.)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2874">
                <a:tc rowSpan="3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РУССКИЙ ЯЗЫК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3 часа 30 минут  (210мин.)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88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МАТЕМАТИКА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(профильный уровень)</a:t>
                      </a: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3 часа 55мин  (235 мин.)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88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МАТЕМАТИКА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(базовый уровень)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3 часа (180 мин.)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38" marR="91438"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750" y="1484313"/>
          <a:ext cx="8012113" cy="3287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1373"/>
                <a:gridCol w="721098"/>
                <a:gridCol w="799968"/>
                <a:gridCol w="822502"/>
                <a:gridCol w="721098"/>
                <a:gridCol w="721098"/>
                <a:gridCol w="721098"/>
                <a:gridCol w="721098"/>
                <a:gridCol w="721098"/>
                <a:gridCol w="1161680"/>
              </a:tblGrid>
              <a:tr h="555018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Бумага на РОКО в СТРАНИЦАХ (при односторонней печати из расчета 2 </a:t>
                      </a:r>
                      <a:r>
                        <a:rPr lang="ru-RU" sz="18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стр</a:t>
                      </a:r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на 1 листе)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63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Класс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Бланки на 1 участника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КИМ  на 1 участника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Критерии                        ( в расчете на 1 вариант)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Дополнительные бланки ответов  на каждого участника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Мат Б</a:t>
                      </a:r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Мат ПР</a:t>
                      </a:r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Рус яз</a:t>
                      </a:r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Мат Б</a:t>
                      </a:r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Мат ПР</a:t>
                      </a:r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Рус </a:t>
                      </a:r>
                      <a:r>
                        <a:rPr lang="ru-RU" sz="1800" u="none" strike="noStrike" dirty="0" err="1">
                          <a:effectLst/>
                        </a:rPr>
                        <a:t>яз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Мат ПР</a:t>
                      </a:r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Рус </a:t>
                      </a:r>
                      <a:r>
                        <a:rPr lang="ru-RU" sz="1800" u="none" strike="noStrike" dirty="0" err="1">
                          <a:effectLst/>
                        </a:rPr>
                        <a:t>яз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9 класс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1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11 класс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1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ГВЭ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737" name="Прямоугольник 2"/>
          <p:cNvSpPr>
            <a:spLocks noChangeArrowheads="1"/>
          </p:cNvSpPr>
          <p:nvPr/>
        </p:nvSpPr>
        <p:spPr bwMode="auto">
          <a:xfrm>
            <a:off x="1544638" y="115888"/>
            <a:ext cx="5464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в ППЭ</a:t>
            </a:r>
          </a:p>
        </p:txBody>
      </p:sp>
      <p:pic>
        <p:nvPicPr>
          <p:cNvPr id="28738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35825" y="5157788"/>
            <a:ext cx="16795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8856662" cy="714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в ППЭ</a:t>
            </a:r>
          </a:p>
          <a:p>
            <a:pPr algn="ctr"/>
            <a:r>
              <a:rPr lang="ru-RU" altLang="ru-RU" b="1"/>
              <a:t>Обеспечить ППЭ печатной бумагой формата А4 </a:t>
            </a:r>
            <a:r>
              <a:rPr lang="ru-RU" altLang="ru-RU" b="1" u="sng"/>
              <a:t>(печать односторонняя)</a:t>
            </a:r>
            <a:endParaRPr lang="ru-RU" altLang="ru-RU" u="sng"/>
          </a:p>
          <a:p>
            <a:pPr algn="ctr"/>
            <a:r>
              <a:rPr lang="ru-RU" altLang="ru-RU" b="1"/>
              <a:t>из расчета на 1 участника:</a:t>
            </a:r>
          </a:p>
          <a:p>
            <a:pPr algn="ctr"/>
            <a:r>
              <a:rPr lang="ru-RU" altLang="ru-RU" sz="1600" b="1" u="sng"/>
              <a:t>9класс: </a:t>
            </a:r>
            <a:r>
              <a:rPr lang="ru-RU" altLang="ru-RU"/>
              <a:t>русский язык и математика по (</a:t>
            </a:r>
            <a:r>
              <a:rPr lang="ru-RU" altLang="ru-RU" b="1">
                <a:solidFill>
                  <a:srgbClr val="FF0000"/>
                </a:solidFill>
              </a:rPr>
              <a:t>3 листа – на бланки + 4 листа КИМ)*2 = 14 листов</a:t>
            </a:r>
            <a:r>
              <a:rPr lang="ru-RU" altLang="ru-RU"/>
              <a:t>;</a:t>
            </a:r>
          </a:p>
          <a:p>
            <a:r>
              <a:rPr lang="ru-RU" altLang="ru-RU"/>
              <a:t>дополнительные бланки необходимо напечатать достаточное количество для Вашего ППЭ, но </a:t>
            </a:r>
            <a:r>
              <a:rPr lang="ru-RU" altLang="ru-RU" b="1">
                <a:solidFill>
                  <a:srgbClr val="FF0000"/>
                </a:solidFill>
              </a:rPr>
              <a:t>не менее 100 шт. </a:t>
            </a:r>
            <a:r>
              <a:rPr lang="ru-RU" altLang="ru-RU"/>
              <a:t>на оба экзамена. </a:t>
            </a:r>
          </a:p>
          <a:p>
            <a:r>
              <a:rPr lang="ru-RU" altLang="ru-RU" b="1"/>
              <a:t>Обеспечить упаковочными конвертами</a:t>
            </a:r>
            <a:r>
              <a:rPr lang="ru-RU" altLang="ru-RU"/>
              <a:t> – </a:t>
            </a:r>
            <a:r>
              <a:rPr lang="ru-RU" altLang="ru-RU" b="1">
                <a:solidFill>
                  <a:srgbClr val="FF0000"/>
                </a:solidFill>
              </a:rPr>
              <a:t>по 3 на каждую аудиторию </a:t>
            </a:r>
            <a:r>
              <a:rPr lang="ru-RU" altLang="ru-RU"/>
              <a:t>(один для упаковки КИМов, два -для упаковки бланков ответов № 1 и № 2 после экзамена).</a:t>
            </a:r>
          </a:p>
          <a:p>
            <a:r>
              <a:rPr lang="ru-RU" altLang="ru-RU"/>
              <a:t>Необходимо приготовить черновики (это могут быть тетрадные листы)</a:t>
            </a:r>
            <a:endParaRPr lang="ru-RU" altLang="ru-RU" sz="1600"/>
          </a:p>
          <a:p>
            <a:pPr algn="ctr"/>
            <a:r>
              <a:rPr lang="ru-RU" altLang="ru-RU" sz="1600" b="1"/>
              <a:t>11 класс</a:t>
            </a:r>
            <a:r>
              <a:rPr lang="ru-RU" altLang="ru-RU" sz="1600"/>
              <a:t>:</a:t>
            </a:r>
          </a:p>
          <a:p>
            <a:r>
              <a:rPr lang="ru-RU" altLang="ru-RU"/>
              <a:t>русский язык - </a:t>
            </a:r>
            <a:r>
              <a:rPr lang="ru-RU" altLang="ru-RU" b="1">
                <a:solidFill>
                  <a:srgbClr val="FF0000"/>
                </a:solidFill>
              </a:rPr>
              <a:t>4 листа на бланки + 6 на КИМ = 10 листов;</a:t>
            </a:r>
          </a:p>
          <a:p>
            <a:r>
              <a:rPr lang="ru-RU" altLang="ru-RU"/>
              <a:t>математика (базовый уровень) - </a:t>
            </a:r>
            <a:r>
              <a:rPr lang="ru-RU" altLang="ru-RU" b="1">
                <a:solidFill>
                  <a:srgbClr val="FF0000"/>
                </a:solidFill>
              </a:rPr>
              <a:t>3 листа на бланки + 6 листов КИМ = 9 листов;</a:t>
            </a:r>
          </a:p>
          <a:p>
            <a:r>
              <a:rPr lang="ru-RU" altLang="ru-RU"/>
              <a:t>математика (профильный уровень) - </a:t>
            </a:r>
            <a:r>
              <a:rPr lang="ru-RU" altLang="ru-RU" b="1">
                <a:solidFill>
                  <a:srgbClr val="FF0000"/>
                </a:solidFill>
              </a:rPr>
              <a:t>4 листа на бланки +3 КИМ = 7 листов;</a:t>
            </a:r>
          </a:p>
          <a:p>
            <a:r>
              <a:rPr lang="ru-RU" altLang="ru-RU"/>
              <a:t>дополнительные бланки необходимо напечатать достаточное количество для Вашего ППЭ, но </a:t>
            </a:r>
            <a:r>
              <a:rPr lang="ru-RU" altLang="ru-RU" b="1">
                <a:solidFill>
                  <a:srgbClr val="FF0000"/>
                </a:solidFill>
              </a:rPr>
              <a:t>не менее 100 шт. </a:t>
            </a:r>
            <a:r>
              <a:rPr lang="ru-RU" altLang="ru-RU"/>
              <a:t>на оба экзамена.</a:t>
            </a:r>
          </a:p>
          <a:p>
            <a:r>
              <a:rPr lang="ru-RU" altLang="ru-RU" b="1"/>
              <a:t>Обеспечить упаковочными конвертами</a:t>
            </a:r>
            <a:r>
              <a:rPr lang="ru-RU" altLang="ru-RU"/>
              <a:t> – </a:t>
            </a:r>
            <a:r>
              <a:rPr lang="ru-RU" altLang="ru-RU" b="1">
                <a:solidFill>
                  <a:srgbClr val="FF0000"/>
                </a:solidFill>
              </a:rPr>
              <a:t>по 3 на каждую аудиторию. </a:t>
            </a:r>
            <a:r>
              <a:rPr lang="ru-RU" altLang="ru-RU"/>
              <a:t>(три -для упаковки бланка регистрации и бланков ответов № 1 и № 2 после экзамена).</a:t>
            </a:r>
          </a:p>
          <a:p>
            <a:r>
              <a:rPr lang="ru-RU" altLang="ru-RU"/>
              <a:t>Необходимо приготовить черновики (это могут быть тетрадные листы).</a:t>
            </a:r>
          </a:p>
          <a:p>
            <a:r>
              <a:rPr lang="ru-RU" altLang="ru-RU" b="1">
                <a:solidFill>
                  <a:srgbClr val="C00000"/>
                </a:solidFill>
              </a:rPr>
              <a:t>Печать материалов должна быть в хорошем качестве,</a:t>
            </a:r>
            <a:r>
              <a:rPr lang="ru-RU" altLang="ru-RU"/>
              <a:t> для этого необходимы новые картриджи, также необходимо проверить всё оборудование, задействованное во время проведения РСОКО.</a:t>
            </a:r>
          </a:p>
          <a:p>
            <a:pPr algn="ctr"/>
            <a:endParaRPr lang="ru-RU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0" y="44450"/>
            <a:ext cx="903605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РСОКО 11 класс.</a:t>
            </a:r>
          </a:p>
          <a:p>
            <a:r>
              <a:rPr lang="ru-RU" altLang="ru-RU" sz="2800"/>
              <a:t>Контрольно-измерительные материалы (далее КИМ) будут направлены в МОУО на электронном носителе.</a:t>
            </a:r>
          </a:p>
          <a:p>
            <a:r>
              <a:rPr lang="ru-RU" altLang="ru-RU" sz="2800"/>
              <a:t>Каждая аудитория, задействованная на РСОКО, штаб ППЭ должны быть оборудованы компьютером (ноутбуком) и подключенным к нему принтером. </a:t>
            </a:r>
          </a:p>
          <a:p>
            <a:r>
              <a:rPr lang="ru-RU" altLang="ru-RU" sz="2800"/>
              <a:t>Печать комплектов на каждого участника (КИМов и бланков) производится в аудиториях ППЭ непосредственно перед началом экзамена</a:t>
            </a:r>
            <a:endParaRPr lang="en-US" altLang="ru-RU" sz="2800"/>
          </a:p>
          <a:p>
            <a:r>
              <a:rPr lang="ru-RU" altLang="ru-RU" sz="2800"/>
              <a:t> (в качестве апробации механизма печати КИМ в ППЭ, планируемой к введению в штатный режим ЕГЭ в последующие годы). </a:t>
            </a:r>
          </a:p>
          <a:p>
            <a:pPr algn="ctr"/>
            <a:endParaRPr lang="ru-RU" altLang="ru-RU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80288" y="5448300"/>
            <a:ext cx="141763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9036050" cy="58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ППЭ начинает свою работу в </a:t>
            </a:r>
            <a:r>
              <a:rPr lang="ru-RU" alt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8-00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час. </a:t>
            </a:r>
            <a:endParaRPr lang="en-US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все необходимые мероприятия согласно Методическим рекомендациям Рособрнадзора от 2017г.. </a:t>
            </a:r>
          </a:p>
          <a:p>
            <a:pPr algn="just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класс.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За сутки  Член ГЭК получает  у ответственного специалиста за РОКО в МОУО пароли доступа к файлам и файлы, содержащие комплекты экзаменационных работ, и рассадку учащихся. Формы ППЭ будут высланы вместе с экзаменационными материалами. Распределение сотрудников ППЭ руководитель ППЭ проводит заранее. </a:t>
            </a:r>
          </a:p>
          <a:p>
            <a:pPr algn="just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КИМ может осуществляется за сутки до экзамена или в день экзамена по аудиторно. Комплект учащегося состоит из:</a:t>
            </a:r>
          </a:p>
          <a:p>
            <a:pPr algn="just">
              <a:buFont typeface="Calibri Light" panose="020F0302020204030204" pitchFamily="34" charset="0"/>
              <a:buAutoNum type="arabicPeriod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титульного листа (на котором указано предмет, код предмета, номер бланков, код ППЭ, дата экзамена);</a:t>
            </a:r>
          </a:p>
          <a:p>
            <a:pPr algn="just">
              <a:lnSpc>
                <a:spcPct val="107000"/>
              </a:lnSpc>
              <a:buFont typeface="Calibri Light" panose="020F0302020204030204" pitchFamily="34" charset="0"/>
              <a:buAutoNum type="arabicPeriod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бланка регистрации;</a:t>
            </a:r>
            <a:endParaRPr lang="ru-RU" altLang="ru-RU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Calibri Light" panose="020F0302020204030204" pitchFamily="34" charset="0"/>
              <a:buAutoNum type="arabicPeriod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бланка ответов № 1 </a:t>
            </a:r>
            <a:endParaRPr lang="ru-RU" altLang="ru-RU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buFont typeface="Calibri Light" panose="020F0302020204030204" pitchFamily="34" charset="0"/>
              <a:buAutoNum type="arabicPeriod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бланка ответов № 2 (нет на математике базового уровня)</a:t>
            </a:r>
            <a:endParaRPr lang="ru-RU" altLang="ru-RU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buFont typeface="Calibri Light" panose="020F0302020204030204" pitchFamily="34" charset="0"/>
              <a:buAutoNum type="arabicPeriod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КИМа.</a:t>
            </a:r>
            <a:endParaRPr lang="ru-RU" altLang="ru-RU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Весь комплект печатается на 1 участника, за ним распечатывается комплект следующего участника и т. д. до последнего комплекта в данной аудитории.</a:t>
            </a:r>
            <a:endParaRPr lang="ru-RU" altLang="ru-RU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747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74000" y="5846763"/>
            <a:ext cx="11620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908175" y="2060575"/>
            <a:ext cx="50292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4000">
                <a:solidFill>
                  <a:srgbClr val="130BB5"/>
                </a:solidFill>
              </a:rPr>
              <a:t>Индивидуальный </a:t>
            </a:r>
          </a:p>
          <a:p>
            <a:pPr algn="ctr"/>
            <a:r>
              <a:rPr lang="ru-RU" altLang="ru-RU" sz="4000">
                <a:solidFill>
                  <a:srgbClr val="130BB5"/>
                </a:solidFill>
              </a:rPr>
              <a:t>комплект учащегося</a:t>
            </a:r>
          </a:p>
          <a:p>
            <a:pPr algn="ctr"/>
            <a:r>
              <a:rPr lang="ru-RU" altLang="ru-RU" sz="4000">
                <a:solidFill>
                  <a:srgbClr val="130BB5"/>
                </a:solidFill>
              </a:rPr>
              <a:t>11 класса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70088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2372"/>
                <a:gridCol w="927427"/>
                <a:gridCol w="927427"/>
                <a:gridCol w="927427"/>
                <a:gridCol w="332212"/>
                <a:gridCol w="927427"/>
                <a:gridCol w="927427"/>
                <a:gridCol w="927427"/>
                <a:gridCol w="927427"/>
                <a:gridCol w="927427"/>
              </a:tblGrid>
              <a:tr h="357416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Департамент образования и науки Тюменской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0363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Региональная оценка качества образования   </a:t>
                      </a:r>
                      <a:r>
                        <a:rPr lang="ru-RU" sz="1800" u="none" strike="noStrike" dirty="0" smtClean="0">
                          <a:effectLst/>
                        </a:rPr>
                        <a:t>2017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177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</a:tr>
              <a:tr h="672176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36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Титульный лист</a:t>
                      </a:r>
                      <a:endParaRPr lang="ru-RU" sz="36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</a:tr>
              <a:tr h="69177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</a:tr>
              <a:tr h="1106842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2200" b="1" u="sng" strike="noStrike" dirty="0">
                          <a:solidFill>
                            <a:srgbClr val="C00000"/>
                          </a:solidFill>
                          <a:effectLst/>
                        </a:rPr>
                        <a:t>Обязательно!</a:t>
                      </a:r>
                      <a:r>
                        <a:rPr lang="ru-RU" sz="2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</a:t>
                      </a:r>
                      <a:r>
                        <a:rPr lang="ru-RU" sz="2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Удостоверьтесь </a:t>
                      </a:r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в том, что номера бланков и номер КИМ </a:t>
                      </a:r>
                      <a:r>
                        <a:rPr lang="ru-RU" sz="2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совпадают </a:t>
                      </a:r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с данными титульного листа.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4643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</a:tr>
              <a:tr h="1225562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>
                          <a:solidFill>
                            <a:srgbClr val="7030A0"/>
                          </a:solidFill>
                          <a:effectLst/>
                        </a:rPr>
                        <a:t>Номер бланков</a:t>
                      </a:r>
                      <a:endParaRPr lang="ru-RU" sz="2000" b="0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Номер для бланков: регистрации, №</a:t>
                      </a:r>
                      <a:r>
                        <a:rPr lang="ru-RU" sz="2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</a:p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ru-RU" sz="2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и №2 на всех бланках </a:t>
                      </a:r>
                      <a:r>
                        <a:rPr lang="ru-RU" sz="2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одинаковый</a:t>
                      </a:r>
                    </a:p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ru-RU" sz="2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(13 символов)</a:t>
                      </a:r>
                      <a:endParaRPr lang="ru-RU" sz="2000" b="0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480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Номер КИМ</a:t>
                      </a:r>
                      <a:endParaRPr lang="ru-RU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Номер </a:t>
                      </a:r>
                      <a:r>
                        <a:rPr lang="ru-RU" sz="24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КИМа</a:t>
                      </a:r>
                      <a:r>
                        <a:rPr lang="ru-RU" sz="2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( 13 символов)</a:t>
                      </a:r>
                      <a:endParaRPr lang="ru-RU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1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1" marR="6351" marT="6351" marB="0" anchor="b"/>
                </a:tc>
              </a:tr>
            </a:tbl>
          </a:graphicData>
        </a:graphic>
      </p:graphicFrame>
      <p:sp>
        <p:nvSpPr>
          <p:cNvPr id="33893" name="TextBox 3"/>
          <p:cNvSpPr txBox="1">
            <a:spLocks noChangeArrowheads="1"/>
          </p:cNvSpPr>
          <p:nvPr/>
        </p:nvSpPr>
        <p:spPr bwMode="auto">
          <a:xfrm rot="-2864773">
            <a:off x="15081" y="716757"/>
            <a:ext cx="2098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600" b="1">
                <a:solidFill>
                  <a:srgbClr val="66FF33"/>
                </a:solidFill>
              </a:rPr>
              <a:t>11 класс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5589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6020"/>
                <a:gridCol w="1216020"/>
                <a:gridCol w="798759"/>
                <a:gridCol w="798759"/>
                <a:gridCol w="286123"/>
                <a:gridCol w="798759"/>
                <a:gridCol w="798759"/>
                <a:gridCol w="798759"/>
                <a:gridCol w="1216020"/>
                <a:gridCol w="1216020"/>
              </a:tblGrid>
              <a:tr h="1082456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Регистрационные данные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b"/>
                </a:tc>
              </a:tr>
              <a:tr h="409222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09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</a:rPr>
                        <a:t>Код школы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6 символов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</a:rPr>
                        <a:t>Класс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номер и буква класса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722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</a:rPr>
                        <a:t>Код ППЭ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4 символа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</a:rPr>
                        <a:t>Номер аудитории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4 символа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71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</a:rPr>
                        <a:t>Дата проведения экзамена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err="1">
                          <a:effectLst/>
                        </a:rPr>
                        <a:t>дд.мм.гггг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71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</a:rPr>
                        <a:t>Код предмета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2 символа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Предмет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название предмета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71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</a:rPr>
                        <a:t>Фамилия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Фамилия ученика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71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Имя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Имя ученика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71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</a:rPr>
                        <a:t>Отчество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Отчество ученика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8" marR="5048" marT="50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75987" b="74150"/>
          <a:stretch>
            <a:fillRect/>
          </a:stretch>
        </p:blipFill>
        <p:spPr bwMode="auto">
          <a:xfrm>
            <a:off x="19050" y="1412875"/>
            <a:ext cx="5495925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4964113" y="1700213"/>
            <a:ext cx="37417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6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 </a:t>
            </a:r>
          </a:p>
          <a:p>
            <a:pPr algn="ctr"/>
            <a:r>
              <a:rPr lang="ru-RU" altLang="ru-RU" sz="66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БЛАНКАХ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15888"/>
            <a:ext cx="8856662" cy="63404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7000"/>
              </a:lnSpc>
              <a:spcBef>
                <a:spcPts val="350"/>
              </a:spcBef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2 к письму</a:t>
            </a:r>
            <a:endParaRPr lang="ru-RU" altLang="ru-RU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ts val="1263"/>
              </a:lnSpc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 от 02.12.2016 № 10-835</a:t>
            </a:r>
            <a:endParaRPr lang="ru-RU" altLang="ru-RU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ru-RU" altLang="ru-RU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75"/>
              </a:spcBef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altLang="ru-RU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заполнения бланков единого государственного экзамена в 2017 году</a:t>
            </a:r>
            <a:endParaRPr lang="ru-RU" altLang="ru-RU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ru-RU" altLang="ru-RU" sz="1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ru-RU" altLang="ru-RU" sz="1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lang="ru-RU" altLang="ru-RU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lang="ru-RU" altLang="ru-RU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2017</a:t>
            </a:r>
          </a:p>
          <a:p>
            <a:pPr algn="ctr">
              <a:lnSpc>
                <a:spcPts val="1000"/>
              </a:lnSpc>
            </a:pP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000"/>
              </a:lnSpc>
            </a:pP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000"/>
              </a:lnSpc>
            </a:pP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000"/>
              </a:lnSpc>
            </a:pP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1.Введение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Настоящие    </a:t>
            </a: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   предназначены   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для    участников    ЕГЭ,    а также    для организаторов ППЭ, осуществляющих инструктаж участников ЕГЭ в день проведения ЕГЭ.</a:t>
            </a: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бланков ЕГЭ необходимо точно соблюдать настоящие правила, так     как     информация,     внесенная     в бланки,     сканируется     и обрабатывается с использованием специальных аппаратно-программных средств.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765175"/>
            <a:ext cx="8569325" cy="4984750"/>
          </a:xfrm>
          <a:prstGeom prst="rect">
            <a:avLst/>
          </a:prstGeom>
        </p:spPr>
        <p:txBody>
          <a:bodyPr>
            <a:spAutoFit/>
          </a:bodyPr>
          <a:lstStyle>
            <a:lvl1pPr marL="272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Цели РОКО</a:t>
            </a:r>
          </a:p>
          <a:p>
            <a:pPr>
              <a:lnSpc>
                <a:spcPts val="500"/>
              </a:lnSpc>
              <a:spcBef>
                <a:spcPts val="25"/>
              </a:spcBef>
            </a:pPr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Региональная оценка качества образования обучающихся 4, 5, 6, 8, 9, 10, 11</a:t>
            </a:r>
          </a:p>
          <a:p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классов образовательных организаций проводится с целью:</a:t>
            </a:r>
          </a:p>
          <a:p>
            <a:pPr>
              <a:spcBef>
                <a:spcPts val="125"/>
              </a:spcBef>
            </a:pPr>
            <a:r>
              <a:rPr lang="en-US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· </a:t>
            </a:r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выявления  уровня  сформированности  предметных  и  метапредметных образовательных результатов;</a:t>
            </a:r>
          </a:p>
          <a:p>
            <a:pPr>
              <a:spcBef>
                <a:spcPts val="75"/>
              </a:spcBef>
            </a:pPr>
            <a:r>
              <a:rPr lang="en-US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· </a:t>
            </a:r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своевременного получения объективной информации об уровне освоения учебного материала (в целом, по отдельным темам), сформированности ключевых общеучебных компетенций по общеобразовательным предметам на</a:t>
            </a:r>
          </a:p>
          <a:p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всех уровнях образования (начальная, основная, старшая ступень обучения) в</a:t>
            </a:r>
          </a:p>
          <a:p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индивидуальном,</a:t>
            </a:r>
            <a:r>
              <a:rPr lang="en-US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групповом</a:t>
            </a:r>
            <a:r>
              <a:rPr lang="en-US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(по</a:t>
            </a:r>
            <a:r>
              <a:rPr lang="en-US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классам,</a:t>
            </a:r>
            <a:r>
              <a:rPr lang="en-US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</a:t>
            </a:r>
            <a:r>
              <a:rPr lang="en-US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школам)</a:t>
            </a:r>
            <a:r>
              <a:rPr lang="en-US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en-US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обобщающем</a:t>
            </a:r>
            <a:r>
              <a:rPr lang="en-US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ru-RU" altLang="ru-RU" sz="20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(муниципальное образование, область) формате;</a:t>
            </a:r>
          </a:p>
          <a:p>
            <a:pPr>
              <a:spcBef>
                <a:spcPts val="100"/>
              </a:spcBef>
            </a:pPr>
            <a:r>
              <a:rPr lang="en-US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· </a:t>
            </a:r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корректировки    образовательного    процесса</a:t>
            </a:r>
            <a:r>
              <a:rPr lang="en-US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в </a:t>
            </a:r>
            <a:r>
              <a:rPr lang="en-US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отношении    каждого обучающегося.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46050"/>
            <a:ext cx="8964612" cy="6078538"/>
          </a:xfrm>
          <a:prstGeom prst="rect">
            <a:avLst/>
          </a:prstGeom>
        </p:spPr>
        <p:txBody>
          <a:bodyPr>
            <a:spAutoFit/>
          </a:bodyPr>
          <a:lstStyle>
            <a:lvl1pPr marL="520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Все бланки ЕГЭ заполняются гелевой или капиллярной ручкой черного цвета.</a:t>
            </a:r>
          </a:p>
          <a:p>
            <a:pPr algn="just"/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метки («крестик») в полях бланка регистрации не должен быть слишком толстым. Если ручка оставляет слишком толстую линию, то вместо крестика в поле нужно провести только одну диагональ квадрата (любую).</a:t>
            </a:r>
          </a:p>
          <a:p>
            <a:pPr algn="just"/>
            <a:r>
              <a:rPr lang="ru-RU" altLang="ru-RU" sz="2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ЕГЭ должен изображать каждую цифру и букву</a:t>
            </a: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 во всех заполняемых полях бланка регистрации, бланка ответов № 1 и верхней части бланка ответов № 2, </a:t>
            </a:r>
            <a:r>
              <a:rPr lang="ru-RU" altLang="ru-RU" sz="2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 копируя образец ее написания </a:t>
            </a: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из строки с образцами написания символов, расположенными в верхней части бланка регистрации и бланка ответов № 1.</a:t>
            </a:r>
          </a:p>
          <a:p>
            <a:pPr algn="just"/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Небрежное написание символов </a:t>
            </a: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привести к</a:t>
            </a:r>
            <a:r>
              <a:rPr lang="ru-RU" altLang="ru-RU" sz="2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тому, что при автоматизированной обработке символ может быть распознан неправильно.</a:t>
            </a:r>
          </a:p>
          <a:p>
            <a:pPr algn="just"/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 поле  в бланках  заполняется,  начиная  с первой  позиции  (в  том  числе и поля для занесения фамилии, имени и отчества участника ЕГЭ).</a:t>
            </a:r>
          </a:p>
          <a:p>
            <a:pPr algn="just">
              <a:lnSpc>
                <a:spcPct val="107000"/>
              </a:lnSpc>
            </a:pPr>
            <a:endParaRPr lang="ru-RU" altLang="ru-RU" sz="14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4670425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Прямоугольник 1"/>
          <p:cNvSpPr>
            <a:spLocks noChangeArrowheads="1"/>
          </p:cNvSpPr>
          <p:nvPr/>
        </p:nvSpPr>
        <p:spPr bwMode="auto">
          <a:xfrm>
            <a:off x="5580063" y="908050"/>
            <a:ext cx="2254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 i="1">
                <a:solidFill>
                  <a:srgbClr val="000000"/>
                </a:solidFill>
                <a:latin typeface="Times New Roman" panose="02020603050405020304" pitchFamily="18" charset="0"/>
              </a:rPr>
              <a:t>Бланк регистрации </a:t>
            </a:r>
            <a:endParaRPr lang="ru-RU" altLang="ru-RU"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675" y="692150"/>
            <a:ext cx="9077325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53975" y="836613"/>
            <a:ext cx="91884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Прямоугольник 1"/>
          <p:cNvSpPr>
            <a:spLocks noChangeArrowheads="1"/>
          </p:cNvSpPr>
          <p:nvPr/>
        </p:nvSpPr>
        <p:spPr bwMode="auto">
          <a:xfrm>
            <a:off x="179388" y="2997200"/>
            <a:ext cx="8821737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</a:rPr>
              <a:t>Заполнение полей (рис. 6) организатором в аудитории обязательно, </a:t>
            </a: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</a:rPr>
              <a:t>если участник ЕГЭ удален с экзамена в связи с нарушением установленного порядка проведения ЕГЭ или не закончил экзамен по уважительной причине</a:t>
            </a: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</a:rPr>
              <a:t>. Отметка организатора в аудитории заверяется подписью организатора в специально отведенном для этого поле бланка регистрации, и вносится соответствующая запись в форме ППЭ-05-02 «Протокол проведения ЕГЭ в аудитории». В случае удаления участника ЕГЭ в штабе ППЭ в зоне видимости камер видеонаблюдения заполняется форма ППЭ-21 «Акт об удалении участника ГИА». </a:t>
            </a:r>
            <a:endParaRPr lang="ru-RU" altLang="ru-RU" sz="2000"/>
          </a:p>
        </p:txBody>
      </p:sp>
      <p:sp>
        <p:nvSpPr>
          <p:cNvPr id="40964" name="Прямоугольник 2"/>
          <p:cNvSpPr>
            <a:spLocks noChangeArrowheads="1"/>
          </p:cNvSpPr>
          <p:nvPr/>
        </p:nvSpPr>
        <p:spPr bwMode="auto">
          <a:xfrm>
            <a:off x="71438" y="220663"/>
            <a:ext cx="8929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 i="1">
                <a:solidFill>
                  <a:srgbClr val="000000"/>
                </a:solidFill>
                <a:latin typeface="Times New Roman" panose="02020603050405020304" pitchFamily="18" charset="0"/>
              </a:rPr>
              <a:t>Область для отметок организатора в аудитории о фактах удаления участника ЕГЭ</a:t>
            </a:r>
            <a:endParaRPr lang="ru-RU" altLang="ru-RU" b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48672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Прямоугольник 2"/>
          <p:cNvSpPr>
            <a:spLocks noChangeArrowheads="1"/>
          </p:cNvSpPr>
          <p:nvPr/>
        </p:nvSpPr>
        <p:spPr bwMode="auto">
          <a:xfrm>
            <a:off x="5724525" y="188913"/>
            <a:ext cx="219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 i="1">
                <a:solidFill>
                  <a:srgbClr val="000000"/>
                </a:solidFill>
                <a:latin typeface="Times New Roman" panose="02020603050405020304" pitchFamily="18" charset="0"/>
              </a:rPr>
              <a:t>Бланк ответов № 1</a:t>
            </a:r>
            <a:endParaRPr lang="ru-RU" altLang="ru-RU" b="1"/>
          </a:p>
        </p:txBody>
      </p:sp>
      <p:sp>
        <p:nvSpPr>
          <p:cNvPr id="41988" name="Прямоугольник 3"/>
          <p:cNvSpPr>
            <a:spLocks noChangeArrowheads="1"/>
          </p:cNvSpPr>
          <p:nvPr/>
        </p:nvSpPr>
        <p:spPr bwMode="auto">
          <a:xfrm>
            <a:off x="5183188" y="908050"/>
            <a:ext cx="39274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Краткий ответ, 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в соответствии с инструкцией к заданию, 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может быть записан только в виде: </a:t>
            </a:r>
          </a:p>
          <a:p>
            <a:pPr algn="just"/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цифры (числа); </a:t>
            </a:r>
          </a:p>
          <a:p>
            <a:pPr algn="just"/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последовательности цифр (слов) (</a:t>
            </a: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</a:rPr>
              <a:t>записывается без пробелов, запятых и других дополнительных символов</a:t>
            </a:r>
            <a:r>
              <a:rPr lang="ru-RU" altLang="ru-RU">
                <a:latin typeface="Times New Roman" panose="02020603050405020304" pitchFamily="18" charset="0"/>
              </a:rPr>
              <a:t>); </a:t>
            </a:r>
          </a:p>
          <a:p>
            <a:pPr algn="just"/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конечной десятичной дроби, если в инструкции по выполнению задания указано, что ответ можно дать в виде десятичной дроби; </a:t>
            </a:r>
          </a:p>
          <a:p>
            <a:pPr algn="just"/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слова или словосочетания (несколько слов);</a:t>
            </a:r>
          </a:p>
          <a:p>
            <a:pPr algn="just"/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Каждая цифра, буква, запятая или знак «минус» (если число отрицательное) записывается в отдельную клеточку, строго по образцу из верхней части бланка ответов № 1.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45605"/>
          <a:stretch>
            <a:fillRect/>
          </a:stretch>
        </p:blipFill>
        <p:spPr bwMode="auto">
          <a:xfrm>
            <a:off x="-60325" y="719138"/>
            <a:ext cx="59182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Прямоугольник 1"/>
          <p:cNvSpPr>
            <a:spLocks noChangeArrowheads="1"/>
          </p:cNvSpPr>
          <p:nvPr/>
        </p:nvSpPr>
        <p:spPr bwMode="auto">
          <a:xfrm>
            <a:off x="684213" y="188913"/>
            <a:ext cx="8064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ts val="125"/>
              </a:spcBef>
            </a:pPr>
            <a:r>
              <a:rPr lang="ru-RU" altLang="ru-RU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для записи ответов на задания с кратким ответом</a:t>
            </a:r>
            <a:endParaRPr lang="ru-RU" altLang="ru-RU" sz="1400" b="1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012" name="Прямоугольник 2"/>
          <p:cNvSpPr>
            <a:spLocks noChangeArrowheads="1"/>
          </p:cNvSpPr>
          <p:nvPr/>
        </p:nvSpPr>
        <p:spPr bwMode="auto">
          <a:xfrm>
            <a:off x="5695950" y="1171575"/>
            <a:ext cx="34194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В средней части бланка ответов № - краткий ответ записывается справа от номера задания в области ответов с названием 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«Результаты выполнения заданий с кратким ответом». </a:t>
            </a:r>
          </a:p>
          <a:p>
            <a:pPr algn="just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Ответ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 на задание с кратким ответом нужно записать 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в такой форме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, в которой требуется в инструкции к данному заданию.</a:t>
            </a:r>
          </a:p>
          <a:p>
            <a:pPr algn="just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Не разрешается 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использовать при записи ответа никаких иных символов,</a:t>
            </a:r>
            <a:r>
              <a:rPr lang="ru-RU" altLang="ru-RU">
                <a:latin typeface="Times New Roman" panose="02020603050405020304" pitchFamily="18" charset="0"/>
              </a:rPr>
              <a:t> кроме </a:t>
            </a: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</a:rPr>
              <a:t>символов кириллицы, латиницы, арабских цифр, запятой и знака «дефис» («минус»). </a:t>
            </a:r>
            <a:endParaRPr lang="ru-RU" altLang="ru-RU" b="1">
              <a:solidFill>
                <a:srgbClr val="C00000"/>
              </a:solidFill>
            </a:endParaRPr>
          </a:p>
        </p:txBody>
      </p:sp>
      <p:sp>
        <p:nvSpPr>
          <p:cNvPr id="43013" name="Прямоугольник 1"/>
          <p:cNvSpPr>
            <a:spLocks noChangeArrowheads="1"/>
          </p:cNvSpPr>
          <p:nvPr/>
        </p:nvSpPr>
        <p:spPr bwMode="auto">
          <a:xfrm>
            <a:off x="112713" y="3717925"/>
            <a:ext cx="542766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</a:rPr>
              <a:t>Если в ответе больше 17 символов </a:t>
            </a: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</a:rPr>
              <a:t>(количество клеточек, отведенное для записи ответов на задания с кратким ответом), то ответ записывается в отведенном для него месте, не обращая внимания на разбиение этого поля на клеточки. </a:t>
            </a:r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</a:rPr>
              <a:t>Ответ должен быть написан разборчиво</a:t>
            </a: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</a:rPr>
              <a:t>, более узкими символами в одну строчку, с использованием всей длины отведенного под него поля. Символы в ответе не должны соприкасаться друг с другом. Термин следует писать полностью. </a:t>
            </a:r>
          </a:p>
          <a:p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</a:rPr>
              <a:t>Любые сокращения запрещены. </a:t>
            </a:r>
            <a:endParaRPr lang="ru-RU" altLang="ru-RU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688" y="549275"/>
            <a:ext cx="913447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Прямоугольник 1"/>
          <p:cNvSpPr>
            <a:spLocks noChangeArrowheads="1"/>
          </p:cNvSpPr>
          <p:nvPr/>
        </p:nvSpPr>
        <p:spPr bwMode="auto">
          <a:xfrm>
            <a:off x="219075" y="2820988"/>
            <a:ext cx="885666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замены ошибочных ответов на задания с кратким ответом</a:t>
            </a:r>
          </a:p>
          <a:p>
            <a:r>
              <a:rPr lang="ru-RU" altLang="ru-RU"/>
              <a:t>В случае если в области замены ошибочных ответов на задания с кратким ответом будет заполнено </a:t>
            </a:r>
            <a:r>
              <a:rPr lang="ru-RU" altLang="ru-RU" b="1">
                <a:solidFill>
                  <a:srgbClr val="C00000"/>
                </a:solidFill>
              </a:rPr>
              <a:t>поле для номера задания</a:t>
            </a:r>
            <a:r>
              <a:rPr lang="ru-RU" altLang="ru-RU"/>
              <a:t>, </a:t>
            </a:r>
            <a:r>
              <a:rPr lang="ru-RU" altLang="ru-RU" b="1">
                <a:solidFill>
                  <a:srgbClr val="C00000"/>
                </a:solidFill>
              </a:rPr>
              <a:t>а новый ответ не внесен</a:t>
            </a:r>
            <a:r>
              <a:rPr lang="ru-RU" altLang="ru-RU"/>
              <a:t>, то для оценивания будет  использоваться  пустой  ответ  (т.е.  задание  будет  засчитано  невыполненным).</a:t>
            </a:r>
          </a:p>
          <a:p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r>
              <a:rPr lang="ru-RU" altLang="ru-RU"/>
              <a:t>В  случае  </a:t>
            </a:r>
            <a:r>
              <a:rPr lang="ru-RU" altLang="ru-RU" b="1">
                <a:solidFill>
                  <a:srgbClr val="C00000"/>
                </a:solidFill>
              </a:rPr>
              <a:t>если  участник  экзамена  не  использовал  поле  «Замена  ошибочных ответов </a:t>
            </a:r>
            <a:r>
              <a:rPr lang="ru-RU" altLang="ru-RU"/>
              <a:t>на задания с кратким ответом» организатор в поле «Количество заполненных полей «Замена ошибочных ответов» </a:t>
            </a:r>
            <a:r>
              <a:rPr lang="ru-RU" altLang="ru-RU" b="1">
                <a:solidFill>
                  <a:srgbClr val="C00000"/>
                </a:solidFill>
              </a:rPr>
              <a:t>ставит «Х» и подпись в специально отведенном </a:t>
            </a:r>
            <a:r>
              <a:rPr lang="ru-RU" altLang="ru-RU"/>
              <a:t>месте.</a:t>
            </a:r>
          </a:p>
          <a:p>
            <a:endParaRPr lang="ru-RU" altLang="ru-RU" b="1"/>
          </a:p>
        </p:txBody>
      </p:sp>
      <p:sp>
        <p:nvSpPr>
          <p:cNvPr id="45060" name="TextBox 1"/>
          <p:cNvSpPr txBox="1">
            <a:spLocks noChangeArrowheads="1"/>
          </p:cNvSpPr>
          <p:nvPr/>
        </p:nvSpPr>
        <p:spPr bwMode="auto">
          <a:xfrm>
            <a:off x="298450" y="836613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/>
              <a:t>3</a:t>
            </a:r>
          </a:p>
        </p:txBody>
      </p:sp>
      <p:sp>
        <p:nvSpPr>
          <p:cNvPr id="45061" name="TextBox 3"/>
          <p:cNvSpPr txBox="1">
            <a:spLocks noChangeArrowheads="1"/>
          </p:cNvSpPr>
          <p:nvPr/>
        </p:nvSpPr>
        <p:spPr bwMode="auto">
          <a:xfrm>
            <a:off x="828675" y="836613"/>
            <a:ext cx="696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1 5 2</a:t>
            </a:r>
          </a:p>
        </p:txBody>
      </p:sp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311150" y="115093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/>
              <a:t>3</a:t>
            </a:r>
          </a:p>
        </p:txBody>
      </p:sp>
      <p:pic>
        <p:nvPicPr>
          <p:cNvPr id="450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59856"/>
          <a:stretch>
            <a:fillRect/>
          </a:stretch>
        </p:blipFill>
        <p:spPr bwMode="auto">
          <a:xfrm>
            <a:off x="107950" y="4365625"/>
            <a:ext cx="91344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Box 4"/>
          <p:cNvSpPr txBox="1">
            <a:spLocks noChangeArrowheads="1"/>
          </p:cNvSpPr>
          <p:nvPr/>
        </p:nvSpPr>
        <p:spPr bwMode="auto">
          <a:xfrm>
            <a:off x="4335463" y="4806950"/>
            <a:ext cx="338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/>
              <a:t>Х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07950" y="36513"/>
            <a:ext cx="4865688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Прямоугольник 2"/>
          <p:cNvSpPr>
            <a:spLocks noChangeArrowheads="1"/>
          </p:cNvSpPr>
          <p:nvPr/>
        </p:nvSpPr>
        <p:spPr bwMode="auto">
          <a:xfrm>
            <a:off x="5435600" y="333375"/>
            <a:ext cx="2198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 i="1">
                <a:solidFill>
                  <a:srgbClr val="000000"/>
                </a:solidFill>
                <a:latin typeface="Times New Roman" panose="02020603050405020304" pitchFamily="18" charset="0"/>
              </a:rPr>
              <a:t>Бланк ответов № 2</a:t>
            </a:r>
            <a:endParaRPr lang="ru-RU" altLang="ru-RU" b="1"/>
          </a:p>
        </p:txBody>
      </p:sp>
      <p:sp>
        <p:nvSpPr>
          <p:cNvPr id="46084" name="Прямоугольник 1"/>
          <p:cNvSpPr>
            <a:spLocks noChangeArrowheads="1"/>
          </p:cNvSpPr>
          <p:nvPr/>
        </p:nvSpPr>
        <p:spPr bwMode="auto">
          <a:xfrm>
            <a:off x="4913313" y="1628775"/>
            <a:ext cx="41036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При недостатке места для ответов на лицевой стороне бланка ответов № 2 участник ЕГЭ должен продолжить 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записи на оборотной стороне бланка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, сделав в нижней части области ответов лицевой стороны бланка запись </a:t>
            </a: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</a:rPr>
              <a:t>«см. на обороте»</a:t>
            </a:r>
          </a:p>
          <a:p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Если бланк ответов № 2 содержит незаполненные области (за исключением регистрационных полей), то организаторы погашают их следующим образом: </a:t>
            </a: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</a:rPr>
              <a:t>«Z».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1"/>
          <p:cNvSpPr>
            <a:spLocks noChangeArrowheads="1"/>
          </p:cNvSpPr>
          <p:nvPr/>
        </p:nvSpPr>
        <p:spPr bwMode="auto">
          <a:xfrm>
            <a:off x="4427538" y="588963"/>
            <a:ext cx="457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Дополнительный бланк ответов № 2 выдается организатором в аудитории по требованию участника ЕГЭ </a:t>
            </a:r>
            <a:r>
              <a:rPr lang="ru-RU" altLang="ru-RU">
                <a:solidFill>
                  <a:srgbClr val="C00000"/>
                </a:solidFill>
                <a:latin typeface="Times New Roman" panose="02020603050405020304" pitchFamily="18" charset="0"/>
              </a:rPr>
              <a:t>в случае нехватки места для записи развернутых ответов. </a:t>
            </a:r>
          </a:p>
          <a:p>
            <a:pPr algn="just"/>
            <a:r>
              <a:rPr lang="ru-RU" altLang="ru-RU">
                <a:solidFill>
                  <a:srgbClr val="C00000"/>
                </a:solidFill>
                <a:latin typeface="Times New Roman" panose="02020603050405020304" pitchFamily="18" charset="0"/>
              </a:rPr>
              <a:t>Запрещается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 делать какие-либо записи и пометки, не относящиеся к ответам на задания, в том числе содержащие информацию о персональных данных участника ЕГЭ. </a:t>
            </a: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</a:rPr>
              <a:t>При наличии записей и пометок бланки не проверяются. </a:t>
            </a:r>
          </a:p>
          <a:p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Ответы, внесенные в каждый следующий дополнительный бланк ответов № 2, 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оцениваются только в случае полностью заполненного предыдущего дополнительного бланка ответов № 2 и основного бланка ответов № 2. </a:t>
            </a:r>
          </a:p>
        </p:txBody>
      </p:sp>
      <p:pic>
        <p:nvPicPr>
          <p:cNvPr id="47107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4421188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Прямоугольник 3"/>
          <p:cNvSpPr>
            <a:spLocks noChangeArrowheads="1"/>
          </p:cNvSpPr>
          <p:nvPr/>
        </p:nvSpPr>
        <p:spPr bwMode="auto">
          <a:xfrm>
            <a:off x="4794250" y="220663"/>
            <a:ext cx="4019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 i="1">
                <a:solidFill>
                  <a:srgbClr val="000000"/>
                </a:solidFill>
                <a:latin typeface="Times New Roman" panose="02020603050405020304" pitchFamily="18" charset="0"/>
              </a:rPr>
              <a:t>Дополнительный бланк ответов № 2</a:t>
            </a:r>
            <a:endParaRPr lang="ru-RU" altLang="ru-RU" b="1"/>
          </a:p>
        </p:txBody>
      </p:sp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1776413" y="4652963"/>
            <a:ext cx="8112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8000" b="1">
                <a:solidFill>
                  <a:srgbClr val="C00000"/>
                </a:solidFill>
              </a:rPr>
              <a:t>Z</a:t>
            </a:r>
            <a:endParaRPr lang="ru-RU" altLang="ru-RU" sz="8000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65088" y="69850"/>
            <a:ext cx="9402762" cy="982663"/>
          </a:xfrm>
        </p:spPr>
        <p:txBody>
          <a:bodyPr/>
          <a:lstStyle/>
          <a:p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smtClean="0">
                <a:solidFill>
                  <a:srgbClr val="000099"/>
                </a:solidFill>
              </a:rPr>
              <a:t>Содержание индивидуального комплекта участника РСОКО</a:t>
            </a:r>
            <a:r>
              <a:rPr lang="ru-RU" altLang="ru-RU" sz="1600" b="1" smtClean="0">
                <a:solidFill>
                  <a:srgbClr val="000099"/>
                </a:solidFill>
              </a:rPr>
              <a:t/>
            </a:r>
            <a:br>
              <a:rPr lang="ru-RU" altLang="ru-RU" sz="1600" b="1" smtClean="0">
                <a:solidFill>
                  <a:srgbClr val="000099"/>
                </a:solidFill>
              </a:rPr>
            </a:br>
            <a:endParaRPr lang="ru-RU" altLang="ru-RU" sz="1600" smtClean="0"/>
          </a:p>
        </p:txBody>
      </p:sp>
      <p:sp>
        <p:nvSpPr>
          <p:cNvPr id="48131" name="Прямоугольник 1"/>
          <p:cNvSpPr>
            <a:spLocks noGrp="1" noChangeArrowheads="1"/>
          </p:cNvSpPr>
          <p:nvPr>
            <p:ph idx="1"/>
          </p:nvPr>
        </p:nvSpPr>
        <p:spPr>
          <a:xfrm>
            <a:off x="506413" y="1838325"/>
            <a:ext cx="8258175" cy="776288"/>
          </a:xfrm>
        </p:spPr>
        <p:txBody>
          <a:bodyPr>
            <a:spAutoFit/>
          </a:bodyPr>
          <a:lstStyle/>
          <a:p>
            <a:pPr algn="just"/>
            <a:endParaRPr lang="ru-RU" altLang="ru-RU" smtClean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just"/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2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3414712" cy="48323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56225" y="1584325"/>
            <a:ext cx="3865563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8538" y="1484313"/>
            <a:ext cx="3773487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550" y="333375"/>
            <a:ext cx="9001125" cy="6313488"/>
          </a:xfrm>
          <a:prstGeom prst="rect">
            <a:avLst/>
          </a:prstGeom>
        </p:spPr>
        <p:txBody>
          <a:bodyPr>
            <a:spAutoFit/>
          </a:bodyPr>
          <a:lstStyle>
            <a:lvl1pPr>
              <a:tabLst>
                <a:tab pos="1104900" algn="l"/>
                <a:tab pos="2324100" algn="l"/>
                <a:tab pos="3022600" algn="l"/>
                <a:tab pos="38735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104900" algn="l"/>
                <a:tab pos="2324100" algn="l"/>
                <a:tab pos="3022600" algn="l"/>
                <a:tab pos="38735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104900" algn="l"/>
                <a:tab pos="2324100" algn="l"/>
                <a:tab pos="3022600" algn="l"/>
                <a:tab pos="38735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104900" algn="l"/>
                <a:tab pos="2324100" algn="l"/>
                <a:tab pos="3022600" algn="l"/>
                <a:tab pos="38735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104900" algn="l"/>
                <a:tab pos="2324100" algn="l"/>
                <a:tab pos="3022600" algn="l"/>
                <a:tab pos="38735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l"/>
                <a:tab pos="2324100" algn="l"/>
                <a:tab pos="3022600" algn="l"/>
                <a:tab pos="38735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l"/>
                <a:tab pos="2324100" algn="l"/>
                <a:tab pos="3022600" algn="l"/>
                <a:tab pos="38735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l"/>
                <a:tab pos="2324100" algn="l"/>
                <a:tab pos="3022600" algn="l"/>
                <a:tab pos="38735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l"/>
                <a:tab pos="2324100" algn="l"/>
                <a:tab pos="3022600" algn="l"/>
                <a:tab pos="38735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Проведение</a:t>
            </a:r>
            <a:r>
              <a:rPr lang="en-US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региональной</a:t>
            </a:r>
            <a:r>
              <a:rPr lang="en-US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оценки</a:t>
            </a:r>
            <a:r>
              <a:rPr lang="en-US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качества</a:t>
            </a:r>
            <a:r>
              <a:rPr lang="en-US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образования</a:t>
            </a:r>
            <a:r>
              <a:rPr lang="en-US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обучающихся</a:t>
            </a:r>
            <a:r>
              <a:rPr lang="en-US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способствует решению следующих </a:t>
            </a: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задач:</a:t>
            </a:r>
            <a:endParaRPr lang="ru-RU" altLang="ru-RU" b="1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</a:pPr>
            <a:r>
              <a:rPr lang="en-US" altLang="ru-RU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·</a:t>
            </a:r>
            <a:r>
              <a:rPr lang="en-US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обеспечение готовности к  продолжению обучения на  последующих ступенях образования;</a:t>
            </a:r>
            <a:endParaRPr lang="ru-RU" altLang="ru-RU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88"/>
              </a:spcBef>
            </a:pPr>
            <a:r>
              <a:rPr lang="en-US" altLang="ru-RU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·</a:t>
            </a:r>
            <a:r>
              <a:rPr lang="en-US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выявление</a:t>
            </a:r>
            <a:r>
              <a:rPr lang="en-US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динамики</a:t>
            </a:r>
            <a:r>
              <a:rPr lang="en-US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индивидуальных</a:t>
            </a:r>
            <a:r>
              <a:rPr lang="en-US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достижений</a:t>
            </a:r>
            <a:r>
              <a:rPr lang="en-US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обучающихся</a:t>
            </a:r>
            <a:r>
              <a:rPr lang="en-US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</a:t>
            </a:r>
            <a:r>
              <a:rPr lang="en-US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всех ступенях общего образования и формирование «портфолио» обучающихся;</a:t>
            </a:r>
            <a:endParaRPr lang="ru-RU" altLang="ru-RU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75"/>
              </a:spcBef>
            </a:pPr>
            <a:r>
              <a:rPr lang="en-US" altLang="ru-RU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·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cs typeface="Arial" panose="020B0604020202020204" pitchFamily="34" charset="0"/>
              </a:rPr>
              <a:t>внедрение  и  развитие  широкого  спектра  вариативных  форм  промежуточной аттестации обучающихся по общеобразовательным предметам;</a:t>
            </a:r>
            <a:endParaRPr lang="ru-RU" altLang="ru-RU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75"/>
              </a:spcBef>
            </a:pPr>
            <a:r>
              <a:rPr lang="en-US" altLang="ru-RU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cs typeface="Arial" panose="020B0604020202020204" pitchFamily="34" charset="0"/>
              </a:rPr>
              <a:t>анализ позитивных и негативных тенденций в организации образовательного процесса и прогнозирование его результатов.</a:t>
            </a:r>
            <a:endParaRPr lang="en-US" altLang="ru-RU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75"/>
              </a:spcBef>
            </a:pPr>
            <a:endParaRPr lang="ru-RU" altLang="ru-RU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altLang="ru-RU" b="1">
                <a:latin typeface="Times New Roman" panose="02020603050405020304" pitchFamily="18" charset="0"/>
                <a:cs typeface="Arial" panose="020B0604020202020204" pitchFamily="34" charset="0"/>
              </a:rPr>
              <a:t>Приоритетными принципами реализации </a:t>
            </a: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механизмов региональной оценки</a:t>
            </a:r>
            <a:endParaRPr lang="ru-RU" altLang="ru-RU" b="1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altLang="ru-RU" b="1">
                <a:latin typeface="Times New Roman" panose="02020603050405020304" pitchFamily="18" charset="0"/>
                <a:cs typeface="Arial" panose="020B0604020202020204" pitchFamily="34" charset="0"/>
              </a:rPr>
              <a:t>качества образования являются:</a:t>
            </a:r>
            <a:endParaRPr lang="ru-RU" altLang="ru-RU" b="1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ru-RU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объективность и независимость внешней оценки качества образования;</a:t>
            </a:r>
            <a:endParaRPr lang="ru-RU" altLang="ru-RU" b="1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0"/>
              </a:spcBef>
            </a:pPr>
            <a:r>
              <a:rPr lang="en-US" altLang="ru-RU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>
                <a:latin typeface="Times New Roman" panose="02020603050405020304" pitchFamily="18" charset="0"/>
                <a:cs typeface="Arial" panose="020B0604020202020204" pitchFamily="34" charset="0"/>
              </a:rPr>
              <a:t>психолого-возрастная</a:t>
            </a:r>
            <a:r>
              <a:rPr lang="en-US" altLang="ru-RU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cs typeface="Arial" panose="020B0604020202020204" pitchFamily="34" charset="0"/>
              </a:rPr>
              <a:t>адекватность</a:t>
            </a:r>
            <a:r>
              <a:rPr lang="en-US" altLang="ru-RU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cs typeface="Arial" panose="020B0604020202020204" pitchFamily="34" charset="0"/>
              </a:rPr>
              <a:t>формата</a:t>
            </a:r>
            <a:r>
              <a:rPr lang="en-US" altLang="ru-RU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cs typeface="Arial" panose="020B0604020202020204" pitchFamily="34" charset="0"/>
              </a:rPr>
              <a:t>проведения</a:t>
            </a:r>
            <a:r>
              <a:rPr lang="en-US" altLang="ru-RU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en-US" altLang="ru-RU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cs typeface="Arial" panose="020B0604020202020204" pitchFamily="34" charset="0"/>
              </a:rPr>
              <a:t>содержания контрольно-измерительных  материалов  и  критериев  оценивания,  а  также  их</a:t>
            </a:r>
            <a:r>
              <a:rPr lang="en-US" altLang="ru-RU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cs typeface="Arial" panose="020B0604020202020204" pitchFamily="34" charset="0"/>
              </a:rPr>
              <a:t>соответствие требованиям ФГОС;</a:t>
            </a:r>
            <a:endParaRPr lang="ru-RU" altLang="ru-RU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ru-RU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>
                <a:latin typeface="Times New Roman" panose="02020603050405020304" pitchFamily="18" charset="0"/>
                <a:cs typeface="Arial" panose="020B0604020202020204" pitchFamily="34" charset="0"/>
              </a:rPr>
              <a:t>прозрачность процедур оценки качества образования;</a:t>
            </a:r>
            <a:endParaRPr lang="ru-RU" altLang="ru-RU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ru-RU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>
                <a:latin typeface="Times New Roman" panose="02020603050405020304" pitchFamily="18" charset="0"/>
                <a:cs typeface="Arial" panose="020B0604020202020204" pitchFamily="34" charset="0"/>
              </a:rPr>
              <a:t>доступность информации о состоянии и качестве образования в регионе;</a:t>
            </a:r>
            <a:endParaRPr lang="ru-RU" altLang="ru-RU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0"/>
              </a:spcBef>
            </a:pPr>
            <a:r>
              <a:rPr lang="en-US" altLang="ru-RU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·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>
                <a:latin typeface="Times New Roman" panose="02020603050405020304" pitchFamily="18" charset="0"/>
                <a:cs typeface="Arial" panose="020B0604020202020204" pitchFamily="34" charset="0"/>
              </a:rPr>
              <a:t>адаптация  обучающихся к  существующим и  прогнозируемым в  будущем  (в связи с переходом на новые образовательные стандарты) формам проведения</a:t>
            </a:r>
            <a:endParaRPr lang="ru-RU" altLang="ru-RU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Arial" panose="020B0604020202020204" pitchFamily="34" charset="0"/>
              </a:rPr>
              <a:t>государственной итоговой аттестации обучающихся.</a:t>
            </a:r>
            <a:endParaRPr lang="ru-RU" altLang="ru-RU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1"/>
          <p:cNvSpPr>
            <a:spLocks noGrp="1" noChangeArrowheads="1"/>
          </p:cNvSpPr>
          <p:nvPr>
            <p:ph idx="4294967295"/>
          </p:nvPr>
        </p:nvSpPr>
        <p:spPr>
          <a:xfrm>
            <a:off x="885825" y="1838325"/>
            <a:ext cx="8258175" cy="776288"/>
          </a:xfrm>
        </p:spPr>
        <p:txBody>
          <a:bodyPr>
            <a:spAutoFit/>
          </a:bodyPr>
          <a:lstStyle/>
          <a:p>
            <a:pPr algn="just"/>
            <a:endParaRPr lang="ru-RU" altLang="ru-RU" smtClean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just"/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5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288" y="396875"/>
            <a:ext cx="4321175" cy="61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2"/>
          <p:cNvSpPr txBox="1">
            <a:spLocks noChangeArrowheads="1"/>
          </p:cNvSpPr>
          <p:nvPr/>
        </p:nvSpPr>
        <p:spPr bwMode="auto">
          <a:xfrm>
            <a:off x="5219700" y="2781300"/>
            <a:ext cx="3365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>
                <a:solidFill>
                  <a:srgbClr val="7030A0"/>
                </a:solidFill>
              </a:rPr>
              <a:t>Бланк регистрации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4"/>
          <p:cNvSpPr txBox="1">
            <a:spLocks/>
          </p:cNvSpPr>
          <p:nvPr/>
        </p:nvSpPr>
        <p:spPr bwMode="auto">
          <a:xfrm>
            <a:off x="944563" y="58738"/>
            <a:ext cx="75438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rgbClr val="FF0000"/>
                </a:solidFill>
                <a:latin typeface="Calibri Light" panose="020F0302020204030204" pitchFamily="34" charset="0"/>
              </a:rPr>
              <a:t>Заполнение регистрационной части </a:t>
            </a:r>
            <a:br>
              <a:rPr lang="ru-RU" altLang="ru-RU" sz="3200" b="1">
                <a:solidFill>
                  <a:srgbClr val="FF0000"/>
                </a:solidFill>
                <a:latin typeface="Calibri Light" panose="020F0302020204030204" pitchFamily="34" charset="0"/>
              </a:rPr>
            </a:br>
            <a:r>
              <a:rPr lang="ru-RU" altLang="ru-RU" sz="3200" b="1">
                <a:solidFill>
                  <a:srgbClr val="FF0000"/>
                </a:solidFill>
                <a:latin typeface="Calibri Light" panose="020F0302020204030204" pitchFamily="34" charset="0"/>
              </a:rPr>
              <a:t>11 класс </a:t>
            </a:r>
            <a:endParaRPr lang="ru-RU" altLang="ru-RU" sz="3200" b="1">
              <a:latin typeface="Calibri Light" panose="020F0302020204030204" pitchFamily="34" charset="0"/>
            </a:endParaRPr>
          </a:p>
        </p:txBody>
      </p:sp>
      <p:pic>
        <p:nvPicPr>
          <p:cNvPr id="50179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67815"/>
          <a:stretch>
            <a:fillRect/>
          </a:stretch>
        </p:blipFill>
        <p:spPr bwMode="auto">
          <a:xfrm>
            <a:off x="931863" y="987425"/>
            <a:ext cx="7445375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Прямоугольник 1"/>
          <p:cNvSpPr>
            <a:spLocks noChangeArrowheads="1"/>
          </p:cNvSpPr>
          <p:nvPr/>
        </p:nvSpPr>
        <p:spPr bwMode="auto">
          <a:xfrm>
            <a:off x="1042988" y="4441825"/>
            <a:ext cx="82296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Symbol" panose="05050102010706020507" pitchFamily="18" charset="2"/>
              <a:buChar char="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                                                             72;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17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код ОУ (6 полей)	                               (каждый своего ОУ); 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1700" b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класс, номер, буква                                        11 (А, Б, В и т. д.); 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17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код ППЭ                                                          572;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1700" b="1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аудитории                                            235 (по факту);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1700" b="1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проведения                                             например, 25. 02.16.;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17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код предмета                                                   01-русский язык, 02 математика;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ru-RU" altLang="ru-RU" sz="17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предмета                                         </a:t>
            </a:r>
          </a:p>
          <a:p>
            <a:pPr algn="just">
              <a:buFont typeface="Symbol" panose="05050102010706020507" pitchFamily="18" charset="2"/>
              <a:buChar char=""/>
            </a:pPr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81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76375" y="1328738"/>
            <a:ext cx="4889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Box 7"/>
          <p:cNvSpPr txBox="1">
            <a:spLocks noChangeArrowheads="1"/>
          </p:cNvSpPr>
          <p:nvPr/>
        </p:nvSpPr>
        <p:spPr bwMode="auto">
          <a:xfrm>
            <a:off x="2106613" y="2344738"/>
            <a:ext cx="549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7 2 </a:t>
            </a:r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2655888" y="2379663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2 0 1 0 8 1</a:t>
            </a:r>
          </a:p>
        </p:txBody>
      </p:sp>
      <p:sp>
        <p:nvSpPr>
          <p:cNvPr id="50184" name="TextBox 8"/>
          <p:cNvSpPr txBox="1">
            <a:spLocks noChangeArrowheads="1"/>
          </p:cNvSpPr>
          <p:nvPr/>
        </p:nvSpPr>
        <p:spPr bwMode="auto">
          <a:xfrm>
            <a:off x="3978275" y="2359025"/>
            <a:ext cx="73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1 1 А</a:t>
            </a:r>
          </a:p>
        </p:txBody>
      </p:sp>
      <p:sp>
        <p:nvSpPr>
          <p:cNvPr id="50185" name="TextBox 9"/>
          <p:cNvSpPr txBox="1">
            <a:spLocks noChangeArrowheads="1"/>
          </p:cNvSpPr>
          <p:nvPr/>
        </p:nvSpPr>
        <p:spPr bwMode="auto">
          <a:xfrm>
            <a:off x="4789488" y="2381250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 5 7 2</a:t>
            </a:r>
          </a:p>
        </p:txBody>
      </p:sp>
      <p:sp>
        <p:nvSpPr>
          <p:cNvPr id="50186" name="TextBox 10"/>
          <p:cNvSpPr txBox="1">
            <a:spLocks noChangeArrowheads="1"/>
          </p:cNvSpPr>
          <p:nvPr/>
        </p:nvSpPr>
        <p:spPr bwMode="auto">
          <a:xfrm>
            <a:off x="5748338" y="2363788"/>
            <a:ext cx="760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 2 3 5</a:t>
            </a:r>
          </a:p>
        </p:txBody>
      </p:sp>
      <p:sp>
        <p:nvSpPr>
          <p:cNvPr id="50187" name="TextBox 11"/>
          <p:cNvSpPr txBox="1">
            <a:spLocks noChangeArrowheads="1"/>
          </p:cNvSpPr>
          <p:nvPr/>
        </p:nvSpPr>
        <p:spPr bwMode="auto">
          <a:xfrm>
            <a:off x="6704013" y="2379663"/>
            <a:ext cx="1601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2 5   0 2   1 6</a:t>
            </a:r>
          </a:p>
        </p:txBody>
      </p:sp>
      <p:sp>
        <p:nvSpPr>
          <p:cNvPr id="50188" name="TextBox 13"/>
          <p:cNvSpPr txBox="1">
            <a:spLocks noChangeArrowheads="1"/>
          </p:cNvSpPr>
          <p:nvPr/>
        </p:nvSpPr>
        <p:spPr bwMode="auto">
          <a:xfrm>
            <a:off x="2022475" y="3122613"/>
            <a:ext cx="57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 0 1</a:t>
            </a:r>
          </a:p>
        </p:txBody>
      </p:sp>
      <p:sp>
        <p:nvSpPr>
          <p:cNvPr id="50189" name="TextBox 14"/>
          <p:cNvSpPr txBox="1">
            <a:spLocks noChangeArrowheads="1"/>
          </p:cNvSpPr>
          <p:nvPr/>
        </p:nvSpPr>
        <p:spPr bwMode="auto">
          <a:xfrm>
            <a:off x="2655888" y="3084513"/>
            <a:ext cx="187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р у с с к и 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48338" y="1381125"/>
            <a:ext cx="2190750" cy="53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3111111111114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2325" y="82550"/>
            <a:ext cx="7543800" cy="92392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0000"/>
                </a:solidFill>
              </a:rPr>
              <a:t>Заполнение регистрационной части </a:t>
            </a:r>
            <a:br>
              <a:rPr lang="ru-RU" smtClean="0">
                <a:solidFill>
                  <a:srgbClr val="FF0000"/>
                </a:solidFill>
              </a:rPr>
            </a:br>
            <a:r>
              <a:rPr lang="ru-RU" smtClean="0">
                <a:solidFill>
                  <a:srgbClr val="FF0000"/>
                </a:solidFill>
              </a:rPr>
              <a:t>11 класс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0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" t="28606" r="-739" b="46315"/>
          <a:stretch>
            <a:fillRect/>
          </a:stretch>
        </p:blipFill>
        <p:spPr bwMode="auto">
          <a:xfrm>
            <a:off x="174625" y="908050"/>
            <a:ext cx="8813800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Прямоугольник 2"/>
          <p:cNvSpPr>
            <a:spLocks noChangeArrowheads="1"/>
          </p:cNvSpPr>
          <p:nvPr/>
        </p:nvSpPr>
        <p:spPr bwMode="auto">
          <a:xfrm>
            <a:off x="395288" y="4149725"/>
            <a:ext cx="84248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Ф.И.О.                                                              (в именительном падеже);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(серия, номер)                               7104   205206;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пол                                                                     М  или Ж;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 подпись строго внутри окошка</a:t>
            </a:r>
            <a:endParaRPr lang="ru-RU" altLang="ru-RU" sz="2000" b="1">
              <a:solidFill>
                <a:srgbClr val="C00000"/>
              </a:solidFill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0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" t="92265" r="137"/>
          <a:stretch>
            <a:fillRect/>
          </a:stretch>
        </p:blipFill>
        <p:spPr bwMode="auto">
          <a:xfrm>
            <a:off x="174625" y="5373688"/>
            <a:ext cx="892810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56325" y="5462588"/>
          <a:ext cx="2414588" cy="974725"/>
        </p:xfrm>
        <a:graphic>
          <a:graphicData uri="http://schemas.openxmlformats.org/drawingml/2006/table">
            <a:tbl>
              <a:tblPr/>
              <a:tblGrid>
                <a:gridCol w="2414588"/>
              </a:tblGrid>
              <a:tr h="97472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egoe Script" panose="020B0504020000000003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egoe Script" panose="020B05040200000000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egoe Script" panose="020B0504020000000003" pitchFamily="34" charset="0"/>
                          <a:cs typeface="Times New Roman" panose="02020603050405020304" pitchFamily="18" charset="0"/>
                        </a:rPr>
                        <a:t>ФтФ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egoe Script" panose="020B05040200000000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27" marR="91427"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1212" name="TextBox 4"/>
          <p:cNvSpPr txBox="1">
            <a:spLocks noChangeArrowheads="1"/>
          </p:cNvSpPr>
          <p:nvPr/>
        </p:nvSpPr>
        <p:spPr bwMode="auto">
          <a:xfrm>
            <a:off x="1428750" y="1663700"/>
            <a:ext cx="151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 b="1">
                <a:solidFill>
                  <a:srgbClr val="C00000"/>
                </a:solidFill>
              </a:rPr>
              <a:t>и в  а  н  о  в</a:t>
            </a:r>
          </a:p>
        </p:txBody>
      </p:sp>
      <p:sp>
        <p:nvSpPr>
          <p:cNvPr id="51213" name="TextBox 5"/>
          <p:cNvSpPr txBox="1">
            <a:spLocks noChangeArrowheads="1"/>
          </p:cNvSpPr>
          <p:nvPr/>
        </p:nvSpPr>
        <p:spPr bwMode="auto">
          <a:xfrm>
            <a:off x="1403350" y="2001838"/>
            <a:ext cx="1022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 b="1">
                <a:solidFill>
                  <a:srgbClr val="C00000"/>
                </a:solidFill>
              </a:rPr>
              <a:t>и  в  а  н</a:t>
            </a:r>
          </a:p>
        </p:txBody>
      </p:sp>
      <p:sp>
        <p:nvSpPr>
          <p:cNvPr id="51214" name="TextBox 6"/>
          <p:cNvSpPr txBox="1">
            <a:spLocks noChangeArrowheads="1"/>
          </p:cNvSpPr>
          <p:nvPr/>
        </p:nvSpPr>
        <p:spPr bwMode="auto">
          <a:xfrm>
            <a:off x="1436688" y="2320925"/>
            <a:ext cx="1863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 b="1">
                <a:solidFill>
                  <a:srgbClr val="C00000"/>
                </a:solidFill>
              </a:rPr>
              <a:t>и в  а  н о  в  и  ч</a:t>
            </a:r>
          </a:p>
        </p:txBody>
      </p:sp>
      <p:sp>
        <p:nvSpPr>
          <p:cNvPr id="51215" name="TextBox 7"/>
          <p:cNvSpPr txBox="1">
            <a:spLocks noChangeArrowheads="1"/>
          </p:cNvSpPr>
          <p:nvPr/>
        </p:nvSpPr>
        <p:spPr bwMode="auto">
          <a:xfrm>
            <a:off x="2232025" y="3025775"/>
            <a:ext cx="9286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 b="1">
                <a:solidFill>
                  <a:srgbClr val="C00000"/>
                </a:solidFill>
              </a:rPr>
              <a:t>7 1  0  4</a:t>
            </a:r>
          </a:p>
        </p:txBody>
      </p:sp>
      <p:sp>
        <p:nvSpPr>
          <p:cNvPr id="51216" name="TextBox 8"/>
          <p:cNvSpPr txBox="1">
            <a:spLocks noChangeArrowheads="1"/>
          </p:cNvSpPr>
          <p:nvPr/>
        </p:nvSpPr>
        <p:spPr bwMode="auto">
          <a:xfrm>
            <a:off x="4932363" y="3027363"/>
            <a:ext cx="1733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 b="1">
                <a:solidFill>
                  <a:srgbClr val="C00000"/>
                </a:solidFill>
              </a:rPr>
              <a:t>     2  0  5  2  0  6</a:t>
            </a:r>
          </a:p>
        </p:txBody>
      </p:sp>
      <p:sp>
        <p:nvSpPr>
          <p:cNvPr id="51217" name="TextBox 9"/>
          <p:cNvSpPr txBox="1">
            <a:spLocks noChangeArrowheads="1"/>
          </p:cNvSpPr>
          <p:nvPr/>
        </p:nvSpPr>
        <p:spPr bwMode="auto">
          <a:xfrm>
            <a:off x="8366125" y="3074988"/>
            <a:ext cx="409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b="1">
                <a:solidFill>
                  <a:srgbClr val="C00000"/>
                </a:solidFill>
              </a:rPr>
              <a:t>Х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500563" y="404813"/>
            <a:ext cx="4178300" cy="5981700"/>
          </a:xfrm>
        </p:spPr>
      </p:pic>
      <p:sp>
        <p:nvSpPr>
          <p:cNvPr id="52227" name="TextBox 2"/>
          <p:cNvSpPr txBox="1">
            <a:spLocks noChangeArrowheads="1"/>
          </p:cNvSpPr>
          <p:nvPr/>
        </p:nvSpPr>
        <p:spPr bwMode="auto">
          <a:xfrm>
            <a:off x="168275" y="2781300"/>
            <a:ext cx="3679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>
                <a:solidFill>
                  <a:srgbClr val="7030A0"/>
                </a:solidFill>
              </a:rPr>
              <a:t>Бланк ответов №1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8064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FF0000"/>
                </a:solidFill>
              </a:rPr>
              <a:t>Заполнение Бланка ответов № 1 </a:t>
            </a:r>
          </a:p>
          <a:p>
            <a:pPr algn="ctr"/>
            <a:r>
              <a:rPr lang="ru-RU" altLang="ru-RU" sz="2800" b="1">
                <a:solidFill>
                  <a:srgbClr val="FF0000"/>
                </a:solidFill>
              </a:rPr>
              <a:t>11 класс</a:t>
            </a:r>
          </a:p>
        </p:txBody>
      </p:sp>
      <p:pic>
        <p:nvPicPr>
          <p:cNvPr id="53251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" r="-13158" b="79530"/>
          <a:stretch>
            <a:fillRect/>
          </a:stretch>
        </p:blipFill>
        <p:spPr bwMode="auto">
          <a:xfrm>
            <a:off x="323850" y="1052513"/>
            <a:ext cx="98647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Прямоугольник 1"/>
          <p:cNvSpPr>
            <a:spLocks noChangeArrowheads="1"/>
          </p:cNvSpPr>
          <p:nvPr/>
        </p:nvSpPr>
        <p:spPr bwMode="auto">
          <a:xfrm>
            <a:off x="769938" y="3690938"/>
            <a:ext cx="861218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Symbol" panose="05050102010706020507" pitchFamily="18" charset="2"/>
              <a:buChar char="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                                                               72;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код предмета                                                    01-русский язык, 02 математика;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название предмета                                        математика;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 подпись строго внутри окошка;          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замены ошибочных ответов заполняет участник.</a:t>
            </a:r>
          </a:p>
        </p:txBody>
      </p:sp>
      <p:pic>
        <p:nvPicPr>
          <p:cNvPr id="5325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81772" r="1219" b="-911"/>
          <a:stretch>
            <a:fillRect/>
          </a:stretch>
        </p:blipFill>
        <p:spPr bwMode="auto">
          <a:xfrm>
            <a:off x="468313" y="4868863"/>
            <a:ext cx="845978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Box 6"/>
          <p:cNvSpPr txBox="1">
            <a:spLocks noChangeArrowheads="1"/>
          </p:cNvSpPr>
          <p:nvPr/>
        </p:nvSpPr>
        <p:spPr bwMode="auto">
          <a:xfrm>
            <a:off x="2051050" y="2997200"/>
            <a:ext cx="550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7 2 </a:t>
            </a:r>
          </a:p>
        </p:txBody>
      </p:sp>
      <p:sp>
        <p:nvSpPr>
          <p:cNvPr id="53255" name="TextBox 7"/>
          <p:cNvSpPr txBox="1">
            <a:spLocks noChangeArrowheads="1"/>
          </p:cNvSpPr>
          <p:nvPr/>
        </p:nvSpPr>
        <p:spPr bwMode="auto">
          <a:xfrm>
            <a:off x="2601913" y="2973388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 0 1</a:t>
            </a:r>
          </a:p>
        </p:txBody>
      </p:sp>
      <p:sp>
        <p:nvSpPr>
          <p:cNvPr id="53256" name="TextBox 8"/>
          <p:cNvSpPr txBox="1">
            <a:spLocks noChangeArrowheads="1"/>
          </p:cNvSpPr>
          <p:nvPr/>
        </p:nvSpPr>
        <p:spPr bwMode="auto">
          <a:xfrm>
            <a:off x="3152775" y="2973388"/>
            <a:ext cx="1871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р у с  с к  и й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7393" b="63203"/>
          <a:stretch>
            <a:fillRect/>
          </a:stretch>
        </p:blipFill>
        <p:spPr bwMode="auto">
          <a:xfrm>
            <a:off x="0" y="1557338"/>
            <a:ext cx="92725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190500" y="79375"/>
            <a:ext cx="88915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ВНИМАНИЕ!!!</a:t>
            </a:r>
          </a:p>
          <a:p>
            <a:r>
              <a:rPr lang="ru-RU" altLang="ru-RU" b="1">
                <a:solidFill>
                  <a:srgbClr val="C00000"/>
                </a:solidFill>
              </a:rPr>
              <a:t>Исправления в ответах Бланка ответов №1 НЕ допускаются!!!</a:t>
            </a:r>
          </a:p>
          <a:p>
            <a:r>
              <a:rPr lang="ru-RU" altLang="ru-RU" b="1">
                <a:solidFill>
                  <a:srgbClr val="C00000"/>
                </a:solidFill>
              </a:rPr>
              <a:t>Исправленные ответы не оцениваются.</a:t>
            </a:r>
          </a:p>
          <a:p>
            <a:r>
              <a:rPr lang="ru-RU" altLang="ru-RU" b="1">
                <a:solidFill>
                  <a:srgbClr val="C00000"/>
                </a:solidFill>
              </a:rPr>
              <a:t>Для внесения изменений </a:t>
            </a:r>
            <a:r>
              <a:rPr lang="ru-RU" altLang="ru-RU"/>
              <a:t>в ответ ИСПОЛЬЗУЙТЕ  ПОЛЕ ЗАМЕНЫ ОШИБОЧНЫХ ОТВЕТОВ!</a:t>
            </a:r>
          </a:p>
        </p:txBody>
      </p:sp>
      <p:pic>
        <p:nvPicPr>
          <p:cNvPr id="54276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8577"/>
          <a:stretch>
            <a:fillRect/>
          </a:stretch>
        </p:blipFill>
        <p:spPr bwMode="auto">
          <a:xfrm>
            <a:off x="107950" y="4365625"/>
            <a:ext cx="9059863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Box 7"/>
          <p:cNvSpPr txBox="1">
            <a:spLocks noChangeArrowheads="1"/>
          </p:cNvSpPr>
          <p:nvPr/>
        </p:nvSpPr>
        <p:spPr bwMode="auto">
          <a:xfrm>
            <a:off x="468313" y="5013325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5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850" y="153988"/>
            <a:ext cx="4535488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Прямоугольник 2"/>
          <p:cNvSpPr>
            <a:spLocks noChangeArrowheads="1"/>
          </p:cNvSpPr>
          <p:nvPr/>
        </p:nvSpPr>
        <p:spPr bwMode="auto">
          <a:xfrm>
            <a:off x="4427538" y="2636838"/>
            <a:ext cx="3679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>
                <a:solidFill>
                  <a:srgbClr val="7030A0"/>
                </a:solidFill>
              </a:rPr>
              <a:t>Бланк ответов №2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313" y="1112838"/>
            <a:ext cx="3959225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828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b="1">
                <a:solidFill>
                  <a:srgbClr val="000099"/>
                </a:solidFill>
              </a:rPr>
              <a:t>Содержание индивидуального комплекта участника РСОКО </a:t>
            </a:r>
            <a:r>
              <a:rPr lang="ru-RU" altLang="ru-RU" sz="2200" b="1">
                <a:solidFill>
                  <a:srgbClr val="C00000"/>
                </a:solidFill>
              </a:rPr>
              <a:t>по математике (базовый уровень)</a:t>
            </a:r>
            <a:endParaRPr lang="ru-RU" altLang="ru-RU" sz="2200">
              <a:solidFill>
                <a:srgbClr val="C00000"/>
              </a:solidFill>
            </a:endParaRPr>
          </a:p>
        </p:txBody>
      </p:sp>
      <p:pic>
        <p:nvPicPr>
          <p:cNvPr id="5632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1550" y="1062038"/>
            <a:ext cx="3989388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88900"/>
            <a:ext cx="7559675" cy="160813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Заполнение </a:t>
            </a:r>
            <a:r>
              <a:rPr lang="ru-RU" b="1" dirty="0">
                <a:solidFill>
                  <a:srgbClr val="FF0000"/>
                </a:solidFill>
              </a:rPr>
              <a:t>Бланка ответов № </a:t>
            </a:r>
            <a:r>
              <a:rPr lang="ru-RU" b="1" dirty="0" smtClean="0">
                <a:solidFill>
                  <a:srgbClr val="FF0000"/>
                </a:solidFill>
              </a:rPr>
              <a:t>2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11 класс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9155" name="Объект 2"/>
          <p:cNvSpPr>
            <a:spLocks noGrp="1"/>
          </p:cNvSpPr>
          <p:nvPr>
            <p:ph idx="1"/>
          </p:nvPr>
        </p:nvSpPr>
        <p:spPr>
          <a:xfrm>
            <a:off x="0" y="4365625"/>
            <a:ext cx="9144000" cy="1943100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Регион                                                                      72;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код предмета                                                        01-русский язык, 02 математика;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название предмета                                             русский;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лист №                                                                     1;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дополнительный бланк ответов №2             вписывается номер бланка при выдаче.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7348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2" r="204" b="54829"/>
          <a:stretch>
            <a:fillRect/>
          </a:stretch>
        </p:blipFill>
        <p:spPr bwMode="auto">
          <a:xfrm>
            <a:off x="539750" y="1052513"/>
            <a:ext cx="795813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56275" y="1325563"/>
            <a:ext cx="20161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3111111111114</a:t>
            </a:r>
          </a:p>
        </p:txBody>
      </p:sp>
      <p:pic>
        <p:nvPicPr>
          <p:cNvPr id="57350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00150" y="1196975"/>
            <a:ext cx="3937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extBox 10"/>
          <p:cNvSpPr txBox="1">
            <a:spLocks noChangeArrowheads="1"/>
          </p:cNvSpPr>
          <p:nvPr/>
        </p:nvSpPr>
        <p:spPr bwMode="auto">
          <a:xfrm>
            <a:off x="1957388" y="161925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7 2 </a:t>
            </a:r>
          </a:p>
        </p:txBody>
      </p:sp>
      <p:sp>
        <p:nvSpPr>
          <p:cNvPr id="57352" name="TextBox 12"/>
          <p:cNvSpPr txBox="1">
            <a:spLocks noChangeArrowheads="1"/>
          </p:cNvSpPr>
          <p:nvPr/>
        </p:nvSpPr>
        <p:spPr bwMode="auto">
          <a:xfrm>
            <a:off x="2625725" y="1619250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 0 1</a:t>
            </a:r>
          </a:p>
        </p:txBody>
      </p:sp>
      <p:sp>
        <p:nvSpPr>
          <p:cNvPr id="57353" name="TextBox 11"/>
          <p:cNvSpPr txBox="1">
            <a:spLocks noChangeArrowheads="1"/>
          </p:cNvSpPr>
          <p:nvPr/>
        </p:nvSpPr>
        <p:spPr bwMode="auto">
          <a:xfrm>
            <a:off x="3344863" y="1544638"/>
            <a:ext cx="1871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р у с с  к и й</a:t>
            </a:r>
          </a:p>
        </p:txBody>
      </p:sp>
      <p:sp>
        <p:nvSpPr>
          <p:cNvPr id="57354" name="TextBox 13"/>
          <p:cNvSpPr txBox="1">
            <a:spLocks noChangeArrowheads="1"/>
          </p:cNvSpPr>
          <p:nvPr/>
        </p:nvSpPr>
        <p:spPr bwMode="auto">
          <a:xfrm>
            <a:off x="6030913" y="1704975"/>
            <a:ext cx="3190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 b="1">
                <a:solidFill>
                  <a:srgbClr val="C00000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57970"/>
          <a:stretch>
            <a:fillRect/>
          </a:stretch>
        </p:blipFill>
        <p:spPr>
          <a:xfrm>
            <a:off x="611188" y="188913"/>
            <a:ext cx="7751762" cy="4679950"/>
          </a:xfrm>
        </p:spPr>
      </p:pic>
      <p:sp>
        <p:nvSpPr>
          <p:cNvPr id="58371" name="TextBox 2"/>
          <p:cNvSpPr txBox="1">
            <a:spLocks noChangeArrowheads="1"/>
          </p:cNvSpPr>
          <p:nvPr/>
        </p:nvSpPr>
        <p:spPr bwMode="auto">
          <a:xfrm>
            <a:off x="5364163" y="3860800"/>
            <a:ext cx="3349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>
                <a:solidFill>
                  <a:srgbClr val="7030A0"/>
                </a:solidFill>
              </a:rPr>
              <a:t>Бланк ответов №2</a:t>
            </a:r>
          </a:p>
        </p:txBody>
      </p:sp>
      <p:sp>
        <p:nvSpPr>
          <p:cNvPr id="58372" name="TextBox 1"/>
          <p:cNvSpPr txBox="1">
            <a:spLocks noChangeArrowheads="1"/>
          </p:cNvSpPr>
          <p:nvPr/>
        </p:nvSpPr>
        <p:spPr bwMode="auto">
          <a:xfrm>
            <a:off x="1389063" y="4724400"/>
            <a:ext cx="6991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600" b="1">
                <a:solidFill>
                  <a:srgbClr val="C00000"/>
                </a:solidFill>
                <a:latin typeface="Segoe Script" panose="020B0504020000000003" pitchFamily="34" charset="0"/>
              </a:rPr>
              <a:t>Заполняется  учащимся</a:t>
            </a:r>
          </a:p>
          <a:p>
            <a:r>
              <a:rPr lang="ru-RU" altLang="ru-RU" sz="3600" b="1">
                <a:solidFill>
                  <a:srgbClr val="C00000"/>
                </a:solidFill>
                <a:latin typeface="Segoe Script" panose="020B0504020000000003" pitchFamily="34" charset="0"/>
              </a:rPr>
              <a:t>с обеих сторон</a:t>
            </a:r>
          </a:p>
        </p:txBody>
      </p:sp>
      <p:sp>
        <p:nvSpPr>
          <p:cNvPr id="58373" name="TextBox 1"/>
          <p:cNvSpPr txBox="1">
            <a:spLocks noChangeArrowheads="1"/>
          </p:cNvSpPr>
          <p:nvPr/>
        </p:nvSpPr>
        <p:spPr bwMode="auto">
          <a:xfrm>
            <a:off x="2757488" y="1412875"/>
            <a:ext cx="218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МАТЕ М А Т И К 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683625" cy="1009650"/>
          </a:xfrm>
        </p:spPr>
        <p:txBody>
          <a:bodyPr/>
          <a:lstStyle/>
          <a:p>
            <a:pPr algn="ctr" eaLnBrk="1" hangingPunct="1"/>
            <a:r>
              <a:rPr lang="ru-RU" altLang="ru-RU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регулирование проведения РСОКО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-107950" y="1122363"/>
            <a:ext cx="9251950" cy="5184775"/>
          </a:xfrm>
          <a:extLst/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Тюменской области «Основные направления развития образования и науки до 2020 года», утвержденной постановлением Правительства Тюменской области от </a:t>
            </a: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30.12.2014 №698-п (ред. от 27.04.2015) и согласно разделу </a:t>
            </a:r>
            <a:r>
              <a:rPr lang="en-US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.2.2. мероприятий «дорожной карты организации и проведения государственной итоговой аттестации по образовательным программам основного общего и среднего общего образования в 2015-2016 учебному году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Информационно-методическое письмо ТОГИРРО;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по организации и проведению.</a:t>
            </a:r>
          </a:p>
          <a:p>
            <a:pPr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и науки Тюменской области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И К А З  ОТ 01.02.2017  № 35/ОД «О проведении региональной оценки качества образования в образовательных учреждениях Тюменской области» </a:t>
            </a:r>
          </a:p>
          <a:p>
            <a:pPr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 о региональной оценке качества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Тюменской области </a:t>
            </a:r>
          </a:p>
          <a:p>
            <a:pPr marL="0" indent="0" defTabSz="914400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n-US" altLang="ru-RU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altLang="ru-RU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 </a:t>
            </a:r>
            <a:r>
              <a:rPr lang="en-US" altLang="ru-RU" sz="19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приказу</a:t>
            </a:r>
            <a:r>
              <a:rPr lang="ru-RU" altLang="ru-RU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9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</a:t>
            </a:r>
            <a:r>
              <a:rPr lang="en-US" altLang="ru-RU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9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altLang="ru-RU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ru-RU" sz="19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</a:t>
            </a:r>
            <a:r>
              <a:rPr lang="en-US" altLang="ru-RU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9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Тюменской</a:t>
            </a:r>
            <a:r>
              <a:rPr lang="en-US" altLang="ru-RU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9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en-US" altLang="ru-RU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19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altLang="ru-RU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01.02.2017 №35/ОД</a:t>
            </a:r>
            <a:endParaRPr lang="ru-RU" altLang="ru-RU" sz="19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lvl="8" indent="0">
              <a:defRPr/>
            </a:pP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400" dirty="0"/>
          </a:p>
          <a:p>
            <a:pPr algn="ctr">
              <a:defRPr/>
            </a:pPr>
            <a:endParaRPr lang="ru-RU" sz="2000" dirty="0"/>
          </a:p>
          <a:p>
            <a:pPr>
              <a:defRPr/>
            </a:pPr>
            <a:endParaRPr lang="ru-RU" alt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4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56550" y="115888"/>
            <a:ext cx="100965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462" b="47118"/>
          <a:stretch>
            <a:fillRect/>
          </a:stretch>
        </p:blipFill>
        <p:spPr bwMode="auto">
          <a:xfrm>
            <a:off x="4029075" y="2924175"/>
            <a:ext cx="4803775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19925" y="3232150"/>
            <a:ext cx="1511300" cy="287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312352123123</a:t>
            </a:r>
          </a:p>
        </p:txBody>
      </p:sp>
      <p:pic>
        <p:nvPicPr>
          <p:cNvPr id="59396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66800"/>
          <a:stretch>
            <a:fillRect/>
          </a:stretch>
        </p:blipFill>
        <p:spPr bwMode="auto">
          <a:xfrm>
            <a:off x="17463" y="771525"/>
            <a:ext cx="53975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22675" y="1041400"/>
            <a:ext cx="1819275" cy="4333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</a:rPr>
              <a:t>212352123123</a:t>
            </a:r>
          </a:p>
        </p:txBody>
      </p:sp>
      <p:sp>
        <p:nvSpPr>
          <p:cNvPr id="7" name="Стрелка вправо с вырезом 6"/>
          <p:cNvSpPr/>
          <p:nvPr/>
        </p:nvSpPr>
        <p:spPr>
          <a:xfrm rot="4192782">
            <a:off x="4092575" y="2205038"/>
            <a:ext cx="2355850" cy="736600"/>
          </a:xfrm>
          <a:prstGeom prst="notchedRight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399" name="Прямоугольник 2"/>
          <p:cNvSpPr>
            <a:spLocks noChangeArrowheads="1"/>
          </p:cNvSpPr>
          <p:nvPr/>
        </p:nvSpPr>
        <p:spPr bwMode="auto">
          <a:xfrm>
            <a:off x="-131763" y="-58738"/>
            <a:ext cx="8964613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>
                <a:solidFill>
                  <a:srgbClr val="FF0000"/>
                </a:solidFill>
              </a:rPr>
              <a:t>Заполнение дополнительного </a:t>
            </a:r>
            <a:r>
              <a:rPr lang="ru-RU" altLang="ru-RU" sz="2400" b="1">
                <a:solidFill>
                  <a:srgbClr val="FF0000"/>
                </a:solidFill>
              </a:rPr>
              <a:t>Бланка ответов № 2 </a:t>
            </a:r>
            <a:br>
              <a:rPr lang="ru-RU" altLang="ru-RU" sz="2400" b="1">
                <a:solidFill>
                  <a:srgbClr val="FF0000"/>
                </a:solidFill>
              </a:rPr>
            </a:br>
            <a:r>
              <a:rPr lang="ru-RU" altLang="ru-RU" sz="2400" b="1">
                <a:solidFill>
                  <a:srgbClr val="FF0000"/>
                </a:solidFill>
              </a:rPr>
              <a:t>11 класс</a:t>
            </a:r>
            <a:br>
              <a:rPr lang="ru-RU" altLang="ru-RU" sz="2400" b="1">
                <a:solidFill>
                  <a:srgbClr val="FF0000"/>
                </a:solidFill>
              </a:rPr>
            </a:br>
            <a:endParaRPr lang="ru-RU" altLang="ru-RU" sz="2400"/>
          </a:p>
        </p:txBody>
      </p:sp>
      <p:sp>
        <p:nvSpPr>
          <p:cNvPr id="59400" name="TextBox 10"/>
          <p:cNvSpPr txBox="1">
            <a:spLocks noChangeArrowheads="1"/>
          </p:cNvSpPr>
          <p:nvPr/>
        </p:nvSpPr>
        <p:spPr bwMode="auto">
          <a:xfrm>
            <a:off x="4813300" y="3411538"/>
            <a:ext cx="527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b="1">
                <a:solidFill>
                  <a:srgbClr val="C00000"/>
                </a:solidFill>
              </a:rPr>
              <a:t>7 2</a:t>
            </a:r>
            <a:r>
              <a:rPr lang="ru-RU" altLang="ru-RU" b="1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9401" name="TextBox 10"/>
          <p:cNvSpPr txBox="1">
            <a:spLocks noChangeArrowheads="1"/>
          </p:cNvSpPr>
          <p:nvPr/>
        </p:nvSpPr>
        <p:spPr bwMode="auto">
          <a:xfrm>
            <a:off x="5354638" y="3654425"/>
            <a:ext cx="1389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b="1">
                <a:solidFill>
                  <a:srgbClr val="7030A0"/>
                </a:solidFill>
              </a:rPr>
              <a:t>212352123123 </a:t>
            </a:r>
          </a:p>
        </p:txBody>
      </p:sp>
      <p:sp>
        <p:nvSpPr>
          <p:cNvPr id="59402" name="TextBox 12"/>
          <p:cNvSpPr txBox="1">
            <a:spLocks noChangeArrowheads="1"/>
          </p:cNvSpPr>
          <p:nvPr/>
        </p:nvSpPr>
        <p:spPr bwMode="auto">
          <a:xfrm>
            <a:off x="1322388" y="1346200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 </a:t>
            </a:r>
            <a:r>
              <a:rPr lang="ru-RU" altLang="ru-RU" sz="1400" b="1">
                <a:solidFill>
                  <a:srgbClr val="C00000"/>
                </a:solidFill>
              </a:rPr>
              <a:t>0 1</a:t>
            </a:r>
          </a:p>
        </p:txBody>
      </p:sp>
      <p:sp>
        <p:nvSpPr>
          <p:cNvPr id="59403" name="TextBox 12"/>
          <p:cNvSpPr txBox="1">
            <a:spLocks noChangeArrowheads="1"/>
          </p:cNvSpPr>
          <p:nvPr/>
        </p:nvSpPr>
        <p:spPr bwMode="auto">
          <a:xfrm>
            <a:off x="5167313" y="341471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 </a:t>
            </a:r>
            <a:r>
              <a:rPr lang="ru-RU" altLang="ru-RU" sz="1400" b="1">
                <a:solidFill>
                  <a:srgbClr val="C00000"/>
                </a:solidFill>
              </a:rPr>
              <a:t>0 1</a:t>
            </a:r>
          </a:p>
        </p:txBody>
      </p:sp>
      <p:sp>
        <p:nvSpPr>
          <p:cNvPr id="59404" name="TextBox 11"/>
          <p:cNvSpPr txBox="1">
            <a:spLocks noChangeArrowheads="1"/>
          </p:cNvSpPr>
          <p:nvPr/>
        </p:nvSpPr>
        <p:spPr bwMode="auto">
          <a:xfrm>
            <a:off x="1927225" y="1393825"/>
            <a:ext cx="1871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b="1">
                <a:solidFill>
                  <a:srgbClr val="C00000"/>
                </a:solidFill>
              </a:rPr>
              <a:t>р у с с  к и й</a:t>
            </a:r>
          </a:p>
        </p:txBody>
      </p:sp>
      <p:sp>
        <p:nvSpPr>
          <p:cNvPr id="59405" name="Прямоугольник 2"/>
          <p:cNvSpPr>
            <a:spLocks noChangeArrowheads="1"/>
          </p:cNvSpPr>
          <p:nvPr/>
        </p:nvSpPr>
        <p:spPr bwMode="auto">
          <a:xfrm>
            <a:off x="5713413" y="3454400"/>
            <a:ext cx="1250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b="1">
                <a:solidFill>
                  <a:srgbClr val="C00000"/>
                </a:solidFill>
              </a:rPr>
              <a:t>р у с с  к и й</a:t>
            </a:r>
          </a:p>
        </p:txBody>
      </p:sp>
      <p:sp>
        <p:nvSpPr>
          <p:cNvPr id="59406" name="TextBox 10"/>
          <p:cNvSpPr txBox="1">
            <a:spLocks noChangeArrowheads="1"/>
          </p:cNvSpPr>
          <p:nvPr/>
        </p:nvSpPr>
        <p:spPr bwMode="auto">
          <a:xfrm>
            <a:off x="965200" y="1344613"/>
            <a:ext cx="527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b="1">
                <a:solidFill>
                  <a:srgbClr val="C00000"/>
                </a:solidFill>
              </a:rPr>
              <a:t>7 2</a:t>
            </a:r>
            <a:r>
              <a:rPr lang="ru-RU" altLang="ru-RU" b="1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9407" name="TextBox 13"/>
          <p:cNvSpPr txBox="1">
            <a:spLocks noChangeArrowheads="1"/>
          </p:cNvSpPr>
          <p:nvPr/>
        </p:nvSpPr>
        <p:spPr bwMode="auto">
          <a:xfrm>
            <a:off x="7451725" y="3673475"/>
            <a:ext cx="298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9408" name="Прямоугольник 3"/>
          <p:cNvSpPr>
            <a:spLocks noChangeArrowheads="1"/>
          </p:cNvSpPr>
          <p:nvPr/>
        </p:nvSpPr>
        <p:spPr bwMode="auto">
          <a:xfrm>
            <a:off x="3665538" y="1619250"/>
            <a:ext cx="733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59409" name="Прямоугольник 4"/>
          <p:cNvSpPr>
            <a:spLocks noChangeArrowheads="1"/>
          </p:cNvSpPr>
          <p:nvPr/>
        </p:nvSpPr>
        <p:spPr bwMode="auto">
          <a:xfrm>
            <a:off x="90488" y="3478213"/>
            <a:ext cx="39528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Symbol" panose="05050102010706020507" pitchFamily="18" charset="2"/>
              <a:buChar char="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             72;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Код предмета 01-русский язык, 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02 математика;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название предмета   русский;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лист№                 1 (2, 3 и т.д.);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дополнительный бланк№2         вписывается номер бланка при выдаче.</a:t>
            </a:r>
          </a:p>
        </p:txBody>
      </p:sp>
      <p:sp>
        <p:nvSpPr>
          <p:cNvPr id="59410" name="Прямоугольник 5"/>
          <p:cNvSpPr>
            <a:spLocks noChangeArrowheads="1"/>
          </p:cNvSpPr>
          <p:nvPr/>
        </p:nvSpPr>
        <p:spPr bwMode="auto">
          <a:xfrm>
            <a:off x="4181475" y="5648325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№2, дополнительные бланки №2 заполняются учащимися с </a:t>
            </a:r>
            <a:r>
              <a:rPr lang="ru-RU" altLang="ru-RU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ОБЕИХ сторон</a:t>
            </a:r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6888" y="833438"/>
            <a:ext cx="2954337" cy="663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26238" y="2055813"/>
            <a:ext cx="2303462" cy="3333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ОСНОВНОЙ</a:t>
            </a:r>
          </a:p>
        </p:txBody>
      </p:sp>
      <p:sp>
        <p:nvSpPr>
          <p:cNvPr id="59413" name="TextBox 5"/>
          <p:cNvSpPr txBox="1">
            <a:spLocks noChangeArrowheads="1"/>
          </p:cNvSpPr>
          <p:nvPr/>
        </p:nvSpPr>
        <p:spPr bwMode="auto">
          <a:xfrm>
            <a:off x="5573713" y="917575"/>
            <a:ext cx="3455987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№ Из дополнительного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7588250" y="1565275"/>
            <a:ext cx="414338" cy="368300"/>
          </a:xfrm>
          <a:prstGeom prst="down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415" name="TextBox 9"/>
          <p:cNvSpPr txBox="1">
            <a:spLocks noChangeArrowheads="1"/>
          </p:cNvSpPr>
          <p:nvPr/>
        </p:nvSpPr>
        <p:spPr bwMode="auto">
          <a:xfrm>
            <a:off x="7262813" y="1517650"/>
            <a:ext cx="338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В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Прямоугольник 1"/>
          <p:cNvSpPr>
            <a:spLocks noChangeArrowheads="1"/>
          </p:cNvSpPr>
          <p:nvPr/>
        </p:nvSpPr>
        <p:spPr bwMode="auto">
          <a:xfrm>
            <a:off x="0" y="188913"/>
            <a:ext cx="91440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РСОКО 9 класс.</a:t>
            </a:r>
          </a:p>
          <a:p>
            <a:pPr algn="just"/>
            <a: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все необходимые мероприятия согласно Методическим рекомендациям Рособрнадзора от 2017г.. </a:t>
            </a:r>
          </a:p>
          <a:p>
            <a:pPr algn="just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класс.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За двое суток  уполномоченный член ГЭК получает  у ответственного специалиста за РОКО в МОУО пароли доступа к файлам и файлы, содержащие комплекты экзаменационных работ, и рассадку учащихся. Формы ППЭ будут высланы вместе с экзаменационными материалами. Распределение сотрудников ППЭ руководитель ППЭ проводит заранее. </a:t>
            </a:r>
          </a:p>
          <a:p>
            <a:endParaRPr lang="ru-RU" altLang="ru-RU" sz="2000" b="1" u="sng"/>
          </a:p>
          <a:p>
            <a:r>
              <a:rPr lang="ru-RU" altLang="ru-RU" sz="2000" b="1"/>
              <a:t>Один комплект для учащегося состоит из:</a:t>
            </a:r>
          </a:p>
          <a:p>
            <a:r>
              <a:rPr lang="ru-RU" altLang="ru-RU" sz="2000"/>
              <a:t>бланка ответов № 1; </a:t>
            </a:r>
          </a:p>
          <a:p>
            <a:r>
              <a:rPr lang="ru-RU" altLang="ru-RU" sz="2000"/>
              <a:t>бланка ответов № 2; </a:t>
            </a:r>
          </a:p>
          <a:p>
            <a:r>
              <a:rPr lang="ru-RU" altLang="ru-RU" sz="2000"/>
              <a:t>КИМ.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altLang="ru-RU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4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488" y="5013325"/>
            <a:ext cx="167957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Прямоугольник 1"/>
          <p:cNvSpPr>
            <a:spLocks noChangeArrowheads="1"/>
          </p:cNvSpPr>
          <p:nvPr/>
        </p:nvSpPr>
        <p:spPr bwMode="auto">
          <a:xfrm>
            <a:off x="30163" y="476250"/>
            <a:ext cx="9144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1.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>
                <a:solidFill>
                  <a:srgbClr val="1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материалов в аудитории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экзамена. Технология аналогична печати материалов в 11 классе </a:t>
            </a:r>
          </a:p>
          <a:p>
            <a:pPr algn="just"/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  <a:r>
              <a:rPr lang="ru-RU" altLang="ru-RU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>
                <a:solidFill>
                  <a:srgbClr val="1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материалов в ППЭ до экзамена. </a:t>
            </a:r>
          </a:p>
          <a:p>
            <a:pPr algn="just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комплектов на каждого участника (КИМ и бланков) производится в ППЭ до экзамена. Уполномоченный член ГЭК вместе с руководителем ППЭ печатают материалы с файла на каждую аудиторию. Распечатанные на аудиторию материалы упаковываются в пакет, пакет запечатывается, передается на хранение руководителю ППЭ в сейф. </a:t>
            </a:r>
          </a:p>
          <a:p>
            <a:pPr algn="just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 пакеты с материалами передаются в аудиторию. 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проходит согласно Методическим материалам Рособрнадзора.</a:t>
            </a:r>
          </a:p>
          <a:p>
            <a:pPr algn="just"/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ОО, на базе которых организованы ППЭ, обеспечивают на экзамен по русскому языку </a:t>
            </a:r>
            <a:r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КАЖДУЮ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аудиторию средствами воспроизведения </a:t>
            </a:r>
            <a:r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МР-3 файлов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В день проведения руководитель ППЭ совместно с техническим специалистом обеспечивают тиражирование полученного аудиофайла (запись изложения) </a:t>
            </a:r>
            <a:r>
              <a:rPr lang="ru-RU" altLang="ru-RU" sz="2000" b="1">
                <a:solidFill>
                  <a:srgbClr val="1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электронные носители из расчета по 1 на каждую аудиторию. </a:t>
            </a:r>
          </a:p>
          <a:p>
            <a:pPr algn="just"/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467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56550" y="5764213"/>
            <a:ext cx="9588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Прямоугольник 1"/>
          <p:cNvSpPr>
            <a:spLocks noChangeArrowheads="1"/>
          </p:cNvSpPr>
          <p:nvPr/>
        </p:nvSpPr>
        <p:spPr bwMode="auto">
          <a:xfrm>
            <a:off x="0" y="841375"/>
            <a:ext cx="91440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400" b="1">
                <a:solidFill>
                  <a:srgbClr val="1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пакеты с материалами ответственные от МОУО передают в ППЭ с уполномоченным членом ГЭК. </a:t>
            </a:r>
          </a:p>
          <a:p>
            <a:pPr algn="just"/>
            <a:r>
              <a:rPr lang="ru-RU" altLang="ru-RU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проходит согласно Методическим материалам Рособрнадзора.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в аудитории передают комплекты участникам согласно рассадке. Участники проверяют на всех бланках и КИМе идентичность номера варианта и номера КИМ. Только после этого учащиеся начинают заполнять бланки по инструкции. 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проходит в соответствии с Порядком проведения ГИА.</a:t>
            </a:r>
          </a:p>
          <a:p>
            <a:pPr algn="just">
              <a:lnSpc>
                <a:spcPct val="107000"/>
              </a:lnSpc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экзамена все материалы упаковываются и передаются руководителю ППЭ.</a:t>
            </a:r>
            <a:endParaRPr lang="ru-RU" altLang="ru-RU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3491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35825" y="5157788"/>
            <a:ext cx="16795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62488" y="874713"/>
            <a:ext cx="4106862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9324975" cy="5762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ответов  </a:t>
            </a:r>
            <a:b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9 класс</a:t>
            </a:r>
            <a:b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6" name="TextBox 4"/>
          <p:cNvSpPr txBox="1">
            <a:spLocks noChangeArrowheads="1"/>
          </p:cNvSpPr>
          <p:nvPr/>
        </p:nvSpPr>
        <p:spPr bwMode="auto">
          <a:xfrm>
            <a:off x="5292725" y="3284538"/>
            <a:ext cx="3175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с </a:t>
            </a: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ОБЕИХ</a:t>
            </a:r>
            <a: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СТОРОН, в противном случае ответы, внесенные на дополнительный Бланк ответов № 2, оцениваться не будут!</a:t>
            </a:r>
            <a:b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517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25438" y="912813"/>
            <a:ext cx="4079875" cy="5767387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309" t="40855" r="4556" b="46616"/>
          <a:stretch>
            <a:fillRect/>
          </a:stretch>
        </p:blipFill>
        <p:spPr bwMode="auto">
          <a:xfrm>
            <a:off x="-6350" y="2133600"/>
            <a:ext cx="90916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Box 4"/>
          <p:cNvSpPr txBox="1">
            <a:spLocks noChangeArrowheads="1"/>
          </p:cNvSpPr>
          <p:nvPr/>
        </p:nvSpPr>
        <p:spPr bwMode="auto">
          <a:xfrm>
            <a:off x="1281113" y="836613"/>
            <a:ext cx="651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Отмечены поля, если не заполняются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22850" y="933450"/>
            <a:ext cx="39560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Заголовок 1"/>
          <p:cNvSpPr>
            <a:spLocks noGrp="1"/>
          </p:cNvSpPr>
          <p:nvPr>
            <p:ph type="title"/>
          </p:nvPr>
        </p:nvSpPr>
        <p:spPr>
          <a:xfrm>
            <a:off x="684213" y="-100013"/>
            <a:ext cx="7704137" cy="1671638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ответов </a:t>
            </a:r>
            <a:b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математике 9 класс</a:t>
            </a:r>
            <a:b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4" name="TextBox 4"/>
          <p:cNvSpPr txBox="1">
            <a:spLocks noChangeArrowheads="1"/>
          </p:cNvSpPr>
          <p:nvPr/>
        </p:nvSpPr>
        <p:spPr bwMode="auto">
          <a:xfrm>
            <a:off x="5508625" y="3068638"/>
            <a:ext cx="31765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с </a:t>
            </a: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ОБЕИХ</a:t>
            </a:r>
            <a: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СТОРОН, в противном случае ответы, внесенные на дополнительный Бланк ответов № 2, оцениваться не будут!</a:t>
            </a:r>
            <a:b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565" name="Объект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39750" y="908050"/>
            <a:ext cx="4005263" cy="5662613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456" b="73100"/>
          <a:stretch>
            <a:fillRect/>
          </a:stretch>
        </p:blipFill>
        <p:spPr bwMode="auto">
          <a:xfrm>
            <a:off x="31750" y="492125"/>
            <a:ext cx="85613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63500"/>
            <a:ext cx="8101013" cy="5556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rgbClr val="FF0000"/>
                </a:solidFill>
              </a:rPr>
              <a:t/>
            </a:r>
            <a:br>
              <a:rPr lang="ru-RU" altLang="ru-RU" dirty="0" smtClean="0">
                <a:solidFill>
                  <a:srgbClr val="FF0000"/>
                </a:solidFill>
              </a:rPr>
            </a:br>
            <a:r>
              <a:rPr lang="ru-RU" alt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регистрационной части Бланка №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470275"/>
            <a:ext cx="8624888" cy="3387725"/>
          </a:xfrm>
        </p:spPr>
        <p:txBody>
          <a:bodyPr rtlCol="0">
            <a:normAutofit fontScale="25000" lnSpcReduction="20000"/>
          </a:bodyPr>
          <a:lstStyle/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sz="7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бланка                                                   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напечатан;</a:t>
            </a:r>
          </a:p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проведения                                         </a:t>
            </a:r>
            <a:r>
              <a:rPr lang="ru-RU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26.02.16.;</a:t>
            </a:r>
          </a:p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                                                          72;</a:t>
            </a:r>
          </a:p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ОУ (6 полей)	                             </a:t>
            </a:r>
            <a:r>
              <a:rPr lang="ru-RU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своего ОУ); </a:t>
            </a:r>
          </a:p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класс, номер, буква                                   </a:t>
            </a:r>
            <a:r>
              <a:rPr lang="ru-RU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(А, Б, В и т. д.);</a:t>
            </a:r>
          </a:p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пункта проведения                             </a:t>
            </a:r>
            <a:r>
              <a:rPr lang="ru-RU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572</a:t>
            </a: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аудитории                                        </a:t>
            </a:r>
            <a:r>
              <a:rPr lang="ru-RU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 </a:t>
            </a: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факту);</a:t>
            </a:r>
          </a:p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варианта                                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напечатан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предмета                                      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напечатан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предмета                            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напечатано;</a:t>
            </a:r>
          </a:p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КИМ                                        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напечатан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92100" lvl="1" indent="-92075" algn="just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ставит подпись строго внутри окошка   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589" name="TextBox 5"/>
          <p:cNvSpPr txBox="1">
            <a:spLocks noChangeArrowheads="1"/>
          </p:cNvSpPr>
          <p:nvPr/>
        </p:nvSpPr>
        <p:spPr bwMode="auto">
          <a:xfrm>
            <a:off x="6165850" y="1101725"/>
            <a:ext cx="574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2 6</a:t>
            </a:r>
          </a:p>
        </p:txBody>
      </p:sp>
      <p:sp>
        <p:nvSpPr>
          <p:cNvPr id="67590" name="TextBox 6"/>
          <p:cNvSpPr txBox="1">
            <a:spLocks noChangeArrowheads="1"/>
          </p:cNvSpPr>
          <p:nvPr/>
        </p:nvSpPr>
        <p:spPr bwMode="auto">
          <a:xfrm>
            <a:off x="6910388" y="1093788"/>
            <a:ext cx="55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0 2</a:t>
            </a:r>
          </a:p>
        </p:txBody>
      </p:sp>
      <p:sp>
        <p:nvSpPr>
          <p:cNvPr id="67591" name="TextBox 7"/>
          <p:cNvSpPr txBox="1">
            <a:spLocks noChangeArrowheads="1"/>
          </p:cNvSpPr>
          <p:nvPr/>
        </p:nvSpPr>
        <p:spPr bwMode="auto">
          <a:xfrm>
            <a:off x="7627938" y="1093788"/>
            <a:ext cx="55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1 6</a:t>
            </a:r>
          </a:p>
        </p:txBody>
      </p:sp>
      <p:sp>
        <p:nvSpPr>
          <p:cNvPr id="67592" name="TextBox 8"/>
          <p:cNvSpPr txBox="1">
            <a:spLocks noChangeArrowheads="1"/>
          </p:cNvSpPr>
          <p:nvPr/>
        </p:nvSpPr>
        <p:spPr bwMode="auto">
          <a:xfrm>
            <a:off x="973138" y="1882775"/>
            <a:ext cx="506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7 2</a:t>
            </a:r>
          </a:p>
        </p:txBody>
      </p:sp>
      <p:sp>
        <p:nvSpPr>
          <p:cNvPr id="67593" name="TextBox 9"/>
          <p:cNvSpPr txBox="1">
            <a:spLocks noChangeArrowheads="1"/>
          </p:cNvSpPr>
          <p:nvPr/>
        </p:nvSpPr>
        <p:spPr bwMode="auto">
          <a:xfrm>
            <a:off x="1595438" y="1863725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 2  1  0 0  4 5</a:t>
            </a:r>
          </a:p>
        </p:txBody>
      </p:sp>
      <p:sp>
        <p:nvSpPr>
          <p:cNvPr id="67594" name="TextBox 10"/>
          <p:cNvSpPr txBox="1">
            <a:spLocks noChangeArrowheads="1"/>
          </p:cNvSpPr>
          <p:nvPr/>
        </p:nvSpPr>
        <p:spPr bwMode="auto">
          <a:xfrm>
            <a:off x="3328988" y="1858963"/>
            <a:ext cx="885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9      А</a:t>
            </a:r>
          </a:p>
        </p:txBody>
      </p:sp>
      <p:sp>
        <p:nvSpPr>
          <p:cNvPr id="67595" name="TextBox 11"/>
          <p:cNvSpPr txBox="1">
            <a:spLocks noChangeArrowheads="1"/>
          </p:cNvSpPr>
          <p:nvPr/>
        </p:nvSpPr>
        <p:spPr bwMode="auto">
          <a:xfrm>
            <a:off x="4641850" y="1858963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5 7  2</a:t>
            </a:r>
          </a:p>
        </p:txBody>
      </p:sp>
      <p:sp>
        <p:nvSpPr>
          <p:cNvPr id="67596" name="TextBox 12"/>
          <p:cNvSpPr txBox="1">
            <a:spLocks noChangeArrowheads="1"/>
          </p:cNvSpPr>
          <p:nvPr/>
        </p:nvSpPr>
        <p:spPr bwMode="auto">
          <a:xfrm>
            <a:off x="5802313" y="1878013"/>
            <a:ext cx="808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2 3  5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3870325" y="2360613"/>
            <a:ext cx="1931988" cy="517525"/>
          </a:xfrm>
          <a:custGeom>
            <a:avLst/>
            <a:gdLst>
              <a:gd name="connsiteX0" fmla="*/ 19105 w 2619430"/>
              <a:gd name="connsiteY0" fmla="*/ 205825 h 735198"/>
              <a:gd name="connsiteX1" fmla="*/ 9580 w 2619430"/>
              <a:gd name="connsiteY1" fmla="*/ 567775 h 735198"/>
              <a:gd name="connsiteX2" fmla="*/ 55 w 2619430"/>
              <a:gd name="connsiteY2" fmla="*/ 529675 h 735198"/>
              <a:gd name="connsiteX3" fmla="*/ 19105 w 2619430"/>
              <a:gd name="connsiteY3" fmla="*/ 167725 h 735198"/>
              <a:gd name="connsiteX4" fmla="*/ 28630 w 2619430"/>
              <a:gd name="connsiteY4" fmla="*/ 120100 h 735198"/>
              <a:gd name="connsiteX5" fmla="*/ 47680 w 2619430"/>
              <a:gd name="connsiteY5" fmla="*/ 82000 h 735198"/>
              <a:gd name="connsiteX6" fmla="*/ 104830 w 2619430"/>
              <a:gd name="connsiteY6" fmla="*/ 15325 h 735198"/>
              <a:gd name="connsiteX7" fmla="*/ 133405 w 2619430"/>
              <a:gd name="connsiteY7" fmla="*/ 24850 h 735198"/>
              <a:gd name="connsiteX8" fmla="*/ 161980 w 2619430"/>
              <a:gd name="connsiteY8" fmla="*/ 82000 h 735198"/>
              <a:gd name="connsiteX9" fmla="*/ 181030 w 2619430"/>
              <a:gd name="connsiteY9" fmla="*/ 158200 h 735198"/>
              <a:gd name="connsiteX10" fmla="*/ 200080 w 2619430"/>
              <a:gd name="connsiteY10" fmla="*/ 282025 h 735198"/>
              <a:gd name="connsiteX11" fmla="*/ 209605 w 2619430"/>
              <a:gd name="connsiteY11" fmla="*/ 348700 h 735198"/>
              <a:gd name="connsiteX12" fmla="*/ 219130 w 2619430"/>
              <a:gd name="connsiteY12" fmla="*/ 548725 h 735198"/>
              <a:gd name="connsiteX13" fmla="*/ 285805 w 2619430"/>
              <a:gd name="connsiteY13" fmla="*/ 539200 h 735198"/>
              <a:gd name="connsiteX14" fmla="*/ 352480 w 2619430"/>
              <a:gd name="connsiteY14" fmla="*/ 510625 h 735198"/>
              <a:gd name="connsiteX15" fmla="*/ 390580 w 2619430"/>
              <a:gd name="connsiteY15" fmla="*/ 482050 h 735198"/>
              <a:gd name="connsiteX16" fmla="*/ 419155 w 2619430"/>
              <a:gd name="connsiteY16" fmla="*/ 463000 h 735198"/>
              <a:gd name="connsiteX17" fmla="*/ 419155 w 2619430"/>
              <a:gd name="connsiteY17" fmla="*/ 186775 h 735198"/>
              <a:gd name="connsiteX18" fmla="*/ 390580 w 2619430"/>
              <a:gd name="connsiteY18" fmla="*/ 177250 h 735198"/>
              <a:gd name="connsiteX19" fmla="*/ 390580 w 2619430"/>
              <a:gd name="connsiteY19" fmla="*/ 539200 h 735198"/>
              <a:gd name="connsiteX20" fmla="*/ 400105 w 2619430"/>
              <a:gd name="connsiteY20" fmla="*/ 567775 h 735198"/>
              <a:gd name="connsiteX21" fmla="*/ 457255 w 2619430"/>
              <a:gd name="connsiteY21" fmla="*/ 615400 h 735198"/>
              <a:gd name="connsiteX22" fmla="*/ 562030 w 2619430"/>
              <a:gd name="connsiteY22" fmla="*/ 605875 h 735198"/>
              <a:gd name="connsiteX23" fmla="*/ 600130 w 2619430"/>
              <a:gd name="connsiteY23" fmla="*/ 567775 h 735198"/>
              <a:gd name="connsiteX24" fmla="*/ 628705 w 2619430"/>
              <a:gd name="connsiteY24" fmla="*/ 548725 h 735198"/>
              <a:gd name="connsiteX25" fmla="*/ 647755 w 2619430"/>
              <a:gd name="connsiteY25" fmla="*/ 501100 h 735198"/>
              <a:gd name="connsiteX26" fmla="*/ 685855 w 2619430"/>
              <a:gd name="connsiteY26" fmla="*/ 424900 h 735198"/>
              <a:gd name="connsiteX27" fmla="*/ 695380 w 2619430"/>
              <a:gd name="connsiteY27" fmla="*/ 272500 h 735198"/>
              <a:gd name="connsiteX28" fmla="*/ 704905 w 2619430"/>
              <a:gd name="connsiteY28" fmla="*/ 301075 h 735198"/>
              <a:gd name="connsiteX29" fmla="*/ 723955 w 2619430"/>
              <a:gd name="connsiteY29" fmla="*/ 339175 h 735198"/>
              <a:gd name="connsiteX30" fmla="*/ 733480 w 2619430"/>
              <a:gd name="connsiteY30" fmla="*/ 377275 h 735198"/>
              <a:gd name="connsiteX31" fmla="*/ 743005 w 2619430"/>
              <a:gd name="connsiteY31" fmla="*/ 424900 h 735198"/>
              <a:gd name="connsiteX32" fmla="*/ 762055 w 2619430"/>
              <a:gd name="connsiteY32" fmla="*/ 453475 h 735198"/>
              <a:gd name="connsiteX33" fmla="*/ 781105 w 2619430"/>
              <a:gd name="connsiteY33" fmla="*/ 529675 h 735198"/>
              <a:gd name="connsiteX34" fmla="*/ 790630 w 2619430"/>
              <a:gd name="connsiteY34" fmla="*/ 558250 h 735198"/>
              <a:gd name="connsiteX35" fmla="*/ 800155 w 2619430"/>
              <a:gd name="connsiteY35" fmla="*/ 615400 h 735198"/>
              <a:gd name="connsiteX36" fmla="*/ 790630 w 2619430"/>
              <a:gd name="connsiteY36" fmla="*/ 491575 h 735198"/>
              <a:gd name="connsiteX37" fmla="*/ 781105 w 2619430"/>
              <a:gd name="connsiteY37" fmla="*/ 434425 h 735198"/>
              <a:gd name="connsiteX38" fmla="*/ 790630 w 2619430"/>
              <a:gd name="connsiteY38" fmla="*/ 310600 h 735198"/>
              <a:gd name="connsiteX39" fmla="*/ 819205 w 2619430"/>
              <a:gd name="connsiteY39" fmla="*/ 320125 h 735198"/>
              <a:gd name="connsiteX40" fmla="*/ 866830 w 2619430"/>
              <a:gd name="connsiteY40" fmla="*/ 358225 h 735198"/>
              <a:gd name="connsiteX41" fmla="*/ 895405 w 2619430"/>
              <a:gd name="connsiteY41" fmla="*/ 386800 h 735198"/>
              <a:gd name="connsiteX42" fmla="*/ 895405 w 2619430"/>
              <a:gd name="connsiteY42" fmla="*/ 482050 h 735198"/>
              <a:gd name="connsiteX43" fmla="*/ 838255 w 2619430"/>
              <a:gd name="connsiteY43" fmla="*/ 501100 h 735198"/>
              <a:gd name="connsiteX44" fmla="*/ 933505 w 2619430"/>
              <a:gd name="connsiteY44" fmla="*/ 501100 h 735198"/>
              <a:gd name="connsiteX45" fmla="*/ 962080 w 2619430"/>
              <a:gd name="connsiteY45" fmla="*/ 463000 h 735198"/>
              <a:gd name="connsiteX46" fmla="*/ 990655 w 2619430"/>
              <a:gd name="connsiteY46" fmla="*/ 443950 h 735198"/>
              <a:gd name="connsiteX47" fmla="*/ 1028755 w 2619430"/>
              <a:gd name="connsiteY47" fmla="*/ 463000 h 735198"/>
              <a:gd name="connsiteX48" fmla="*/ 1085905 w 2619430"/>
              <a:gd name="connsiteY48" fmla="*/ 529675 h 735198"/>
              <a:gd name="connsiteX49" fmla="*/ 1114480 w 2619430"/>
              <a:gd name="connsiteY49" fmla="*/ 548725 h 735198"/>
              <a:gd name="connsiteX50" fmla="*/ 1162105 w 2619430"/>
              <a:gd name="connsiteY50" fmla="*/ 510625 h 735198"/>
              <a:gd name="connsiteX51" fmla="*/ 1190680 w 2619430"/>
              <a:gd name="connsiteY51" fmla="*/ 443950 h 735198"/>
              <a:gd name="connsiteX52" fmla="*/ 1219255 w 2619430"/>
              <a:gd name="connsiteY52" fmla="*/ 348700 h 735198"/>
              <a:gd name="connsiteX53" fmla="*/ 1238305 w 2619430"/>
              <a:gd name="connsiteY53" fmla="*/ 396325 h 735198"/>
              <a:gd name="connsiteX54" fmla="*/ 1247830 w 2619430"/>
              <a:gd name="connsiteY54" fmla="*/ 424900 h 735198"/>
              <a:gd name="connsiteX55" fmla="*/ 1276405 w 2619430"/>
              <a:gd name="connsiteY55" fmla="*/ 434425 h 735198"/>
              <a:gd name="connsiteX56" fmla="*/ 1476430 w 2619430"/>
              <a:gd name="connsiteY56" fmla="*/ 443950 h 735198"/>
              <a:gd name="connsiteX57" fmla="*/ 1505005 w 2619430"/>
              <a:gd name="connsiteY57" fmla="*/ 463000 h 735198"/>
              <a:gd name="connsiteX58" fmla="*/ 1628830 w 2619430"/>
              <a:gd name="connsiteY58" fmla="*/ 396325 h 735198"/>
              <a:gd name="connsiteX59" fmla="*/ 1628830 w 2619430"/>
              <a:gd name="connsiteY59" fmla="*/ 186775 h 735198"/>
              <a:gd name="connsiteX60" fmla="*/ 1619305 w 2619430"/>
              <a:gd name="connsiteY60" fmla="*/ 148675 h 735198"/>
              <a:gd name="connsiteX61" fmla="*/ 1590730 w 2619430"/>
              <a:gd name="connsiteY61" fmla="*/ 120100 h 735198"/>
              <a:gd name="connsiteX62" fmla="*/ 1495480 w 2619430"/>
              <a:gd name="connsiteY62" fmla="*/ 53425 h 735198"/>
              <a:gd name="connsiteX63" fmla="*/ 1466905 w 2619430"/>
              <a:gd name="connsiteY63" fmla="*/ 34375 h 735198"/>
              <a:gd name="connsiteX64" fmla="*/ 1428805 w 2619430"/>
              <a:gd name="connsiteY64" fmla="*/ 24850 h 735198"/>
              <a:gd name="connsiteX65" fmla="*/ 1419280 w 2619430"/>
              <a:gd name="connsiteY65" fmla="*/ 129625 h 735198"/>
              <a:gd name="connsiteX66" fmla="*/ 1457380 w 2619430"/>
              <a:gd name="connsiteY66" fmla="*/ 158200 h 735198"/>
              <a:gd name="connsiteX67" fmla="*/ 1571680 w 2619430"/>
              <a:gd name="connsiteY67" fmla="*/ 262975 h 735198"/>
              <a:gd name="connsiteX68" fmla="*/ 1638355 w 2619430"/>
              <a:gd name="connsiteY68" fmla="*/ 301075 h 735198"/>
              <a:gd name="connsiteX69" fmla="*/ 1666930 w 2619430"/>
              <a:gd name="connsiteY69" fmla="*/ 320125 h 735198"/>
              <a:gd name="connsiteX70" fmla="*/ 1714555 w 2619430"/>
              <a:gd name="connsiteY70" fmla="*/ 405850 h 735198"/>
              <a:gd name="connsiteX71" fmla="*/ 1762180 w 2619430"/>
              <a:gd name="connsiteY71" fmla="*/ 491575 h 735198"/>
              <a:gd name="connsiteX72" fmla="*/ 1781230 w 2619430"/>
              <a:gd name="connsiteY72" fmla="*/ 567775 h 735198"/>
              <a:gd name="connsiteX73" fmla="*/ 1771705 w 2619430"/>
              <a:gd name="connsiteY73" fmla="*/ 605875 h 735198"/>
              <a:gd name="connsiteX74" fmla="*/ 1628830 w 2619430"/>
              <a:gd name="connsiteY74" fmla="*/ 653500 h 735198"/>
              <a:gd name="connsiteX75" fmla="*/ 1466905 w 2619430"/>
              <a:gd name="connsiteY75" fmla="*/ 691600 h 735198"/>
              <a:gd name="connsiteX76" fmla="*/ 1390705 w 2619430"/>
              <a:gd name="connsiteY76" fmla="*/ 710650 h 735198"/>
              <a:gd name="connsiteX77" fmla="*/ 1324030 w 2619430"/>
              <a:gd name="connsiteY77" fmla="*/ 720175 h 735198"/>
              <a:gd name="connsiteX78" fmla="*/ 1238305 w 2619430"/>
              <a:gd name="connsiteY78" fmla="*/ 720175 h 735198"/>
              <a:gd name="connsiteX79" fmla="*/ 1276405 w 2619430"/>
              <a:gd name="connsiteY79" fmla="*/ 653500 h 735198"/>
              <a:gd name="connsiteX80" fmla="*/ 1409755 w 2619430"/>
              <a:gd name="connsiteY80" fmla="*/ 548725 h 735198"/>
              <a:gd name="connsiteX81" fmla="*/ 1752655 w 2619430"/>
              <a:gd name="connsiteY81" fmla="*/ 443950 h 735198"/>
              <a:gd name="connsiteX82" fmla="*/ 1838380 w 2619430"/>
              <a:gd name="connsiteY82" fmla="*/ 415375 h 735198"/>
              <a:gd name="connsiteX83" fmla="*/ 1990780 w 2619430"/>
              <a:gd name="connsiteY83" fmla="*/ 386800 h 735198"/>
              <a:gd name="connsiteX84" fmla="*/ 2200330 w 2619430"/>
              <a:gd name="connsiteY84" fmla="*/ 415375 h 735198"/>
              <a:gd name="connsiteX85" fmla="*/ 2324155 w 2619430"/>
              <a:gd name="connsiteY85" fmla="*/ 443950 h 735198"/>
              <a:gd name="connsiteX86" fmla="*/ 2400355 w 2619430"/>
              <a:gd name="connsiteY86" fmla="*/ 434425 h 735198"/>
              <a:gd name="connsiteX87" fmla="*/ 2438455 w 2619430"/>
              <a:gd name="connsiteY87" fmla="*/ 386800 h 735198"/>
              <a:gd name="connsiteX88" fmla="*/ 2476555 w 2619430"/>
              <a:gd name="connsiteY88" fmla="*/ 310600 h 735198"/>
              <a:gd name="connsiteX89" fmla="*/ 2524180 w 2619430"/>
              <a:gd name="connsiteY89" fmla="*/ 234400 h 735198"/>
              <a:gd name="connsiteX90" fmla="*/ 2562280 w 2619430"/>
              <a:gd name="connsiteY90" fmla="*/ 186775 h 735198"/>
              <a:gd name="connsiteX91" fmla="*/ 2581330 w 2619430"/>
              <a:gd name="connsiteY91" fmla="*/ 148675 h 735198"/>
              <a:gd name="connsiteX92" fmla="*/ 2600380 w 2619430"/>
              <a:gd name="connsiteY92" fmla="*/ 120100 h 735198"/>
              <a:gd name="connsiteX93" fmla="*/ 2609905 w 2619430"/>
              <a:gd name="connsiteY93" fmla="*/ 91525 h 735198"/>
              <a:gd name="connsiteX94" fmla="*/ 2619430 w 2619430"/>
              <a:gd name="connsiteY94" fmla="*/ 72475 h 73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619430" h="735198">
                <a:moveTo>
                  <a:pt x="19105" y="205825"/>
                </a:moveTo>
                <a:cubicBezTo>
                  <a:pt x="15930" y="326475"/>
                  <a:pt x="16667" y="447291"/>
                  <a:pt x="9580" y="567775"/>
                </a:cubicBezTo>
                <a:cubicBezTo>
                  <a:pt x="8811" y="580843"/>
                  <a:pt x="55" y="542766"/>
                  <a:pt x="55" y="529675"/>
                </a:cubicBezTo>
                <a:cubicBezTo>
                  <a:pt x="55" y="376321"/>
                  <a:pt x="-2010" y="294416"/>
                  <a:pt x="19105" y="167725"/>
                </a:cubicBezTo>
                <a:cubicBezTo>
                  <a:pt x="21767" y="151756"/>
                  <a:pt x="23510" y="135459"/>
                  <a:pt x="28630" y="120100"/>
                </a:cubicBezTo>
                <a:cubicBezTo>
                  <a:pt x="33120" y="106630"/>
                  <a:pt x="42407" y="95183"/>
                  <a:pt x="47680" y="82000"/>
                </a:cubicBezTo>
                <a:cubicBezTo>
                  <a:pt x="76023" y="11143"/>
                  <a:pt x="43890" y="30560"/>
                  <a:pt x="104830" y="15325"/>
                </a:cubicBezTo>
                <a:cubicBezTo>
                  <a:pt x="114355" y="18500"/>
                  <a:pt x="125565" y="18578"/>
                  <a:pt x="133405" y="24850"/>
                </a:cubicBezTo>
                <a:cubicBezTo>
                  <a:pt x="148527" y="36948"/>
                  <a:pt x="157165" y="64343"/>
                  <a:pt x="161980" y="82000"/>
                </a:cubicBezTo>
                <a:cubicBezTo>
                  <a:pt x="168869" y="107259"/>
                  <a:pt x="177327" y="132281"/>
                  <a:pt x="181030" y="158200"/>
                </a:cubicBezTo>
                <a:cubicBezTo>
                  <a:pt x="208649" y="351536"/>
                  <a:pt x="173648" y="110219"/>
                  <a:pt x="200080" y="282025"/>
                </a:cubicBezTo>
                <a:cubicBezTo>
                  <a:pt x="203494" y="304215"/>
                  <a:pt x="206430" y="326475"/>
                  <a:pt x="209605" y="348700"/>
                </a:cubicBezTo>
                <a:cubicBezTo>
                  <a:pt x="212780" y="415375"/>
                  <a:pt x="194339" y="486749"/>
                  <a:pt x="219130" y="548725"/>
                </a:cubicBezTo>
                <a:cubicBezTo>
                  <a:pt x="227468" y="569570"/>
                  <a:pt x="263790" y="543603"/>
                  <a:pt x="285805" y="539200"/>
                </a:cubicBezTo>
                <a:cubicBezTo>
                  <a:pt x="304868" y="535387"/>
                  <a:pt x="337901" y="519737"/>
                  <a:pt x="352480" y="510625"/>
                </a:cubicBezTo>
                <a:cubicBezTo>
                  <a:pt x="365942" y="502211"/>
                  <a:pt x="377662" y="491277"/>
                  <a:pt x="390580" y="482050"/>
                </a:cubicBezTo>
                <a:cubicBezTo>
                  <a:pt x="399895" y="475396"/>
                  <a:pt x="409630" y="469350"/>
                  <a:pt x="419155" y="463000"/>
                </a:cubicBezTo>
                <a:cubicBezTo>
                  <a:pt x="445029" y="359503"/>
                  <a:pt x="446907" y="367164"/>
                  <a:pt x="419155" y="186775"/>
                </a:cubicBezTo>
                <a:cubicBezTo>
                  <a:pt x="417628" y="176852"/>
                  <a:pt x="400105" y="180425"/>
                  <a:pt x="390580" y="177250"/>
                </a:cubicBezTo>
                <a:cubicBezTo>
                  <a:pt x="365531" y="327543"/>
                  <a:pt x="374202" y="252593"/>
                  <a:pt x="390580" y="539200"/>
                </a:cubicBezTo>
                <a:cubicBezTo>
                  <a:pt x="391153" y="549224"/>
                  <a:pt x="394536" y="559421"/>
                  <a:pt x="400105" y="567775"/>
                </a:cubicBezTo>
                <a:cubicBezTo>
                  <a:pt x="414773" y="589777"/>
                  <a:pt x="436170" y="601343"/>
                  <a:pt x="457255" y="615400"/>
                </a:cubicBezTo>
                <a:cubicBezTo>
                  <a:pt x="492180" y="612225"/>
                  <a:pt x="528761" y="616965"/>
                  <a:pt x="562030" y="605875"/>
                </a:cubicBezTo>
                <a:cubicBezTo>
                  <a:pt x="579069" y="600195"/>
                  <a:pt x="586493" y="579464"/>
                  <a:pt x="600130" y="567775"/>
                </a:cubicBezTo>
                <a:cubicBezTo>
                  <a:pt x="608822" y="560325"/>
                  <a:pt x="619180" y="555075"/>
                  <a:pt x="628705" y="548725"/>
                </a:cubicBezTo>
                <a:cubicBezTo>
                  <a:pt x="635055" y="532850"/>
                  <a:pt x="640590" y="516624"/>
                  <a:pt x="647755" y="501100"/>
                </a:cubicBezTo>
                <a:cubicBezTo>
                  <a:pt x="659655" y="475316"/>
                  <a:pt x="685855" y="424900"/>
                  <a:pt x="685855" y="424900"/>
                </a:cubicBezTo>
                <a:cubicBezTo>
                  <a:pt x="689030" y="374100"/>
                  <a:pt x="687640" y="322807"/>
                  <a:pt x="695380" y="272500"/>
                </a:cubicBezTo>
                <a:cubicBezTo>
                  <a:pt x="696907" y="262577"/>
                  <a:pt x="700950" y="291847"/>
                  <a:pt x="704905" y="301075"/>
                </a:cubicBezTo>
                <a:cubicBezTo>
                  <a:pt x="710498" y="314126"/>
                  <a:pt x="718969" y="325880"/>
                  <a:pt x="723955" y="339175"/>
                </a:cubicBezTo>
                <a:cubicBezTo>
                  <a:pt x="728552" y="351432"/>
                  <a:pt x="730640" y="364496"/>
                  <a:pt x="733480" y="377275"/>
                </a:cubicBezTo>
                <a:cubicBezTo>
                  <a:pt x="736992" y="393079"/>
                  <a:pt x="737321" y="409741"/>
                  <a:pt x="743005" y="424900"/>
                </a:cubicBezTo>
                <a:cubicBezTo>
                  <a:pt x="747025" y="435619"/>
                  <a:pt x="755705" y="443950"/>
                  <a:pt x="762055" y="453475"/>
                </a:cubicBezTo>
                <a:cubicBezTo>
                  <a:pt x="768405" y="478875"/>
                  <a:pt x="772826" y="504837"/>
                  <a:pt x="781105" y="529675"/>
                </a:cubicBezTo>
                <a:cubicBezTo>
                  <a:pt x="784280" y="539200"/>
                  <a:pt x="788452" y="548449"/>
                  <a:pt x="790630" y="558250"/>
                </a:cubicBezTo>
                <a:cubicBezTo>
                  <a:pt x="794820" y="577103"/>
                  <a:pt x="796980" y="596350"/>
                  <a:pt x="800155" y="615400"/>
                </a:cubicBezTo>
                <a:cubicBezTo>
                  <a:pt x="796980" y="574125"/>
                  <a:pt x="794964" y="532744"/>
                  <a:pt x="790630" y="491575"/>
                </a:cubicBezTo>
                <a:cubicBezTo>
                  <a:pt x="788608" y="472368"/>
                  <a:pt x="781105" y="453738"/>
                  <a:pt x="781105" y="434425"/>
                </a:cubicBezTo>
                <a:cubicBezTo>
                  <a:pt x="781105" y="393028"/>
                  <a:pt x="787455" y="351875"/>
                  <a:pt x="790630" y="310600"/>
                </a:cubicBezTo>
                <a:cubicBezTo>
                  <a:pt x="800155" y="313775"/>
                  <a:pt x="811365" y="313853"/>
                  <a:pt x="819205" y="320125"/>
                </a:cubicBezTo>
                <a:cubicBezTo>
                  <a:pt x="880753" y="369364"/>
                  <a:pt x="795006" y="334284"/>
                  <a:pt x="866830" y="358225"/>
                </a:cubicBezTo>
                <a:cubicBezTo>
                  <a:pt x="876355" y="367750"/>
                  <a:pt x="887933" y="375592"/>
                  <a:pt x="895405" y="386800"/>
                </a:cubicBezTo>
                <a:cubicBezTo>
                  <a:pt x="910941" y="410104"/>
                  <a:pt x="908784" y="464848"/>
                  <a:pt x="895405" y="482050"/>
                </a:cubicBezTo>
                <a:cubicBezTo>
                  <a:pt x="883077" y="497901"/>
                  <a:pt x="838255" y="501100"/>
                  <a:pt x="838255" y="501100"/>
                </a:cubicBezTo>
                <a:cubicBezTo>
                  <a:pt x="873444" y="512830"/>
                  <a:pt x="889725" y="522990"/>
                  <a:pt x="933505" y="501100"/>
                </a:cubicBezTo>
                <a:cubicBezTo>
                  <a:pt x="947704" y="494000"/>
                  <a:pt x="950855" y="474225"/>
                  <a:pt x="962080" y="463000"/>
                </a:cubicBezTo>
                <a:cubicBezTo>
                  <a:pt x="970175" y="454905"/>
                  <a:pt x="981130" y="450300"/>
                  <a:pt x="990655" y="443950"/>
                </a:cubicBezTo>
                <a:cubicBezTo>
                  <a:pt x="1003355" y="450300"/>
                  <a:pt x="1017396" y="454481"/>
                  <a:pt x="1028755" y="463000"/>
                </a:cubicBezTo>
                <a:cubicBezTo>
                  <a:pt x="1119793" y="531278"/>
                  <a:pt x="1028310" y="472080"/>
                  <a:pt x="1085905" y="529675"/>
                </a:cubicBezTo>
                <a:cubicBezTo>
                  <a:pt x="1094000" y="537770"/>
                  <a:pt x="1104955" y="542375"/>
                  <a:pt x="1114480" y="548725"/>
                </a:cubicBezTo>
                <a:cubicBezTo>
                  <a:pt x="1130355" y="536025"/>
                  <a:pt x="1147730" y="525000"/>
                  <a:pt x="1162105" y="510625"/>
                </a:cubicBezTo>
                <a:cubicBezTo>
                  <a:pt x="1187217" y="485513"/>
                  <a:pt x="1179750" y="476740"/>
                  <a:pt x="1190680" y="443950"/>
                </a:cubicBezTo>
                <a:cubicBezTo>
                  <a:pt x="1222008" y="349965"/>
                  <a:pt x="1200444" y="442754"/>
                  <a:pt x="1219255" y="348700"/>
                </a:cubicBezTo>
                <a:cubicBezTo>
                  <a:pt x="1225605" y="364575"/>
                  <a:pt x="1232302" y="380316"/>
                  <a:pt x="1238305" y="396325"/>
                </a:cubicBezTo>
                <a:cubicBezTo>
                  <a:pt x="1241830" y="405726"/>
                  <a:pt x="1240730" y="417800"/>
                  <a:pt x="1247830" y="424900"/>
                </a:cubicBezTo>
                <a:cubicBezTo>
                  <a:pt x="1254930" y="432000"/>
                  <a:pt x="1266399" y="433591"/>
                  <a:pt x="1276405" y="434425"/>
                </a:cubicBezTo>
                <a:cubicBezTo>
                  <a:pt x="1342925" y="439968"/>
                  <a:pt x="1409755" y="440775"/>
                  <a:pt x="1476430" y="443950"/>
                </a:cubicBezTo>
                <a:cubicBezTo>
                  <a:pt x="1485955" y="450300"/>
                  <a:pt x="1493604" y="461964"/>
                  <a:pt x="1505005" y="463000"/>
                </a:cubicBezTo>
                <a:cubicBezTo>
                  <a:pt x="1588951" y="470631"/>
                  <a:pt x="1581151" y="453540"/>
                  <a:pt x="1628830" y="396325"/>
                </a:cubicBezTo>
                <a:cubicBezTo>
                  <a:pt x="1656594" y="313034"/>
                  <a:pt x="1644082" y="362177"/>
                  <a:pt x="1628830" y="186775"/>
                </a:cubicBezTo>
                <a:cubicBezTo>
                  <a:pt x="1627696" y="173733"/>
                  <a:pt x="1625800" y="160041"/>
                  <a:pt x="1619305" y="148675"/>
                </a:cubicBezTo>
                <a:cubicBezTo>
                  <a:pt x="1612622" y="136979"/>
                  <a:pt x="1600867" y="128970"/>
                  <a:pt x="1590730" y="120100"/>
                </a:cubicBezTo>
                <a:cubicBezTo>
                  <a:pt x="1540129" y="75824"/>
                  <a:pt x="1550083" y="87552"/>
                  <a:pt x="1495480" y="53425"/>
                </a:cubicBezTo>
                <a:cubicBezTo>
                  <a:pt x="1485772" y="47358"/>
                  <a:pt x="1477427" y="38884"/>
                  <a:pt x="1466905" y="34375"/>
                </a:cubicBezTo>
                <a:cubicBezTo>
                  <a:pt x="1454873" y="29218"/>
                  <a:pt x="1441505" y="28025"/>
                  <a:pt x="1428805" y="24850"/>
                </a:cubicBezTo>
                <a:cubicBezTo>
                  <a:pt x="1376407" y="-10082"/>
                  <a:pt x="1358640" y="-32080"/>
                  <a:pt x="1419280" y="129625"/>
                </a:cubicBezTo>
                <a:cubicBezTo>
                  <a:pt x="1424854" y="144489"/>
                  <a:pt x="1444680" y="148675"/>
                  <a:pt x="1457380" y="158200"/>
                </a:cubicBezTo>
                <a:cubicBezTo>
                  <a:pt x="1530882" y="280704"/>
                  <a:pt x="1419987" y="111282"/>
                  <a:pt x="1571680" y="262975"/>
                </a:cubicBezTo>
                <a:cubicBezTo>
                  <a:pt x="1609512" y="300807"/>
                  <a:pt x="1587187" y="288283"/>
                  <a:pt x="1638355" y="301075"/>
                </a:cubicBezTo>
                <a:cubicBezTo>
                  <a:pt x="1647880" y="307425"/>
                  <a:pt x="1658835" y="312030"/>
                  <a:pt x="1666930" y="320125"/>
                </a:cubicBezTo>
                <a:cubicBezTo>
                  <a:pt x="1683701" y="336896"/>
                  <a:pt x="1707081" y="393393"/>
                  <a:pt x="1714555" y="405850"/>
                </a:cubicBezTo>
                <a:cubicBezTo>
                  <a:pt x="1750593" y="465913"/>
                  <a:pt x="1740245" y="420287"/>
                  <a:pt x="1762180" y="491575"/>
                </a:cubicBezTo>
                <a:cubicBezTo>
                  <a:pt x="1769880" y="516599"/>
                  <a:pt x="1781230" y="567775"/>
                  <a:pt x="1781230" y="567775"/>
                </a:cubicBezTo>
                <a:cubicBezTo>
                  <a:pt x="1778055" y="580475"/>
                  <a:pt x="1781489" y="597178"/>
                  <a:pt x="1771705" y="605875"/>
                </a:cubicBezTo>
                <a:cubicBezTo>
                  <a:pt x="1725613" y="646845"/>
                  <a:pt x="1683940" y="645627"/>
                  <a:pt x="1628830" y="653500"/>
                </a:cubicBezTo>
                <a:cubicBezTo>
                  <a:pt x="1490706" y="705296"/>
                  <a:pt x="1616690" y="665167"/>
                  <a:pt x="1466905" y="691600"/>
                </a:cubicBezTo>
                <a:cubicBezTo>
                  <a:pt x="1441122" y="696150"/>
                  <a:pt x="1416378" y="705515"/>
                  <a:pt x="1390705" y="710650"/>
                </a:cubicBezTo>
                <a:cubicBezTo>
                  <a:pt x="1368690" y="715053"/>
                  <a:pt x="1346255" y="717000"/>
                  <a:pt x="1324030" y="720175"/>
                </a:cubicBezTo>
                <a:cubicBezTo>
                  <a:pt x="1307971" y="725528"/>
                  <a:pt x="1246042" y="751123"/>
                  <a:pt x="1238305" y="720175"/>
                </a:cubicBezTo>
                <a:cubicBezTo>
                  <a:pt x="1232097" y="695342"/>
                  <a:pt x="1261046" y="673978"/>
                  <a:pt x="1276405" y="653500"/>
                </a:cubicBezTo>
                <a:cubicBezTo>
                  <a:pt x="1307549" y="611974"/>
                  <a:pt x="1367708" y="571851"/>
                  <a:pt x="1409755" y="548725"/>
                </a:cubicBezTo>
                <a:cubicBezTo>
                  <a:pt x="1565705" y="462953"/>
                  <a:pt x="1526457" y="519349"/>
                  <a:pt x="1752655" y="443950"/>
                </a:cubicBezTo>
                <a:cubicBezTo>
                  <a:pt x="1781230" y="434425"/>
                  <a:pt x="1809251" y="423041"/>
                  <a:pt x="1838380" y="415375"/>
                </a:cubicBezTo>
                <a:cubicBezTo>
                  <a:pt x="1877827" y="404994"/>
                  <a:pt x="1946272" y="394218"/>
                  <a:pt x="1990780" y="386800"/>
                </a:cubicBezTo>
                <a:lnTo>
                  <a:pt x="2200330" y="415375"/>
                </a:lnTo>
                <a:cubicBezTo>
                  <a:pt x="2279461" y="427739"/>
                  <a:pt x="2272914" y="426870"/>
                  <a:pt x="2324155" y="443950"/>
                </a:cubicBezTo>
                <a:cubicBezTo>
                  <a:pt x="2349555" y="440775"/>
                  <a:pt x="2377460" y="445873"/>
                  <a:pt x="2400355" y="434425"/>
                </a:cubicBezTo>
                <a:cubicBezTo>
                  <a:pt x="2418539" y="425333"/>
                  <a:pt x="2426257" y="403064"/>
                  <a:pt x="2438455" y="386800"/>
                </a:cubicBezTo>
                <a:cubicBezTo>
                  <a:pt x="2471557" y="342665"/>
                  <a:pt x="2446432" y="370846"/>
                  <a:pt x="2476555" y="310600"/>
                </a:cubicBezTo>
                <a:cubicBezTo>
                  <a:pt x="2481933" y="299843"/>
                  <a:pt x="2512846" y="249512"/>
                  <a:pt x="2524180" y="234400"/>
                </a:cubicBezTo>
                <a:cubicBezTo>
                  <a:pt x="2536378" y="218136"/>
                  <a:pt x="2551003" y="203691"/>
                  <a:pt x="2562280" y="186775"/>
                </a:cubicBezTo>
                <a:cubicBezTo>
                  <a:pt x="2570156" y="174961"/>
                  <a:pt x="2574285" y="161003"/>
                  <a:pt x="2581330" y="148675"/>
                </a:cubicBezTo>
                <a:cubicBezTo>
                  <a:pt x="2587010" y="138736"/>
                  <a:pt x="2595260" y="130339"/>
                  <a:pt x="2600380" y="120100"/>
                </a:cubicBezTo>
                <a:cubicBezTo>
                  <a:pt x="2604870" y="111120"/>
                  <a:pt x="2606176" y="100847"/>
                  <a:pt x="2609905" y="91525"/>
                </a:cubicBezTo>
                <a:cubicBezTo>
                  <a:pt x="2612542" y="84933"/>
                  <a:pt x="2616255" y="78825"/>
                  <a:pt x="2619430" y="724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67598" name="TextBox 14"/>
          <p:cNvSpPr txBox="1">
            <a:spLocks noChangeArrowheads="1"/>
          </p:cNvSpPr>
          <p:nvPr/>
        </p:nvSpPr>
        <p:spPr bwMode="auto">
          <a:xfrm>
            <a:off x="7067550" y="1795463"/>
            <a:ext cx="6969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1512</a:t>
            </a:r>
          </a:p>
        </p:txBody>
      </p:sp>
      <p:sp>
        <p:nvSpPr>
          <p:cNvPr id="67599" name="TextBox 17"/>
          <p:cNvSpPr txBox="1">
            <a:spLocks noChangeArrowheads="1"/>
          </p:cNvSpPr>
          <p:nvPr/>
        </p:nvSpPr>
        <p:spPr bwMode="auto">
          <a:xfrm>
            <a:off x="6397625" y="2525713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0000016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51375" y="6405563"/>
            <a:ext cx="1928813" cy="333375"/>
          </a:xfrm>
          <a:prstGeom prst="rect">
            <a:avLst/>
          </a:prstGeom>
          <a:solidFill>
            <a:srgbClr val="E76618">
              <a:lumMod val="20000"/>
              <a:lumOff val="80000"/>
            </a:srgbClr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Trebuchet MS" panose="020B0603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25853" b="58398"/>
          <a:stretch>
            <a:fillRect/>
          </a:stretch>
        </p:blipFill>
        <p:spPr bwMode="auto">
          <a:xfrm>
            <a:off x="-382588" y="74613"/>
            <a:ext cx="9937751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Box 2"/>
          <p:cNvSpPr txBox="1">
            <a:spLocks noChangeArrowheads="1"/>
          </p:cNvSpPr>
          <p:nvPr/>
        </p:nvSpPr>
        <p:spPr bwMode="auto">
          <a:xfrm>
            <a:off x="1239838" y="696913"/>
            <a:ext cx="2166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/>
              <a:t>П  Е  Р  Л  О  В  А</a:t>
            </a:r>
          </a:p>
        </p:txBody>
      </p:sp>
      <p:sp>
        <p:nvSpPr>
          <p:cNvPr id="69636" name="TextBox 3"/>
          <p:cNvSpPr txBox="1">
            <a:spLocks noChangeArrowheads="1"/>
          </p:cNvSpPr>
          <p:nvPr/>
        </p:nvSpPr>
        <p:spPr bwMode="auto">
          <a:xfrm>
            <a:off x="1239838" y="1362075"/>
            <a:ext cx="2373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/>
              <a:t>С  В  Е  Т  Л  А  Н  А</a:t>
            </a:r>
          </a:p>
        </p:txBody>
      </p:sp>
      <p:sp>
        <p:nvSpPr>
          <p:cNvPr id="69637" name="TextBox 4"/>
          <p:cNvSpPr txBox="1">
            <a:spLocks noChangeArrowheads="1"/>
          </p:cNvSpPr>
          <p:nvPr/>
        </p:nvSpPr>
        <p:spPr bwMode="auto">
          <a:xfrm>
            <a:off x="1239838" y="2058988"/>
            <a:ext cx="2989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/>
              <a:t>В   А  С И  Л  Ь  Е  В  Н  А</a:t>
            </a:r>
          </a:p>
        </p:txBody>
      </p:sp>
      <p:sp>
        <p:nvSpPr>
          <p:cNvPr id="69638" name="TextBox 5"/>
          <p:cNvSpPr txBox="1">
            <a:spLocks noChangeArrowheads="1"/>
          </p:cNvSpPr>
          <p:nvPr/>
        </p:nvSpPr>
        <p:spPr bwMode="auto">
          <a:xfrm>
            <a:off x="1530350" y="2681288"/>
            <a:ext cx="1274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/>
              <a:t>7   1   0   4</a:t>
            </a:r>
          </a:p>
        </p:txBody>
      </p:sp>
      <p:sp>
        <p:nvSpPr>
          <p:cNvPr id="69639" name="TextBox 6"/>
          <p:cNvSpPr txBox="1">
            <a:spLocks noChangeArrowheads="1"/>
          </p:cNvSpPr>
          <p:nvPr/>
        </p:nvSpPr>
        <p:spPr bwMode="auto">
          <a:xfrm>
            <a:off x="4759325" y="2667000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/>
              <a:t>2  0  5  2   0   6</a:t>
            </a:r>
          </a:p>
        </p:txBody>
      </p:sp>
      <p:sp>
        <p:nvSpPr>
          <p:cNvPr id="69640" name="TextBox 7"/>
          <p:cNvSpPr txBox="1">
            <a:spLocks noChangeArrowheads="1"/>
          </p:cNvSpPr>
          <p:nvPr/>
        </p:nvSpPr>
        <p:spPr bwMode="auto">
          <a:xfrm>
            <a:off x="8102600" y="2693988"/>
            <a:ext cx="284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/>
              <a:t>Х</a:t>
            </a:r>
          </a:p>
        </p:txBody>
      </p:sp>
      <p:sp>
        <p:nvSpPr>
          <p:cNvPr id="69641" name="Содержимое 2"/>
          <p:cNvSpPr txBox="1">
            <a:spLocks/>
          </p:cNvSpPr>
          <p:nvPr/>
        </p:nvSpPr>
        <p:spPr bwMode="auto">
          <a:xfrm>
            <a:off x="539750" y="3355975"/>
            <a:ext cx="84963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90488" indent="-90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2588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66738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49300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31863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890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462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3034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7606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Ф.И.О.                                                            (в именительном падеже);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(серия, номер)                              7104   205206;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                                                                    М  или Ж;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ответов                                              вписывает ответ;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замены ошибочных ответов         заполняет участник.</a:t>
            </a:r>
          </a:p>
        </p:txBody>
      </p:sp>
      <p:pic>
        <p:nvPicPr>
          <p:cNvPr id="6964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82550" r="1027"/>
          <a:stretch>
            <a:fillRect/>
          </a:stretch>
        </p:blipFill>
        <p:spPr bwMode="auto">
          <a:xfrm>
            <a:off x="0" y="5046663"/>
            <a:ext cx="9036050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463" y="1412875"/>
          <a:ext cx="9142412" cy="4132263"/>
        </p:xfrm>
        <a:graphic>
          <a:graphicData uri="http://schemas.openxmlformats.org/drawingml/2006/table">
            <a:tbl>
              <a:tblPr/>
              <a:tblGrid>
                <a:gridCol w="536575"/>
                <a:gridCol w="4105275"/>
                <a:gridCol w="3313112"/>
                <a:gridCol w="1187450"/>
              </a:tblGrid>
              <a:tr h="56083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№№ п/п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организатора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экзаменуемых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Примерное время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</a:tr>
              <a:tr h="1121664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Поставить аудиозапись первый раз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Прослушивают исходный текст. Во время чтения текста экзаменуемые делают записи  в черновике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2,5-3 мин.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</a:tr>
              <a:tr h="417471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Дать время на осмысление текста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Работают с черновиками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 мин.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</a:tr>
              <a:tr h="56083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Поставить аудиозапись второй раз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Прослушивают исходный текст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2,5-3 мин.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</a:tr>
              <a:tr h="1471465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Выключить запись. Сообщить о начале написания изложения и возможности пользоваться словарем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Пишут сжатое изложение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1D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463" y="188913"/>
          <a:ext cx="9142412" cy="719137"/>
        </p:xfrm>
        <a:graphic>
          <a:graphicData uri="http://schemas.openxmlformats.org/drawingml/2006/table">
            <a:tbl>
              <a:tblPr/>
              <a:tblGrid>
                <a:gridCol w="9142412"/>
              </a:tblGrid>
              <a:tr h="71913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 проведения сжатого изложения </a:t>
                      </a:r>
                    </a:p>
                  </a:txBody>
                  <a:tcPr marL="52713" marR="5271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70696" name="Прямоугольник 2"/>
          <p:cNvSpPr>
            <a:spLocks noChangeArrowheads="1"/>
          </p:cNvSpPr>
          <p:nvPr/>
        </p:nvSpPr>
        <p:spPr bwMode="auto">
          <a:xfrm>
            <a:off x="323850" y="5757863"/>
            <a:ext cx="691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0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buFont typeface="Wingdings" panose="05000000000000000000" pitchFamily="2" charset="2"/>
              <a:buNone/>
            </a:pP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продолжительность экзамена 235 мин</a:t>
            </a:r>
            <a:r>
              <a:rPr lang="ru-RU" altLang="ru-RU" sz="1600" b="1">
                <a:solidFill>
                  <a:srgbClr val="54A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8" y="3525838"/>
          <a:ext cx="9072562" cy="2786065"/>
        </p:xfrm>
        <a:graphic>
          <a:graphicData uri="http://schemas.openxmlformats.org/drawingml/2006/table">
            <a:tbl>
              <a:tblPr/>
              <a:tblGrid>
                <a:gridCol w="617537"/>
                <a:gridCol w="1639888"/>
                <a:gridCol w="2041525"/>
                <a:gridCol w="2622550"/>
                <a:gridCol w="2151062"/>
              </a:tblGrid>
              <a:tr h="412750">
                <a:tc rowSpan="8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ts val="7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635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Русский язык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21907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19075" marR="0" lvl="0" indent="0" algn="l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10.02. -01.03.2017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74613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4613" marR="0" lvl="0" indent="0" algn="ctr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участие обязательно,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74613" marR="0" lvl="0" indent="0" algn="ctr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 школ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ts val="14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ДОН (ТОГИРРО)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11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635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Математика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63500" marR="0" lvl="0" indent="0" algn="l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(профильный)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63500" marR="0" lvl="0" indent="0" algn="l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21907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19075" marR="0" lvl="0" indent="0" algn="l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10.02. -01.03.2017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>
                      <a:lvl1pPr marL="857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85725" marR="0" lvl="0" indent="0" algn="ctr" defTabSz="685800" rtl="0" eaLnBrk="1" fontAlgn="base" latinLnBrk="0" hangingPunct="1">
                        <a:lnSpc>
                          <a:spcPts val="1263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участие обязательно, обучающиеся самостоятельно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85725" marR="0" lvl="0" indent="0" algn="ctr" defTabSz="685800" rtl="0" eaLnBrk="1" fontAlgn="base" latinLnBrk="0" hangingPunct="1">
                        <a:lnSpc>
                          <a:spcPts val="1263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выбирают профиль/оба профиля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85725" marR="0" lvl="0" indent="0" algn="ctr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одновременно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6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635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Математика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63500" marR="0" lvl="0" indent="0" algn="l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(базовый)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21907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19075" marR="0" lvl="0" indent="0" algn="l" defTabSz="6858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10.02. -01.03.2017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635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География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4572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19.04.2017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5">
                  <a:txBody>
                    <a:bodyPr/>
                    <a:lstStyle>
                      <a:lvl1pPr marL="857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85725" marR="0" lvl="0" indent="0" algn="ctr" defTabSz="685800" rtl="0" eaLnBrk="1" fontAlgn="base" latinLnBrk="0" hangingPunct="1">
                        <a:lnSpc>
                          <a:spcPct val="99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участие обязательно, обучающиеся самостоятельно выбирают предмет/предметы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5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ts val="6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Рособрнадзор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1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635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Физика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4572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25.04.2017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635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Химия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4572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27.04.2017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635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Биология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4572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11.05.2017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635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История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4572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18.05.2017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8" y="2205038"/>
          <a:ext cx="9072562" cy="1254125"/>
        </p:xfrm>
        <a:graphic>
          <a:graphicData uri="http://schemas.openxmlformats.org/drawingml/2006/table">
            <a:tbl>
              <a:tblPr/>
              <a:tblGrid>
                <a:gridCol w="692150"/>
                <a:gridCol w="1603375"/>
                <a:gridCol w="2041525"/>
                <a:gridCol w="2622550"/>
                <a:gridCol w="2112962"/>
              </a:tblGrid>
              <a:tr h="647700">
                <a:tc row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ts val="6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marL="635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Русский язык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marL="21907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19075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03.03. -13.03.2017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>
                      <a:lvl1pPr marL="68263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8263" marR="0" lvl="0" indent="0" algn="ctr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участие обязательно,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68263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 школ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ts val="6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ДОН (ТОГИРРО)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dbl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606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63500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0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Математика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marL="21907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19075" marR="0" lvl="0" indent="0" algn="l" defTabSz="685800" rtl="0" eaLnBrk="1" fontAlgn="base" latinLnBrk="0" hangingPunct="1">
                        <a:lnSpc>
                          <a:spcPts val="12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03.03. -13.03.2017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46038"/>
            <a:ext cx="9036050" cy="218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238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ru-RU" sz="160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Приложение 2  к приказу</a:t>
            </a:r>
            <a:endParaRPr lang="ru-RU" altLang="ru-RU" sz="160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altLang="ru-RU" sz="160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Департамента образования</a:t>
            </a:r>
            <a:endParaRPr lang="ru-RU" altLang="ru-RU" sz="160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altLang="ru-RU" sz="160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и науки Тюменской области </a:t>
            </a:r>
            <a:endParaRPr lang="ru-RU" altLang="ru-RU" sz="160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altLang="ru-RU" sz="1600"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от 01.02.2017 №35/ОД</a:t>
            </a:r>
            <a:endParaRPr lang="ru-RU" altLang="ru-RU" sz="160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b="1">
                <a:solidFill>
                  <a:srgbClr val="008000"/>
                </a:solidFill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График</a:t>
            </a:r>
            <a:endParaRPr lang="ru-RU" altLang="ru-RU">
              <a:solidFill>
                <a:srgbClr val="008000"/>
              </a:solidFill>
            </a:endParaRPr>
          </a:p>
          <a:p>
            <a:pPr algn="ctr"/>
            <a:r>
              <a:rPr lang="en-US" altLang="ru-RU" b="1">
                <a:solidFill>
                  <a:srgbClr val="008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проведения мероприятий региональной оценки качества образования</a:t>
            </a:r>
            <a:endParaRPr lang="ru-RU" altLang="ru-RU">
              <a:solidFill>
                <a:srgbClr val="008000"/>
              </a:solidFill>
            </a:endParaRPr>
          </a:p>
          <a:p>
            <a:endParaRPr lang="ru-RU" altLang="ru-RU"/>
          </a:p>
          <a:p>
            <a:endParaRPr lang="ru-RU" altLang="ru-RU"/>
          </a:p>
        </p:txBody>
      </p:sp>
      <p:pic>
        <p:nvPicPr>
          <p:cNvPr id="12361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295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00563" y="115888"/>
            <a:ext cx="4462462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Box 2"/>
          <p:cNvSpPr txBox="1">
            <a:spLocks noChangeArrowheads="1"/>
          </p:cNvSpPr>
          <p:nvPr/>
        </p:nvSpPr>
        <p:spPr bwMode="auto">
          <a:xfrm>
            <a:off x="6227763" y="2103438"/>
            <a:ext cx="128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>
                <a:solidFill>
                  <a:srgbClr val="000000"/>
                </a:solidFill>
                <a:latin typeface="Mistral" panose="03090702030407020403" pitchFamily="66" charset="0"/>
              </a:rPr>
              <a:t>Изложение</a:t>
            </a:r>
          </a:p>
        </p:txBody>
      </p:sp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6300788" y="4437063"/>
            <a:ext cx="1573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>
                <a:solidFill>
                  <a:srgbClr val="000000"/>
                </a:solidFill>
                <a:latin typeface="Mistral" panose="03090702030407020403" pitchFamily="66" charset="0"/>
              </a:rPr>
              <a:t>Сочинение</a:t>
            </a:r>
          </a:p>
        </p:txBody>
      </p:sp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250825" y="549275"/>
            <a:ext cx="40719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выполняется на бланке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ответов №2 </a:t>
            </a:r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сразу за изложением</a:t>
            </a: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пишет  слово «Сочинение»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номер задания (15.1, 15.2, 15.3)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продолжает работать, используя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оборотную сторону.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i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хватило места на бланке №2,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i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получает дополнительный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i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бланк ответов №2, продолжает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i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работу.</a:t>
            </a:r>
            <a:r>
              <a:rPr lang="ru-RU" altLang="ru-RU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дополнительный бланк ответов № 2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переписать значение полей «регион»,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«код предмета», «название предмета»,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«номер варианта», «номер КИМ»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бланка ответов № 1.</a:t>
            </a:r>
            <a:endParaRPr lang="ru-RU" altLang="ru-RU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40550" r="-456"/>
          <a:stretch>
            <a:fillRect/>
          </a:stretch>
        </p:blipFill>
        <p:spPr bwMode="auto">
          <a:xfrm>
            <a:off x="3132138" y="260350"/>
            <a:ext cx="57435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0825" y="115888"/>
            <a:ext cx="3025775" cy="6121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задания с кратким ответом по МАТЕМАТИКЕ.</a:t>
            </a:r>
          </a:p>
          <a:p>
            <a:pPr eaLnBrk="1" hangingPunct="1">
              <a:defRPr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ответ записывается слева направо от номера задания, начиная с первой позиции. Каждый символ записывается в отдельную ячейку. Ответ на задание с кратким ответом нужно записать в такой форме, в которой требуется в инструкции к данному заданию, размещенной в КИМ перед соответствующим заданием или группой заданий.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08" name="TextBox 4"/>
          <p:cNvSpPr txBox="1">
            <a:spLocks noChangeArrowheads="1"/>
          </p:cNvSpPr>
          <p:nvPr/>
        </p:nvSpPr>
        <p:spPr bwMode="auto">
          <a:xfrm>
            <a:off x="3579813" y="385763"/>
            <a:ext cx="1152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/>
              <a:t>25</a:t>
            </a:r>
          </a:p>
        </p:txBody>
      </p:sp>
      <p:sp>
        <p:nvSpPr>
          <p:cNvPr id="72709" name="TextBox 5"/>
          <p:cNvSpPr txBox="1">
            <a:spLocks noChangeArrowheads="1"/>
          </p:cNvSpPr>
          <p:nvPr/>
        </p:nvSpPr>
        <p:spPr bwMode="auto">
          <a:xfrm>
            <a:off x="3563938" y="598488"/>
            <a:ext cx="12239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/>
              <a:t>- 8</a:t>
            </a:r>
          </a:p>
        </p:txBody>
      </p:sp>
      <p:sp>
        <p:nvSpPr>
          <p:cNvPr id="72710" name="TextBox 6"/>
          <p:cNvSpPr txBox="1">
            <a:spLocks noChangeArrowheads="1"/>
          </p:cNvSpPr>
          <p:nvPr/>
        </p:nvSpPr>
        <p:spPr bwMode="auto">
          <a:xfrm>
            <a:off x="3592513" y="4197350"/>
            <a:ext cx="18049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/>
              <a:t>2     8</a:t>
            </a:r>
          </a:p>
        </p:txBody>
      </p:sp>
      <p:pic>
        <p:nvPicPr>
          <p:cNvPr id="72711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1588" y="1247775"/>
            <a:ext cx="18415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40550" r="2512"/>
          <a:stretch>
            <a:fillRect/>
          </a:stretch>
        </p:blipFill>
        <p:spPr bwMode="auto">
          <a:xfrm>
            <a:off x="2908300" y="850900"/>
            <a:ext cx="6249988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0825" y="115888"/>
            <a:ext cx="3025775" cy="6121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задания с кратким ответом по РУССКОМУ ЯЗЫКУ.</a:t>
            </a:r>
          </a:p>
          <a:p>
            <a:pPr eaLnBrk="1" hangingPunct="1">
              <a:defRPr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ответ записывается слева направо от номера задания, начиная с первой позиции. Каждый символ записывается в отдельную ячейку. Ответ на задание с кратким ответом нужно записать в такой форме, в которой требуется в инструкции к данному заданию, размещенной в КИМ перед соответствующим заданием или группой заданий.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6" name="TextBox 4"/>
          <p:cNvSpPr txBox="1">
            <a:spLocks noChangeArrowheads="1"/>
          </p:cNvSpPr>
          <p:nvPr/>
        </p:nvSpPr>
        <p:spPr bwMode="auto">
          <a:xfrm>
            <a:off x="3394075" y="1441450"/>
            <a:ext cx="10810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/>
              <a:t>13</a:t>
            </a:r>
          </a:p>
        </p:txBody>
      </p:sp>
      <p:sp>
        <p:nvSpPr>
          <p:cNvPr id="74757" name="TextBox 3"/>
          <p:cNvSpPr txBox="1">
            <a:spLocks noChangeArrowheads="1"/>
          </p:cNvSpPr>
          <p:nvPr/>
        </p:nvSpPr>
        <p:spPr bwMode="auto">
          <a:xfrm>
            <a:off x="3368675" y="1143000"/>
            <a:ext cx="1131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малина</a:t>
            </a:r>
          </a:p>
        </p:txBody>
      </p:sp>
      <p:sp>
        <p:nvSpPr>
          <p:cNvPr id="74758" name="TextBox 5"/>
          <p:cNvSpPr txBox="1">
            <a:spLocks noChangeArrowheads="1"/>
          </p:cNvSpPr>
          <p:nvPr/>
        </p:nvSpPr>
        <p:spPr bwMode="auto">
          <a:xfrm>
            <a:off x="3851275" y="4724400"/>
            <a:ext cx="10080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/>
              <a:t>3     15</a:t>
            </a:r>
          </a:p>
        </p:txBody>
      </p:sp>
      <p:sp>
        <p:nvSpPr>
          <p:cNvPr id="74759" name="TextBox 4"/>
          <p:cNvSpPr txBox="1">
            <a:spLocks noChangeArrowheads="1"/>
          </p:cNvSpPr>
          <p:nvPr/>
        </p:nvSpPr>
        <p:spPr bwMode="auto">
          <a:xfrm>
            <a:off x="7175500" y="1441450"/>
            <a:ext cx="18002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внимание!!!!</a:t>
            </a:r>
          </a:p>
          <a:p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ответов на задания с кратким ответом исправления не допускаются, в противном случае, внесенные ответы после исправления оцениваться не будут. Для этого используется поле «замена ошибочных ответов»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027" b="77299"/>
          <a:stretch>
            <a:fillRect/>
          </a:stretch>
        </p:blipFill>
        <p:spPr bwMode="auto">
          <a:xfrm>
            <a:off x="231775" y="941388"/>
            <a:ext cx="8418513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Содержимое 2"/>
          <p:cNvSpPr txBox="1">
            <a:spLocks/>
          </p:cNvSpPr>
          <p:nvPr/>
        </p:nvSpPr>
        <p:spPr bwMode="auto">
          <a:xfrm>
            <a:off x="195263" y="3716338"/>
            <a:ext cx="83375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90488" indent="-90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2588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66738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49300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31863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890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462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3034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7606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5B9BD5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бланка                                                   </a:t>
            </a: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напечатан;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5B9BD5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№                                                           1;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5B9BD5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                                                           72;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5B9BD5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предмета                                              01-русский язык, 02        математика;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5B9BD5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предмета                                   русский язык, математика;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5B9BD5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варианта                                          </a:t>
            </a: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напечатан;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5B9BD5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КИМ                                                   </a:t>
            </a: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напечатан.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5B9BD5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115888"/>
            <a:ext cx="8229600" cy="768350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Бланка ответов № 2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81" name="TextBox 12"/>
          <p:cNvSpPr txBox="1">
            <a:spLocks noChangeArrowheads="1"/>
          </p:cNvSpPr>
          <p:nvPr/>
        </p:nvSpPr>
        <p:spPr bwMode="auto">
          <a:xfrm>
            <a:off x="1171575" y="2349500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7  2</a:t>
            </a:r>
          </a:p>
        </p:txBody>
      </p:sp>
      <p:sp>
        <p:nvSpPr>
          <p:cNvPr id="75782" name="TextBox 13"/>
          <p:cNvSpPr txBox="1">
            <a:spLocks noChangeArrowheads="1"/>
          </p:cNvSpPr>
          <p:nvPr/>
        </p:nvSpPr>
        <p:spPr bwMode="auto">
          <a:xfrm>
            <a:off x="1928813" y="2359025"/>
            <a:ext cx="576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0  1</a:t>
            </a:r>
          </a:p>
        </p:txBody>
      </p:sp>
      <p:sp>
        <p:nvSpPr>
          <p:cNvPr id="75783" name="TextBox 14"/>
          <p:cNvSpPr txBox="1">
            <a:spLocks noChangeArrowheads="1"/>
          </p:cNvSpPr>
          <p:nvPr/>
        </p:nvSpPr>
        <p:spPr bwMode="auto">
          <a:xfrm>
            <a:off x="2806700" y="2349500"/>
            <a:ext cx="201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р  у  с   с  к  и  й</a:t>
            </a:r>
          </a:p>
        </p:txBody>
      </p:sp>
      <p:sp>
        <p:nvSpPr>
          <p:cNvPr id="75784" name="TextBox 15"/>
          <p:cNvSpPr txBox="1">
            <a:spLocks noChangeArrowheads="1"/>
          </p:cNvSpPr>
          <p:nvPr/>
        </p:nvSpPr>
        <p:spPr bwMode="auto">
          <a:xfrm>
            <a:off x="5795963" y="4076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5785" name="TextBox 16"/>
          <p:cNvSpPr txBox="1">
            <a:spLocks noChangeArrowheads="1"/>
          </p:cNvSpPr>
          <p:nvPr/>
        </p:nvSpPr>
        <p:spPr bwMode="auto">
          <a:xfrm>
            <a:off x="6156325" y="2349500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solidFill>
                  <a:srgbClr val="000000"/>
                </a:solidFill>
              </a:rPr>
              <a:t>1   5 1  2</a:t>
            </a:r>
          </a:p>
        </p:txBody>
      </p:sp>
      <p:sp>
        <p:nvSpPr>
          <p:cNvPr id="75786" name="TextBox 17"/>
          <p:cNvSpPr txBox="1">
            <a:spLocks noChangeArrowheads="1"/>
          </p:cNvSpPr>
          <p:nvPr/>
        </p:nvSpPr>
        <p:spPr bwMode="auto">
          <a:xfrm>
            <a:off x="6176963" y="3009900"/>
            <a:ext cx="1687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0 0 0  0  0 1  6</a:t>
            </a:r>
          </a:p>
        </p:txBody>
      </p:sp>
      <p:sp>
        <p:nvSpPr>
          <p:cNvPr id="75787" name="TextBox 1"/>
          <p:cNvSpPr txBox="1">
            <a:spLocks noChangeArrowheads="1"/>
          </p:cNvSpPr>
          <p:nvPr/>
        </p:nvSpPr>
        <p:spPr bwMode="auto">
          <a:xfrm>
            <a:off x="1077913" y="1465263"/>
            <a:ext cx="1728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123333333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Прямоугольник 4"/>
          <p:cNvSpPr>
            <a:spLocks noChangeArrowheads="1"/>
          </p:cNvSpPr>
          <p:nvPr/>
        </p:nvSpPr>
        <p:spPr bwMode="auto">
          <a:xfrm>
            <a:off x="-541338" y="115888"/>
            <a:ext cx="633730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дополнительного </a:t>
            </a:r>
          </a:p>
          <a:p>
            <a:pPr algn="ctr" eaLnBrk="1" hangingPunct="1"/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Бланка ответов № 2</a:t>
            </a:r>
          </a:p>
        </p:txBody>
      </p:sp>
      <p:sp>
        <p:nvSpPr>
          <p:cNvPr id="76803" name="Прямоугольник 5"/>
          <p:cNvSpPr>
            <a:spLocks noChangeArrowheads="1"/>
          </p:cNvSpPr>
          <p:nvPr/>
        </p:nvSpPr>
        <p:spPr bwMode="auto">
          <a:xfrm>
            <a:off x="14288" y="727075"/>
            <a:ext cx="396081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недостатке места для ответов на основном бланке ответов № 2 участник может продолжить записи на дополнительном бланке ответов № 2, выдаваемом организатором в аудитории по требованию участника в случае, когда на основном бланке ответов № 2 не осталось места. В случае заполнения дополнительного бланка ответов № 2 при незаполненном основном бланке ответов № 2, ответы, внесенные в дополнительный бланк ответов № 2, </a:t>
            </a:r>
            <a:r>
              <a:rPr lang="ru-RU" altLang="ru-RU" sz="2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оцениваться не будут.  </a:t>
            </a:r>
          </a:p>
        </p:txBody>
      </p:sp>
      <p:sp>
        <p:nvSpPr>
          <p:cNvPr id="76804" name="Прямоугольник 1"/>
          <p:cNvSpPr>
            <a:spLocks noChangeArrowheads="1"/>
          </p:cNvSpPr>
          <p:nvPr/>
        </p:nvSpPr>
        <p:spPr bwMode="auto">
          <a:xfrm>
            <a:off x="4067175" y="2636838"/>
            <a:ext cx="51689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заполнения полей верхней части бланка:</a:t>
            </a:r>
            <a:endParaRPr lang="en-US" altLang="ru-RU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 региона,</a:t>
            </a:r>
            <a:endParaRPr lang="en-US" alt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 и название предмета,</a:t>
            </a:r>
            <a:endParaRPr lang="en-US" alt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номер варианта, </a:t>
            </a:r>
            <a:endParaRPr lang="en-US" alt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КИМ,</a:t>
            </a:r>
            <a:endParaRPr lang="en-US" alt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соответствовать информации, внесенной в бланк ответов №1.</a:t>
            </a:r>
          </a:p>
        </p:txBody>
      </p:sp>
      <p:pic>
        <p:nvPicPr>
          <p:cNvPr id="76805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027" b="77299"/>
          <a:stretch>
            <a:fillRect/>
          </a:stretch>
        </p:blipFill>
        <p:spPr bwMode="auto">
          <a:xfrm>
            <a:off x="3943350" y="596900"/>
            <a:ext cx="518318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027" b="77299"/>
          <a:stretch>
            <a:fillRect/>
          </a:stretch>
        </p:blipFill>
        <p:spPr bwMode="auto">
          <a:xfrm>
            <a:off x="187325" y="1114425"/>
            <a:ext cx="84613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Содержимое 2"/>
          <p:cNvSpPr txBox="1">
            <a:spLocks/>
          </p:cNvSpPr>
          <p:nvPr/>
        </p:nvSpPr>
        <p:spPr bwMode="auto">
          <a:xfrm>
            <a:off x="107950" y="4005263"/>
            <a:ext cx="89281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90488" indent="-90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82588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66738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49300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31863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890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462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3034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760663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5B9BD5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бланка                                                      </a:t>
            </a: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напечатан;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5B9BD5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№                                                             2 (3, 4 и т.д.);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5B9BD5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                                                              72;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5B9BD5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предмета                                                 01-русский язык, 02 математика;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5B9BD5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предмета                                      русский;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5B9BD5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варианта                                             вписывает участник;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5B9BD5"/>
              </a:buClr>
              <a:buFont typeface="Calibri" panose="020F0502020204030204" pitchFamily="34" charset="0"/>
              <a:buChar char="◦"/>
            </a:pP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КИМ                                                     вписывает участник.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03213" y="198438"/>
            <a:ext cx="8229600" cy="768350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дополнительного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ланка ответов № 2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9" name="TextBox 15"/>
          <p:cNvSpPr txBox="1">
            <a:spLocks noChangeArrowheads="1"/>
          </p:cNvSpPr>
          <p:nvPr/>
        </p:nvSpPr>
        <p:spPr bwMode="auto">
          <a:xfrm>
            <a:off x="5795963" y="4076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7830" name="TextBox 12"/>
          <p:cNvSpPr txBox="1">
            <a:spLocks noChangeArrowheads="1"/>
          </p:cNvSpPr>
          <p:nvPr/>
        </p:nvSpPr>
        <p:spPr bwMode="auto">
          <a:xfrm>
            <a:off x="1014413" y="2533650"/>
            <a:ext cx="569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7  2</a:t>
            </a:r>
          </a:p>
        </p:txBody>
      </p:sp>
      <p:sp>
        <p:nvSpPr>
          <p:cNvPr id="77831" name="TextBox 13"/>
          <p:cNvSpPr txBox="1">
            <a:spLocks noChangeArrowheads="1"/>
          </p:cNvSpPr>
          <p:nvPr/>
        </p:nvSpPr>
        <p:spPr bwMode="auto">
          <a:xfrm>
            <a:off x="1828800" y="2487613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0  1</a:t>
            </a:r>
          </a:p>
        </p:txBody>
      </p:sp>
      <p:sp>
        <p:nvSpPr>
          <p:cNvPr id="77832" name="TextBox 14"/>
          <p:cNvSpPr txBox="1">
            <a:spLocks noChangeArrowheads="1"/>
          </p:cNvSpPr>
          <p:nvPr/>
        </p:nvSpPr>
        <p:spPr bwMode="auto">
          <a:xfrm>
            <a:off x="2852738" y="2482850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р  у  с   с  к  и  й</a:t>
            </a:r>
          </a:p>
        </p:txBody>
      </p:sp>
      <p:sp>
        <p:nvSpPr>
          <p:cNvPr id="77833" name="TextBox 16"/>
          <p:cNvSpPr txBox="1">
            <a:spLocks noChangeArrowheads="1"/>
          </p:cNvSpPr>
          <p:nvPr/>
        </p:nvSpPr>
        <p:spPr bwMode="auto">
          <a:xfrm>
            <a:off x="6137275" y="2487613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1  5   1 2</a:t>
            </a:r>
          </a:p>
        </p:txBody>
      </p:sp>
      <p:sp>
        <p:nvSpPr>
          <p:cNvPr id="77834" name="TextBox 17"/>
          <p:cNvSpPr txBox="1">
            <a:spLocks noChangeArrowheads="1"/>
          </p:cNvSpPr>
          <p:nvPr/>
        </p:nvSpPr>
        <p:spPr bwMode="auto">
          <a:xfrm>
            <a:off x="6137275" y="3154363"/>
            <a:ext cx="1909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0   0  0  0  0  1  6</a:t>
            </a:r>
          </a:p>
        </p:txBody>
      </p:sp>
      <p:sp>
        <p:nvSpPr>
          <p:cNvPr id="77835" name="TextBox 2"/>
          <p:cNvSpPr txBox="1">
            <a:spLocks noChangeArrowheads="1"/>
          </p:cNvSpPr>
          <p:nvPr/>
        </p:nvSpPr>
        <p:spPr bwMode="auto">
          <a:xfrm>
            <a:off x="5776913" y="1801813"/>
            <a:ext cx="360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7836" name="TextBox 1"/>
          <p:cNvSpPr txBox="1">
            <a:spLocks noChangeArrowheads="1"/>
          </p:cNvSpPr>
          <p:nvPr/>
        </p:nvSpPr>
        <p:spPr bwMode="auto">
          <a:xfrm>
            <a:off x="1014413" y="1565275"/>
            <a:ext cx="1595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12334566999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8137525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3550"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8000"/>
              </a:lnSpc>
              <a:spcAft>
                <a:spcPts val="1050"/>
              </a:spcAft>
            </a:pP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остатке свободного места на бланке ответов №2 участник должен поставить английскую букву “Z” в данной области, заполнив все свободное место. Пример заполнения приведен ниже.</a:t>
            </a:r>
          </a:p>
        </p:txBody>
      </p:sp>
      <p:grpSp>
        <p:nvGrpSpPr>
          <p:cNvPr id="78851" name="Group 6777"/>
          <p:cNvGrpSpPr>
            <a:grpSpLocks/>
          </p:cNvGrpSpPr>
          <p:nvPr/>
        </p:nvGrpSpPr>
        <p:grpSpPr bwMode="auto">
          <a:xfrm>
            <a:off x="212725" y="1312863"/>
            <a:ext cx="6845300" cy="5545137"/>
            <a:chOff x="0" y="0"/>
            <a:chExt cx="6130990" cy="5055050"/>
          </a:xfrm>
        </p:grpSpPr>
        <p:pic>
          <p:nvPicPr>
            <p:cNvPr id="78854" name="Picture 89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" y="97532"/>
              <a:ext cx="2924175" cy="4150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Shape 895"/>
            <p:cNvSpPr/>
            <p:nvPr/>
          </p:nvSpPr>
          <p:spPr>
            <a:xfrm>
              <a:off x="0" y="92620"/>
              <a:ext cx="2933264" cy="4160684"/>
            </a:xfrm>
            <a:custGeom>
              <a:avLst/>
              <a:gdLst/>
              <a:ahLst/>
              <a:cxnLst/>
              <a:rect l="0" t="0" r="0" b="0"/>
              <a:pathLst>
                <a:path w="2933700" h="4160140">
                  <a:moveTo>
                    <a:pt x="0" y="4160140"/>
                  </a:moveTo>
                  <a:lnTo>
                    <a:pt x="2933700" y="4160140"/>
                  </a:lnTo>
                  <a:lnTo>
                    <a:pt x="2933700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A6A6A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8856" name="Rectangle 896"/>
            <p:cNvSpPr>
              <a:spLocks noChangeArrowheads="1"/>
            </p:cNvSpPr>
            <p:nvPr/>
          </p:nvSpPr>
          <p:spPr bwMode="auto">
            <a:xfrm>
              <a:off x="507682" y="0"/>
              <a:ext cx="59287" cy="26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57" name="Rectangle 897"/>
            <p:cNvSpPr>
              <a:spLocks noChangeArrowheads="1"/>
            </p:cNvSpPr>
            <p:nvPr/>
          </p:nvSpPr>
          <p:spPr bwMode="auto">
            <a:xfrm>
              <a:off x="58153" y="368673"/>
              <a:ext cx="67395" cy="29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58" name="Rectangle 898"/>
            <p:cNvSpPr>
              <a:spLocks noChangeArrowheads="1"/>
            </p:cNvSpPr>
            <p:nvPr/>
          </p:nvSpPr>
          <p:spPr bwMode="auto">
            <a:xfrm>
              <a:off x="58153" y="845685"/>
              <a:ext cx="67395" cy="29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59" name="Rectangle 899"/>
            <p:cNvSpPr>
              <a:spLocks noChangeArrowheads="1"/>
            </p:cNvSpPr>
            <p:nvPr/>
          </p:nvSpPr>
          <p:spPr bwMode="auto">
            <a:xfrm>
              <a:off x="507682" y="1317214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0" name="Rectangle 900"/>
            <p:cNvSpPr>
              <a:spLocks noChangeArrowheads="1"/>
            </p:cNvSpPr>
            <p:nvPr/>
          </p:nvSpPr>
          <p:spPr bwMode="auto">
            <a:xfrm>
              <a:off x="507682" y="1707359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1" name="Rectangle 901"/>
            <p:cNvSpPr>
              <a:spLocks noChangeArrowheads="1"/>
            </p:cNvSpPr>
            <p:nvPr/>
          </p:nvSpPr>
          <p:spPr bwMode="auto">
            <a:xfrm>
              <a:off x="507682" y="2097502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2" name="Rectangle 902"/>
            <p:cNvSpPr>
              <a:spLocks noChangeArrowheads="1"/>
            </p:cNvSpPr>
            <p:nvPr/>
          </p:nvSpPr>
          <p:spPr bwMode="auto">
            <a:xfrm>
              <a:off x="507682" y="2488027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3" name="Rectangle 903"/>
            <p:cNvSpPr>
              <a:spLocks noChangeArrowheads="1"/>
            </p:cNvSpPr>
            <p:nvPr/>
          </p:nvSpPr>
          <p:spPr bwMode="auto">
            <a:xfrm>
              <a:off x="507682" y="2876647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4" name="Rectangle 904"/>
            <p:cNvSpPr>
              <a:spLocks noChangeArrowheads="1"/>
            </p:cNvSpPr>
            <p:nvPr/>
          </p:nvSpPr>
          <p:spPr bwMode="auto">
            <a:xfrm>
              <a:off x="507682" y="3266791"/>
              <a:ext cx="50673" cy="224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5" name="Rectangle 905"/>
            <p:cNvSpPr>
              <a:spLocks noChangeArrowheads="1"/>
            </p:cNvSpPr>
            <p:nvPr/>
          </p:nvSpPr>
          <p:spPr bwMode="auto">
            <a:xfrm>
              <a:off x="507682" y="3656936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6" name="Rectangle 906"/>
            <p:cNvSpPr>
              <a:spLocks noChangeArrowheads="1"/>
            </p:cNvSpPr>
            <p:nvPr/>
          </p:nvSpPr>
          <p:spPr bwMode="auto">
            <a:xfrm>
              <a:off x="507682" y="4047080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7" name="Rectangle 907"/>
            <p:cNvSpPr>
              <a:spLocks noChangeArrowheads="1"/>
            </p:cNvSpPr>
            <p:nvPr/>
          </p:nvSpPr>
          <p:spPr bwMode="auto">
            <a:xfrm>
              <a:off x="507682" y="4437478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8868" name="Rectangle 908"/>
            <p:cNvSpPr>
              <a:spLocks noChangeArrowheads="1"/>
            </p:cNvSpPr>
            <p:nvPr/>
          </p:nvSpPr>
          <p:spPr bwMode="auto">
            <a:xfrm>
              <a:off x="1960435" y="4863246"/>
              <a:ext cx="2838499" cy="181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Образец бланка №2</a:t>
              </a:r>
              <a:endPara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69" name="Rectangle 909"/>
            <p:cNvSpPr>
              <a:spLocks noChangeArrowheads="1"/>
            </p:cNvSpPr>
            <p:nvPr/>
          </p:nvSpPr>
          <p:spPr bwMode="auto">
            <a:xfrm>
              <a:off x="4095814" y="4830670"/>
              <a:ext cx="50673" cy="2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479425" indent="-6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altLang="ru-RU" sz="1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8870" name="Picture 93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988" y="97532"/>
              <a:ext cx="2924176" cy="4147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Shape 934"/>
            <p:cNvSpPr/>
            <p:nvPr/>
          </p:nvSpPr>
          <p:spPr>
            <a:xfrm>
              <a:off x="3197727" y="92620"/>
              <a:ext cx="2933263" cy="4157789"/>
            </a:xfrm>
            <a:custGeom>
              <a:avLst/>
              <a:gdLst/>
              <a:ahLst/>
              <a:cxnLst/>
              <a:rect l="0" t="0" r="0" b="0"/>
              <a:pathLst>
                <a:path w="2933701" h="4157346">
                  <a:moveTo>
                    <a:pt x="0" y="4157346"/>
                  </a:moveTo>
                  <a:lnTo>
                    <a:pt x="2933701" y="4157346"/>
                  </a:lnTo>
                  <a:lnTo>
                    <a:pt x="2933701" y="0"/>
                  </a:lnTo>
                  <a:lnTo>
                    <a:pt x="0" y="0"/>
                  </a:lnTo>
                  <a:close/>
                </a:path>
              </a:pathLst>
            </a:custGeom>
            <a:ln w="9525" cap="flat">
              <a:round/>
            </a:ln>
          </p:spPr>
          <p:style>
            <a:lnRef idx="1">
              <a:srgbClr val="A6A6A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Shape 935"/>
            <p:cNvSpPr/>
            <p:nvPr/>
          </p:nvSpPr>
          <p:spPr>
            <a:xfrm>
              <a:off x="2741315" y="4251857"/>
              <a:ext cx="853106" cy="395084"/>
            </a:xfrm>
            <a:custGeom>
              <a:avLst/>
              <a:gdLst/>
              <a:ahLst/>
              <a:cxnLst/>
              <a:rect l="0" t="0" r="0" b="0"/>
              <a:pathLst>
                <a:path w="852551" h="394970">
                  <a:moveTo>
                    <a:pt x="0" y="0"/>
                  </a:moveTo>
                  <a:lnTo>
                    <a:pt x="173990" y="0"/>
                  </a:lnTo>
                  <a:cubicBezTo>
                    <a:pt x="173990" y="174625"/>
                    <a:pt x="262382" y="328549"/>
                    <a:pt x="391414" y="378460"/>
                  </a:cubicBezTo>
                  <a:lnTo>
                    <a:pt x="391541" y="378460"/>
                  </a:lnTo>
                  <a:cubicBezTo>
                    <a:pt x="484759" y="342392"/>
                    <a:pt x="559054" y="250698"/>
                    <a:pt x="591566" y="131699"/>
                  </a:cubicBezTo>
                  <a:lnTo>
                    <a:pt x="504571" y="131699"/>
                  </a:lnTo>
                  <a:lnTo>
                    <a:pt x="695960" y="0"/>
                  </a:lnTo>
                  <a:lnTo>
                    <a:pt x="852551" y="131699"/>
                  </a:lnTo>
                  <a:lnTo>
                    <a:pt x="765556" y="131699"/>
                  </a:lnTo>
                  <a:cubicBezTo>
                    <a:pt x="722503" y="289433"/>
                    <a:pt x="607441" y="394970"/>
                    <a:pt x="478409" y="394970"/>
                  </a:cubicBezTo>
                  <a:lnTo>
                    <a:pt x="304419" y="394970"/>
                  </a:lnTo>
                  <a:cubicBezTo>
                    <a:pt x="136271" y="394970"/>
                    <a:pt x="0" y="218186"/>
                    <a:pt x="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Shape 936"/>
            <p:cNvSpPr/>
            <p:nvPr/>
          </p:nvSpPr>
          <p:spPr>
            <a:xfrm>
              <a:off x="2741315" y="4251857"/>
              <a:ext cx="479162" cy="395084"/>
            </a:xfrm>
            <a:custGeom>
              <a:avLst/>
              <a:gdLst/>
              <a:ahLst/>
              <a:cxnLst/>
              <a:rect l="0" t="0" r="0" b="0"/>
              <a:pathLst>
                <a:path w="478409" h="394970">
                  <a:moveTo>
                    <a:pt x="0" y="0"/>
                  </a:moveTo>
                  <a:lnTo>
                    <a:pt x="173990" y="0"/>
                  </a:lnTo>
                  <a:cubicBezTo>
                    <a:pt x="173990" y="218186"/>
                    <a:pt x="310261" y="394970"/>
                    <a:pt x="478409" y="394970"/>
                  </a:cubicBezTo>
                  <a:lnTo>
                    <a:pt x="304419" y="394970"/>
                  </a:lnTo>
                  <a:cubicBezTo>
                    <a:pt x="136271" y="394970"/>
                    <a:pt x="0" y="218186"/>
                    <a:pt x="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DCDC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Shape 937"/>
            <p:cNvSpPr/>
            <p:nvPr/>
          </p:nvSpPr>
          <p:spPr>
            <a:xfrm>
              <a:off x="2741315" y="4251857"/>
              <a:ext cx="853106" cy="395084"/>
            </a:xfrm>
            <a:custGeom>
              <a:avLst/>
              <a:gdLst/>
              <a:ahLst/>
              <a:cxnLst/>
              <a:rect l="0" t="0" r="0" b="0"/>
              <a:pathLst>
                <a:path w="852551" h="394970">
                  <a:moveTo>
                    <a:pt x="0" y="0"/>
                  </a:moveTo>
                  <a:cubicBezTo>
                    <a:pt x="0" y="218186"/>
                    <a:pt x="136271" y="394970"/>
                    <a:pt x="304419" y="394970"/>
                  </a:cubicBezTo>
                  <a:lnTo>
                    <a:pt x="478409" y="394970"/>
                  </a:lnTo>
                  <a:cubicBezTo>
                    <a:pt x="607441" y="394970"/>
                    <a:pt x="722503" y="289433"/>
                    <a:pt x="765556" y="131699"/>
                  </a:cubicBezTo>
                  <a:lnTo>
                    <a:pt x="852551" y="131699"/>
                  </a:lnTo>
                  <a:lnTo>
                    <a:pt x="695960" y="0"/>
                  </a:lnTo>
                  <a:lnTo>
                    <a:pt x="504571" y="131699"/>
                  </a:lnTo>
                  <a:lnTo>
                    <a:pt x="591566" y="131699"/>
                  </a:lnTo>
                  <a:cubicBezTo>
                    <a:pt x="559054" y="250698"/>
                    <a:pt x="484759" y="342392"/>
                    <a:pt x="391541" y="378460"/>
                  </a:cubicBezTo>
                  <a:lnTo>
                    <a:pt x="391414" y="378460"/>
                  </a:lnTo>
                  <a:cubicBezTo>
                    <a:pt x="262382" y="328549"/>
                    <a:pt x="173990" y="174625"/>
                    <a:pt x="173990" y="0"/>
                  </a:cubicBezTo>
                  <a:close/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Shape 938"/>
            <p:cNvSpPr/>
            <p:nvPr/>
          </p:nvSpPr>
          <p:spPr>
            <a:xfrm>
              <a:off x="3132322" y="4629575"/>
              <a:ext cx="88154" cy="17366"/>
            </a:xfrm>
            <a:custGeom>
              <a:avLst/>
              <a:gdLst/>
              <a:ahLst/>
              <a:cxnLst/>
              <a:rect l="0" t="0" r="0" b="0"/>
              <a:pathLst>
                <a:path w="86995" h="16510">
                  <a:moveTo>
                    <a:pt x="86995" y="16510"/>
                  </a:moveTo>
                  <a:cubicBezTo>
                    <a:pt x="57531" y="16510"/>
                    <a:pt x="28194" y="10922"/>
                    <a:pt x="0" y="0"/>
                  </a:cubicBezTo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78852" name="TextBox 1"/>
          <p:cNvSpPr txBox="1">
            <a:spLocks noChangeArrowheads="1"/>
          </p:cNvSpPr>
          <p:nvPr/>
        </p:nvSpPr>
        <p:spPr bwMode="auto">
          <a:xfrm>
            <a:off x="4900613" y="3197225"/>
            <a:ext cx="16541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16800">
                <a:solidFill>
                  <a:srgbClr val="C00000"/>
                </a:solidFill>
              </a:rPr>
              <a:t>z</a:t>
            </a:r>
            <a:endParaRPr lang="ru-RU" altLang="ru-RU" sz="16800">
              <a:solidFill>
                <a:srgbClr val="C00000"/>
              </a:solidFill>
            </a:endParaRPr>
          </a:p>
        </p:txBody>
      </p:sp>
      <p:sp>
        <p:nvSpPr>
          <p:cNvPr id="78853" name="Прямоугольник 1"/>
          <p:cNvSpPr>
            <a:spLocks noChangeArrowheads="1"/>
          </p:cNvSpPr>
          <p:nvPr/>
        </p:nvSpPr>
        <p:spPr bwMode="auto">
          <a:xfrm>
            <a:off x="7356475" y="3613150"/>
            <a:ext cx="166211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№2 заполняется учащимся с ОБЕИХ сторон </a:t>
            </a:r>
            <a:r>
              <a:rPr lang="ru-RU" altLang="ru-RU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аккуратно, разборчиво, убористо</a:t>
            </a: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Прямоугольник 1"/>
          <p:cNvSpPr>
            <a:spLocks noChangeArrowheads="1"/>
          </p:cNvSpPr>
          <p:nvPr/>
        </p:nvSpPr>
        <p:spPr bwMode="auto">
          <a:xfrm>
            <a:off x="6350" y="115888"/>
            <a:ext cx="910748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 ППЭ</a:t>
            </a:r>
          </a:p>
          <a:p>
            <a:r>
              <a:rPr lang="ru-RU" altLang="ru-RU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экзамена</a:t>
            </a:r>
            <a:endParaRPr lang="ru-RU" altLang="ru-RU" u="sng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Calibri Light" panose="020F0302020204030204" pitchFamily="34" charset="0"/>
              <a:buAutoNum type="arabicPeriod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ППЭ, сотрудники ППЭ  назначаются МОУО.</a:t>
            </a:r>
          </a:p>
          <a:p>
            <a:pPr algn="just">
              <a:buFont typeface="Calibri Light" panose="020F0302020204030204" pitchFamily="34" charset="0"/>
              <a:buAutoNum type="arabicPeriod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 за </a:t>
            </a:r>
            <a:r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дня до экзаменов производит распределение сотрудников ППЭ: назначает организаторов в аудиторию (</a:t>
            </a:r>
            <a:r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2 на каждую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), организаторов вне аудитории, технического специалиста. Проводит инструктаж. </a:t>
            </a:r>
          </a:p>
          <a:p>
            <a:pPr algn="just">
              <a:buFont typeface="Calibri Light" panose="020F0302020204030204" pitchFamily="34" charset="0"/>
              <a:buAutoNum type="arabicPeriod"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ОУ, преподающие предмет, заявленный на репетиционные экзамены, не могут выступать в качестве организаторов и дежурных. </a:t>
            </a:r>
          </a:p>
          <a:p>
            <a:pPr algn="just">
              <a:buFont typeface="Calibri Light" panose="020F0302020204030204" pitchFamily="34" charset="0"/>
              <a:buAutoNum type="arabicPeriod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аудитории (пронумеровать места в аудиториях, закрыть справочный материал и т.д.), подготовить все технические средства для  проведения РСОКО, организации печати КИМ в ППЭ.</a:t>
            </a:r>
          </a:p>
          <a:p>
            <a:pPr algn="just">
              <a:buFont typeface="Calibri Light" panose="020F0302020204030204" pitchFamily="34" charset="0"/>
              <a:buAutoNum type="arabicPeriod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место для общественного наблюдателя в аудитории. Общественный наблюдатель присутствует в ППЭ во время проведения репетиционных экзаменов, после чего заполняет акт о результатах контроля за ходом проведения мониторинговых процедур (форма акта прилагается в Положении РСОКО).</a:t>
            </a:r>
          </a:p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9875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99275" y="5157788"/>
            <a:ext cx="201612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Прямоугольник 1"/>
          <p:cNvSpPr>
            <a:spLocks noChangeArrowheads="1"/>
          </p:cNvSpPr>
          <p:nvPr/>
        </p:nvSpPr>
        <p:spPr bwMode="auto">
          <a:xfrm>
            <a:off x="-9525" y="188913"/>
            <a:ext cx="91440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учащихся в аудитории</a:t>
            </a:r>
          </a:p>
          <a:p>
            <a:pPr algn="just"/>
            <a:endParaRPr lang="ru-RU" altLang="ru-RU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24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Calibri Light" panose="020F0302020204030204" pitchFamily="34" charset="0"/>
              <a:buAutoNum type="arabicPeriod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Допуск учащихся в аудиторию осуществляется за </a:t>
            </a:r>
            <a:r>
              <a:rPr lang="ru-RU" alt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10-15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минут до начала репетиционных экзаменов.</a:t>
            </a:r>
          </a:p>
          <a:p>
            <a:pPr algn="just">
              <a:buFont typeface="Calibri Light" panose="020F0302020204030204" pitchFamily="34" charset="0"/>
              <a:buAutoNum type="arabicPeriod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Начало репетиционных экзаменов -</a:t>
            </a:r>
            <a:r>
              <a:rPr lang="ru-RU" alt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10-00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час.  Организатор следит за тем, чтобы все посторонние предметы были оставлены в специальной аудитории; чтобы учащиеся не переговаривались и не менялись местами. </a:t>
            </a:r>
          </a:p>
          <a:p>
            <a:pPr algn="just">
              <a:buFont typeface="Calibri Light" panose="020F0302020204030204" pitchFamily="34" charset="0"/>
              <a:buAutoNum type="arabicPeriod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Проносить и пользоваться в аудитории мобильными и др. видами связи </a:t>
            </a:r>
            <a:r>
              <a:rPr lang="ru-RU" altLang="ru-RU" sz="24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ЗАПРЕЩЕНО.</a:t>
            </a:r>
          </a:p>
          <a:p>
            <a:pPr algn="just">
              <a:buFont typeface="Calibri Light" panose="020F0302020204030204" pitchFamily="34" charset="0"/>
              <a:buAutoNum type="arabicPeriod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Инструктаж по правилам поведения в аудитории проводится перед началом репетиционных экзаменов. Он полностью соответствует инструктажу Рособрнадзора на ГИА.</a:t>
            </a:r>
          </a:p>
        </p:txBody>
      </p:sp>
      <p:pic>
        <p:nvPicPr>
          <p:cNvPr id="80899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35825" y="5157788"/>
            <a:ext cx="16795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91440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в черновике при оценке результатов  репетиционных экзаменов не рассматриваются и не учитываются.</a:t>
            </a:r>
          </a:p>
          <a:p>
            <a:pPr algn="just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Время, отведенное на инструктаж и заполнение бланков,  в общее время репетиционных экзаменов не включается. 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Зафиксировать  на доске время начала и окончания репетиционных экзаменов:</a:t>
            </a:r>
          </a:p>
          <a:p>
            <a:pPr algn="just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 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- Сейчас  </a:t>
            </a:r>
            <a:r>
              <a:rPr lang="ru-RU" altLang="ru-RU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 часов 15  минут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- начало.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  часов 45  минут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- окончание.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2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5750" t="69949"/>
          <a:stretch>
            <a:fillRect/>
          </a:stretch>
        </p:blipFill>
        <p:spPr bwMode="auto">
          <a:xfrm>
            <a:off x="4643438" y="3902075"/>
            <a:ext cx="4500562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88125" y="4365625"/>
            <a:ext cx="863600" cy="57626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10-15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00825" y="5876925"/>
            <a:ext cx="2016125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748713" cy="5472112"/>
          </a:xfrm>
        </p:spPr>
        <p:txBody>
          <a:bodyPr rtlCol="0"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Форма контроля качества знаний обучающихся 9,  11 классов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это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репетиционные экзамены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 русскому языку и математике, формат проведения и задания которых максимально приближены к процедуре проведения ГИА в формате ОГЭ и ЕГЭ и направлены на выявление пробелов  в знаниях и готовности обучающихся к выполнению необходимых процедурных элементов, предусмотренных ОГЭ и ЕГЭ.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ДОН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о</a:t>
            </a:r>
            <a:r>
              <a:rPr lang="ru-RU" sz="2400" dirty="0" smtClean="0"/>
              <a:t>пределяет сроки и формат РСОКО, согласовывает содержание  репетиционных экзаменов;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анализирует итоги РСОКО, оценивает эффективность работы, направленных на повышение качества образования;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принимает управленческие решения.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19925" y="5014913"/>
            <a:ext cx="20447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" indent="592138"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</a:t>
            </a:r>
            <a:endParaRPr lang="ru-RU" altLang="ru-RU" sz="24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1.Организаторам </a:t>
            </a:r>
            <a:r>
              <a:rPr lang="ru-RU" altLang="ru-RU" sz="24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ЗАПРЕЩАЕТСЯ</a:t>
            </a:r>
            <a:r>
              <a:rPr lang="ru-RU" altLang="ru-RU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подсказывать учащимся;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без уважительной причины покидать аудиторию во время репетиционных экзаменов;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пользоваться мобильными телефонами или другими средствами связи,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2.Организаторы могут давать разъяснения не по содержанию КИМов, а по оформлению ответов.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3.Если учащемуся не хватило места на черновике, ему выдается дополнительный лист. </a:t>
            </a: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4.За </a:t>
            </a:r>
            <a:r>
              <a:rPr lang="ru-RU" altLang="ru-RU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минут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до окончания репетиционных экзаменов организатор начинает делать соответствующие объявления (до конца осталось 30 минут, 5 минут). Учащиеся должны успеть перенести ответы из черновиков в бланк ответов.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Прямоугольник 1"/>
          <p:cNvSpPr>
            <a:spLocks noChangeArrowheads="1"/>
          </p:cNvSpPr>
          <p:nvPr/>
        </p:nvSpPr>
        <p:spPr bwMode="auto">
          <a:xfrm>
            <a:off x="107950" y="115888"/>
            <a:ext cx="89281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4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Окончание репетиционных экзаменов</a:t>
            </a:r>
            <a:endParaRPr lang="ru-RU" altLang="ru-RU" sz="2400" u="sng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b="1">
              <a:solidFill>
                <a:srgbClr val="130BB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b="1" u="sng">
                <a:solidFill>
                  <a:srgbClr val="1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бланков после окончания экзаменов</a:t>
            </a:r>
            <a:r>
              <a:rPr lang="ru-RU" altLang="ru-RU" sz="2000" b="1">
                <a:solidFill>
                  <a:srgbClr val="13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подходят по одному к столу организаторов сдают материалы.</a:t>
            </a:r>
          </a:p>
          <a:p>
            <a:pPr algn="just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1. Сформировать на столе стопки материалов 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класс: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регистрации                              -упаковываются в спецпакеты;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ответов №1                                -упаковываются в спецпакеты;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ответов №2                                -упаковываются в спецпакеты;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КИМы                                                      -остаются в СОШ;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                                                -остаются в СОШ.</a:t>
            </a:r>
          </a:p>
          <a:p>
            <a:pPr algn="just"/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9класс: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ответов №1                                 -упаковываются в спецпакеты;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ответов №2                                 -упаковываются в спецпакеты;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КИМы                                                       -остаются в СОШ;</a:t>
            </a:r>
          </a:p>
          <a:p>
            <a:pPr algn="just">
              <a:buFont typeface="Symbol" panose="05050102010706020507" pitchFamily="18" charset="2"/>
              <a:buChar char=""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                                                 -остаются в СОШ.</a:t>
            </a:r>
          </a:p>
        </p:txBody>
      </p:sp>
      <p:pic>
        <p:nvPicPr>
          <p:cNvPr id="83971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35825" y="5157788"/>
            <a:ext cx="16795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8964613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2.  После сбора всех материалов экзаменов ответственный организатор сдает их руководителю ППЭ.</a:t>
            </a:r>
          </a:p>
          <a:p>
            <a:pPr algn="just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3. Руководитель ППЭ принимает материалы, проверяет целостность упаковки (</a:t>
            </a:r>
            <a:r>
              <a:rPr lang="ru-RU" altLang="ru-RU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пакеты должны быть закрыты в аудиториях!!!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), пересчитывает и хранит в сейфе.</a:t>
            </a:r>
          </a:p>
          <a:p>
            <a:pPr algn="just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следующий день после экзамена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 получает критерии проверки письменной части, передает критерии и бланки ответов №2 председателю предметной комиссии. Сроки работы предметных комиссий указаны в графике работ РСОКО (см выше).</a:t>
            </a:r>
          </a:p>
          <a:p>
            <a:pPr algn="just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5. На следующий день после экзамена руководитель ППЭ передает техническому специалисту бланки ответов №1 для внесения ответов участников в программу.</a:t>
            </a:r>
          </a:p>
          <a:p>
            <a:pPr algn="just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6. После проверки бланков №2 председатель предметной комиссии передает их техническому специалисту для внесения баллов за письменную часть в программу.</a:t>
            </a:r>
          </a:p>
          <a:p>
            <a:pPr algn="just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7. Технический специалист после заполнения программы передает все бланки руководителю ППЭ. Материалы РСОКО хранятся в ППЭ до получения результатов. </a:t>
            </a:r>
          </a:p>
          <a:p>
            <a:pPr algn="just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результатов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экзаменов формируется в ЦОКО ГАОУ ДПО ТОГИРРО и рассылается в МОУО.</a:t>
            </a:r>
          </a:p>
          <a:p>
            <a:pPr algn="just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9. После получения результатов МОУО проводят анализ РСОКО.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743325" y="6453188"/>
            <a:ext cx="1657350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86020" name="TextBox 3"/>
          <p:cNvSpPr txBox="1">
            <a:spLocks noChangeArrowheads="1"/>
          </p:cNvSpPr>
          <p:nvPr/>
        </p:nvSpPr>
        <p:spPr bwMode="auto">
          <a:xfrm>
            <a:off x="4211638" y="6524625"/>
            <a:ext cx="143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FF0000"/>
                </a:solidFill>
              </a:rPr>
              <a:t>РОКО 2017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0" y="260350"/>
            <a:ext cx="9144000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45720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alt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следующий день после экзамена </a:t>
            </a:r>
          </a:p>
          <a:p>
            <a:pPr indent="-45720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alt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руководитель ППЭ передает:</a:t>
            </a:r>
            <a:endParaRPr lang="ru-RU" altLang="ru-RU" sz="2400" b="1" u="sng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SzPts val="1200"/>
              <a:buFont typeface="Calibri Light" panose="020F0302020204030204" pitchFamily="34" charset="0"/>
              <a:buAutoNum type="arabicPeriod"/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техническому специалисту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ППЭ бланки ответов №1, который переносит ответы первой части участников РСОКО по номеру бланка №1 в программу;</a:t>
            </a:r>
          </a:p>
          <a:p>
            <a:pPr algn="just">
              <a:buSzPts val="1200"/>
              <a:buFont typeface="Calibri Light" panose="020F0302020204030204" pitchFamily="34" charset="0"/>
              <a:buAutoNum type="arabicPeriod"/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председателю предметной комиссии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ответов №2 для проверки письменной части работ и внесения баллов в поле «Заполняется экспертом» в соответствии с критериями проверки; </a:t>
            </a:r>
          </a:p>
          <a:p>
            <a:pPr algn="just">
              <a:buSzPts val="1200"/>
              <a:buFont typeface="Calibri Light" panose="020F0302020204030204" pitchFamily="34" charset="0"/>
              <a:buAutoNum type="arabicPeriod"/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предметной комиссии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проверенные бланки № 2 передает техническому специалисту для внесения баллов за письменную часть работ в программу.</a:t>
            </a:r>
          </a:p>
          <a:p>
            <a:pPr indent="0" algn="just">
              <a:buSzPts val="1200"/>
              <a:defRPr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Файлы с заполненными данными в программе необходимо передать в МОУО для передачи по защищенному каналу в РЦОИ в сроки, указанные в Графиках работ (Приложение 2).</a:t>
            </a:r>
          </a:p>
          <a:p>
            <a:pPr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получении результатов РСОКО МОУО проводят анализ выполнения заданий РСОКО по классам и предметам в соответствии со схемами, предложенными ТОГИРРО. Схемы отчетов будут отправлены в адрес МОУО.</a:t>
            </a:r>
          </a:p>
          <a:p>
            <a:pPr algn="just">
              <a:buSzPts val="1200"/>
              <a:defRPr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Прямоугольник 1"/>
          <p:cNvSpPr>
            <a:spLocks noChangeArrowheads="1"/>
          </p:cNvSpPr>
          <p:nvPr/>
        </p:nvSpPr>
        <p:spPr bwMode="auto">
          <a:xfrm>
            <a:off x="55563" y="6350"/>
            <a:ext cx="914400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проверки работ РСОКО</a:t>
            </a:r>
            <a:endParaRPr lang="ru-RU" altLang="ru-RU" sz="24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проверки письменной части будут отправлены на электронные адреса МОУО </a:t>
            </a:r>
            <a:r>
              <a:rPr lang="ru-RU" alt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следующий день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проведения экзамена </a:t>
            </a:r>
            <a:r>
              <a:rPr lang="ru-RU" alt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9-00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предметной комиссии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тиражирует критерии проверки письменной части в необходимом количестве, дает членам комиссии разъяснения по работе с критериями, по заполнению поля в бланке №2 «Заполняется экспертом», по срокам работы комиссии.</a:t>
            </a:r>
          </a:p>
        </p:txBody>
      </p:sp>
      <p:pic>
        <p:nvPicPr>
          <p:cNvPr id="8806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00338" y="3602038"/>
            <a:ext cx="4824412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333375"/>
            <a:ext cx="7689850" cy="6477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altLang="ru-RU" sz="2400" smtClean="0">
                <a:solidFill>
                  <a:srgbClr val="C00000"/>
                </a:solidFill>
              </a:rPr>
              <a:t>Для работы предметной комиссии в 9, 11 классе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23850" y="1341438"/>
          <a:ext cx="8353425" cy="517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3928"/>
                <a:gridCol w="4119497"/>
              </a:tblGrid>
              <a:tr h="51814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Для  членов комиссий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15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Критерии проверки  письменной части работы к 4 вариантам</a:t>
                      </a:r>
                    </a:p>
                  </a:txBody>
                  <a:tcPr marL="91445" marR="91445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На каждого члена  предметной комиссии 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982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Протокол проверки письменной части (распечатан в бланке  ответов №2)</a:t>
                      </a:r>
                    </a:p>
                  </a:txBody>
                  <a:tcPr marL="91445" marR="91445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На бланке каждого  учащегося </a:t>
                      </a:r>
                    </a:p>
                  </a:txBody>
                  <a:tcPr marL="91445" marR="91445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825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Программа  ввода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 данных</a:t>
                      </a:r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Работать строго по инструкции</a:t>
                      </a:r>
                    </a:p>
                  </a:txBody>
                  <a:tcPr marL="91445" marR="91445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557" r="3761" b="61913"/>
          <a:stretch>
            <a:fillRect/>
          </a:stretch>
        </p:blipFill>
        <p:spPr bwMode="auto">
          <a:xfrm>
            <a:off x="103188" y="115888"/>
            <a:ext cx="90201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extBox 1"/>
          <p:cNvSpPr txBox="1">
            <a:spLocks noChangeArrowheads="1"/>
          </p:cNvSpPr>
          <p:nvPr/>
        </p:nvSpPr>
        <p:spPr bwMode="auto">
          <a:xfrm>
            <a:off x="611188" y="2636838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130BB5"/>
                </a:solidFill>
              </a:rPr>
              <a:t>1        1        О        О        1        О        3        1         2        2        0      1 </a:t>
            </a:r>
          </a:p>
        </p:txBody>
      </p:sp>
      <p:sp>
        <p:nvSpPr>
          <p:cNvPr id="90116" name="TextBox 3"/>
          <p:cNvSpPr txBox="1">
            <a:spLocks noChangeArrowheads="1"/>
          </p:cNvSpPr>
          <p:nvPr/>
        </p:nvSpPr>
        <p:spPr bwMode="auto">
          <a:xfrm>
            <a:off x="827088" y="3933825"/>
            <a:ext cx="82962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0070C0"/>
                </a:solidFill>
              </a:rPr>
              <a:t>П</a:t>
            </a:r>
            <a:r>
              <a:rPr lang="ru-RU" altLang="ru-RU" sz="2000" b="1">
                <a:solidFill>
                  <a:srgbClr val="0070C0"/>
                </a:solidFill>
              </a:rPr>
              <a:t>ри </a:t>
            </a:r>
            <a:r>
              <a:rPr lang="ru-RU" altLang="ru-RU" sz="2000" b="1">
                <a:solidFill>
                  <a:srgbClr val="C00000"/>
                </a:solidFill>
              </a:rPr>
              <a:t>невыполнении</a:t>
            </a:r>
            <a:r>
              <a:rPr lang="ru-RU" altLang="ru-RU" sz="2000" b="1">
                <a:solidFill>
                  <a:srgbClr val="0070C0"/>
                </a:solidFill>
              </a:rPr>
              <a:t> задания выставляется  </a:t>
            </a:r>
          </a:p>
          <a:p>
            <a:endParaRPr lang="ru-RU" altLang="ru-RU" sz="2000" b="1">
              <a:solidFill>
                <a:srgbClr val="0070C0"/>
              </a:solidFill>
            </a:endParaRPr>
          </a:p>
          <a:p>
            <a:r>
              <a:rPr lang="ru-RU" altLang="ru-RU" sz="2000" b="1">
                <a:solidFill>
                  <a:srgbClr val="0070C0"/>
                </a:solidFill>
              </a:rPr>
              <a:t>Если учащийся </a:t>
            </a:r>
            <a:r>
              <a:rPr lang="ru-RU" altLang="ru-RU" sz="2000" b="1">
                <a:solidFill>
                  <a:srgbClr val="C00000"/>
                </a:solidFill>
              </a:rPr>
              <a:t>НЕ ПРИСТУПАЛ </a:t>
            </a:r>
            <a:r>
              <a:rPr lang="ru-RU" altLang="ru-RU" sz="2000" b="1">
                <a:solidFill>
                  <a:srgbClr val="0070C0"/>
                </a:solidFill>
              </a:rPr>
              <a:t>к заданию, выставляется </a:t>
            </a:r>
            <a:endParaRPr lang="ru-RU" altLang="ru-RU" sz="200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43663" y="3789363"/>
          <a:ext cx="576262" cy="701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262"/>
              </a:tblGrid>
              <a:tr h="70167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40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4000" dirty="0">
                        <a:solidFill>
                          <a:srgbClr val="0070C0"/>
                        </a:solidFill>
                      </a:endParaRPr>
                    </a:p>
                  </a:txBody>
                  <a:tcPr marL="91471" marR="91471" marT="45739" marB="45739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316913" y="4076700"/>
          <a:ext cx="500062" cy="105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2"/>
              </a:tblGrid>
              <a:tr h="1054100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r>
                        <a:rPr lang="ru-RU" sz="40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4000" dirty="0">
                        <a:solidFill>
                          <a:srgbClr val="0070C0"/>
                        </a:solidFill>
                      </a:endParaRPr>
                    </a:p>
                  </a:txBody>
                  <a:tcPr marL="91397" marR="91397" marT="45618" marB="45618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0129" name="TextBox 1"/>
          <p:cNvSpPr txBox="1">
            <a:spLocks noChangeArrowheads="1"/>
          </p:cNvSpPr>
          <p:nvPr/>
        </p:nvSpPr>
        <p:spPr bwMode="auto">
          <a:xfrm flipH="1">
            <a:off x="5410200" y="5300663"/>
            <a:ext cx="22574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</a:t>
            </a:r>
          </a:p>
        </p:txBody>
      </p:sp>
      <p:pic>
        <p:nvPicPr>
          <p:cNvPr id="90130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35825" y="5157788"/>
            <a:ext cx="16795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456" b="68900"/>
          <a:stretch>
            <a:fillRect/>
          </a:stretch>
        </p:blipFill>
        <p:spPr bwMode="auto">
          <a:xfrm>
            <a:off x="166688" y="-225425"/>
            <a:ext cx="8150225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Box 1"/>
          <p:cNvSpPr txBox="1">
            <a:spLocks noChangeArrowheads="1"/>
          </p:cNvSpPr>
          <p:nvPr/>
        </p:nvSpPr>
        <p:spPr bwMode="auto">
          <a:xfrm>
            <a:off x="611188" y="2636838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130BB5"/>
                </a:solidFill>
              </a:rPr>
              <a:t>1      1    О       О    1     О     2       1     2     2     0     1 </a:t>
            </a:r>
          </a:p>
        </p:txBody>
      </p:sp>
      <p:sp>
        <p:nvSpPr>
          <p:cNvPr id="91140" name="TextBox 3"/>
          <p:cNvSpPr txBox="1">
            <a:spLocks noChangeArrowheads="1"/>
          </p:cNvSpPr>
          <p:nvPr/>
        </p:nvSpPr>
        <p:spPr bwMode="auto">
          <a:xfrm>
            <a:off x="827088" y="3933825"/>
            <a:ext cx="82962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невыполнении</a:t>
            </a: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задания выставляется  </a:t>
            </a:r>
          </a:p>
          <a:p>
            <a:endParaRPr lang="ru-RU" altLang="ru-RU" sz="2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учащийся </a:t>
            </a: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ПРИСТУПАЛ </a:t>
            </a:r>
            <a:r>
              <a:rPr lang="ru-RU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заданию, выставляется 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43663" y="3789363"/>
          <a:ext cx="576262" cy="64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262"/>
              </a:tblGrid>
              <a:tr h="64770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</a:rPr>
                        <a:t> 0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 marL="91471" marR="91471" marT="45694" marB="45694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316913" y="4156075"/>
          <a:ext cx="500062" cy="792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2"/>
              </a:tblGrid>
              <a:tr h="792163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2800" dirty="0">
                        <a:solidFill>
                          <a:srgbClr val="0070C0"/>
                        </a:solidFill>
                      </a:endParaRPr>
                    </a:p>
                  </a:txBody>
                  <a:tcPr marL="91488" marR="91488" marT="45579" marB="45579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1153" name="TextBox 1"/>
          <p:cNvSpPr txBox="1">
            <a:spLocks noChangeArrowheads="1"/>
          </p:cNvSpPr>
          <p:nvPr/>
        </p:nvSpPr>
        <p:spPr bwMode="auto">
          <a:xfrm>
            <a:off x="5076825" y="5516563"/>
            <a:ext cx="20304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</a:t>
            </a:r>
          </a:p>
        </p:txBody>
      </p:sp>
      <p:pic>
        <p:nvPicPr>
          <p:cNvPr id="91154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35825" y="5157788"/>
            <a:ext cx="16795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работы</a:t>
            </a:r>
          </a:p>
        </p:txBody>
      </p:sp>
      <p:sp>
        <p:nvSpPr>
          <p:cNvPr id="84995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ru-RU" altLang="ru-RU" sz="7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</a:t>
            </a: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</a:t>
            </a:r>
          </a:p>
        </p:txBody>
      </p:sp>
      <p:pic>
        <p:nvPicPr>
          <p:cNvPr id="92164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5463" y="4876800"/>
            <a:ext cx="218440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445125"/>
            <a:ext cx="5184775" cy="1295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990000"/>
                </a:solidFill>
              </a:rPr>
              <a:t/>
            </a:r>
            <a:br>
              <a:rPr lang="ru-RU" sz="2000" dirty="0" smtClean="0">
                <a:solidFill>
                  <a:srgbClr val="990000"/>
                </a:solidFill>
              </a:rPr>
            </a:br>
            <a:r>
              <a:rPr lang="ru-RU" sz="2000" dirty="0" smtClean="0">
                <a:solidFill>
                  <a:srgbClr val="990000"/>
                </a:solidFill>
              </a:rPr>
              <a:t/>
            </a:r>
            <a:br>
              <a:rPr lang="ru-RU" sz="2000" dirty="0" smtClean="0">
                <a:solidFill>
                  <a:srgbClr val="990000"/>
                </a:solidFill>
              </a:rPr>
            </a:br>
            <a:r>
              <a:rPr lang="ru-RU" sz="2000" dirty="0" smtClean="0">
                <a:solidFill>
                  <a:srgbClr val="990000"/>
                </a:solidFill>
              </a:rPr>
              <a:t/>
            </a:r>
            <a:br>
              <a:rPr lang="ru-RU" sz="2000" dirty="0" smtClean="0">
                <a:solidFill>
                  <a:srgbClr val="990000"/>
                </a:solidFill>
              </a:rPr>
            </a:br>
            <a:r>
              <a:rPr lang="ru-RU" sz="2000" dirty="0" smtClean="0">
                <a:solidFill>
                  <a:srgbClr val="990000"/>
                </a:solidFill>
              </a:rPr>
              <a:t/>
            </a:r>
            <a:br>
              <a:rPr lang="ru-RU" sz="2000" dirty="0" smtClean="0">
                <a:solidFill>
                  <a:srgbClr val="990000"/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4925" y="1060450"/>
            <a:ext cx="9109075" cy="5445125"/>
          </a:xfrm>
        </p:spPr>
        <p:txBody>
          <a:bodyPr rtlCol="0">
            <a:normAutofit fontScale="925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процедур РСОКО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ОУ являются: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программам основного и среднего общего образования;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проведения процедуры РСОКО образования (педагоги, методисты, специалисты органов управления образованием);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независимые наблюдатели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обеспечивающие соблюдение соответствующих требований при проведении оценочных процедур;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ОУ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специалисты методических служб, ОУО, обеспечивающие проведение анализа результатов и формирование управленческих решений по итогам проведения региональной оценки качества образования;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пользователями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татов проведения процедур РСОКО образования являются: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и их родители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(законные представители);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и педагоги ОУ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органы исполнительной власти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местного самоуправления, осуществляющие управление в сфере образования;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организации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заинтересованные в проведении независимой оценки качества образования в Тюменской области. 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179388" y="115888"/>
            <a:ext cx="89296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Участники и основные пользователи результатов региональной оценки качества образования</a:t>
            </a: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>
          <a:xfrm>
            <a:off x="323850" y="414338"/>
            <a:ext cx="8434388" cy="1143000"/>
          </a:xfrm>
        </p:spPr>
        <p:txBody>
          <a:bodyPr/>
          <a:lstStyle/>
          <a:p>
            <a:pPr algn="ctr" eaLnBrk="1" hangingPunct="1"/>
            <a:r>
              <a:rPr lang="ru-RU" altLang="ru-RU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 перерасчета первичного балла за выполнение экзаменационной работы в отметку по пятибалльной шкале </a:t>
            </a:r>
            <a:br>
              <a:rPr lang="ru-RU" altLang="ru-RU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0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57338"/>
          <a:ext cx="8893175" cy="4962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838"/>
                <a:gridCol w="1235171"/>
                <a:gridCol w="1312370"/>
                <a:gridCol w="2007154"/>
                <a:gridCol w="2130641"/>
              </a:tblGrid>
              <a:tr h="114239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по 5-балльной шкале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40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40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40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40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20130"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25-33,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4 баллов за грамотность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критериям ГК1-ГК4. Если по критериям ГК1-ГК4 </a:t>
                      </a:r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учащийся</a:t>
                      </a:r>
                      <a:r>
                        <a:rPr lang="ru-RU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набрал менее 4 баллов, выставляется отметка </a:t>
                      </a:r>
                      <a:r>
                        <a:rPr lang="ru-RU" sz="1800" baseline="0" dirty="0" smtClean="0">
                          <a:solidFill>
                            <a:srgbClr val="99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800" dirty="0">
                        <a:solidFill>
                          <a:srgbClr val="99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34-39,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баллов по грамотности по критериям ГК1-ГК4. Если по критериям ГК1-ГК4 </a:t>
                      </a:r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учащийся</a:t>
                      </a:r>
                      <a:r>
                        <a:rPr lang="ru-RU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набрал менее 6 баллов, выставляется отметка </a:t>
                      </a:r>
                      <a:r>
                        <a:rPr lang="ru-RU" sz="1800" baseline="0" dirty="0" smtClean="0">
                          <a:solidFill>
                            <a:srgbClr val="99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800" dirty="0">
                        <a:solidFill>
                          <a:srgbClr val="99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76250"/>
            <a:ext cx="8715375" cy="7921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404813"/>
            <a:ext cx="8401050" cy="5881687"/>
          </a:xfrm>
        </p:spPr>
        <p:txBody>
          <a:bodyPr rtlCol="0">
            <a:normAutofit fontScale="475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грамотности и фактической точности речи экзаменуемого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6000" dirty="0" smtClean="0">
              <a:solidFill>
                <a:srgbClr val="FF000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6000" dirty="0" smtClean="0">
              <a:solidFill>
                <a:srgbClr val="FF000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ГК1-Соблюдение орфографических норм-</a:t>
            </a: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</a:t>
            </a: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ГК2-Соблюдение пунктуационных норм -</a:t>
            </a: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ГК3-Соблюдение грамматических норм-</a:t>
            </a: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ГК4 -Соблюдение речевых норм -</a:t>
            </a: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б.</a:t>
            </a:r>
            <a:r>
              <a:rPr lang="ru-RU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Фк1-Фактическая точность письменной речи -</a:t>
            </a:r>
            <a:r>
              <a:rPr lang="ru-RU" sz="5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</a:t>
            </a:r>
            <a:r>
              <a:rPr lang="ru-RU" sz="5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 за сочинение и изложение по критериям ФК1, ГК1—ГК4 –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10 баллов	</a:t>
            </a:r>
            <a:endParaRPr lang="ru-RU" sz="6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13" y="333375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работы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3" panose="05040102010807070707" pitchFamily="18" charset="2"/>
              <a:buNone/>
            </a:pPr>
            <a:endParaRPr lang="ru-RU" altLang="ru-RU" sz="7200" smtClean="0"/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класс</a:t>
            </a:r>
          </a:p>
        </p:txBody>
      </p:sp>
      <p:pic>
        <p:nvPicPr>
          <p:cNvPr id="95236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04025" y="4794250"/>
            <a:ext cx="2111375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28625"/>
            <a:ext cx="8229600" cy="785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100" i="1" dirty="0" smtClean="0">
                <a:solidFill>
                  <a:srgbClr val="C00000"/>
                </a:solidFill>
              </a:rPr>
              <a:t/>
            </a:r>
            <a:br>
              <a:rPr lang="ru-RU" sz="3100" i="1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9525" y="381000"/>
            <a:ext cx="8135938" cy="6167438"/>
          </a:xfrm>
        </p:spPr>
        <p:txBody>
          <a:bodyPr rtlCol="0">
            <a:norm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материалы и оборудование 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Учащимся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справочные материалы: 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квадратов двузначных чисел, формулы корней квадратного уравнения, разложения на множители квадратного трехчлена, формулами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n-го члена 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суммы </a:t>
            </a:r>
            <a:r>
              <a:rPr lang="ru-RU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первых членов арифметической и геометрической прогрессий, основные формулы из курса геометрии.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 использовать линейку.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Калькуляторы на экзамене не используются.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6260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16688" y="4549775"/>
            <a:ext cx="2398712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Содержимое 2"/>
          <p:cNvSpPr>
            <a:spLocks noGrp="1"/>
          </p:cNvSpPr>
          <p:nvPr>
            <p:ph idx="1"/>
          </p:nvPr>
        </p:nvSpPr>
        <p:spPr>
          <a:xfrm>
            <a:off x="250825" y="404813"/>
            <a:ext cx="8507413" cy="5953125"/>
          </a:xfrm>
        </p:spPr>
        <p:txBody>
          <a:bodyPr/>
          <a:lstStyle/>
          <a:p>
            <a:pPr marL="265113" indent="-265113" eaLnBrk="1" hangingPunct="1">
              <a:buFont typeface="Wingdings 3" panose="05040102010807070707" pitchFamily="18" charset="2"/>
              <a:buNone/>
            </a:pPr>
            <a:endParaRPr lang="ru-RU" altLang="ru-RU" smtClean="0">
              <a:solidFill>
                <a:srgbClr val="C00000"/>
              </a:solidFill>
            </a:endParaRP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r>
              <a:rPr lang="ru-RU" altLang="ru-RU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«Алгебра» 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</a:t>
            </a:r>
            <a:r>
              <a:rPr lang="ru-RU" altLang="ru-R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заданий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1</a:t>
            </a:r>
            <a:r>
              <a:rPr lang="ru-RU" altLang="ru-R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 заданий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части 2 </a:t>
            </a:r>
            <a:r>
              <a:rPr lang="ru-RU" altLang="ru-R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 задания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endParaRPr lang="ru-RU" alt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r>
              <a:rPr lang="ru-RU" altLang="ru-RU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«Геометрия» 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</a:t>
            </a:r>
            <a:r>
              <a:rPr lang="ru-RU" altLang="ru-R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заданий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1 – </a:t>
            </a:r>
            <a:r>
              <a:rPr lang="ru-RU" altLang="ru-R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заданий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части 2- </a:t>
            </a:r>
            <a:r>
              <a:rPr lang="ru-RU" altLang="ru-R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задания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endParaRPr lang="ru-RU" alt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r>
              <a:rPr lang="ru-RU" altLang="ru-RU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«Реальная математика»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содержит </a:t>
            </a:r>
            <a:r>
              <a:rPr lang="ru-RU" altLang="ru-R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заданий 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1.</a:t>
            </a: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endParaRPr lang="ru-RU" altLang="ru-RU" smtClean="0">
              <a:solidFill>
                <a:srgbClr val="FF0000"/>
              </a:solidFill>
            </a:endParaRP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endParaRPr lang="ru-RU" altLang="ru-RU" b="1" smtClean="0">
              <a:solidFill>
                <a:srgbClr val="990000"/>
              </a:solidFill>
            </a:endParaRPr>
          </a:p>
          <a:p>
            <a:pPr marL="265113" indent="-265113" eaLnBrk="1" hangingPunct="1">
              <a:buFont typeface="Wingdings 3" panose="05040102010807070707" pitchFamily="18" charset="2"/>
              <a:buNone/>
            </a:pPr>
            <a:endParaRPr lang="ru-RU" altLang="ru-RU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Заголовок 1"/>
          <p:cNvSpPr>
            <a:spLocks noGrp="1"/>
          </p:cNvSpPr>
          <p:nvPr>
            <p:ph type="title"/>
          </p:nvPr>
        </p:nvSpPr>
        <p:spPr>
          <a:xfrm>
            <a:off x="0" y="1341438"/>
            <a:ext cx="8964613" cy="71913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 перевода общего балла </a:t>
            </a:r>
            <a:br>
              <a:rPr lang="ru-RU" alt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5-балльную шкалу отметок (2017г.)</a:t>
            </a:r>
            <a:br>
              <a:rPr lang="ru-RU" alt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баллов, которое может получить экзаменуемый за выполнение всей экзаменационной работы, 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балла.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– за модуль «Алгебра» 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баллов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модуль «Геометрия» 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баллов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модуль «Реальная математика» 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баллов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минимальный результат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экзаменационной работы, свидетельствующий об освоении Федерального компонента образовательного стандарта в предметной области «Математика»,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баллов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набранные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выполнение заданий всех трёх модулей, при условии, что из них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3 баллов по модулю «Алгебра», не менее 2 баллов по модулю «Геометрия» и не менее 2 баллов по модулю «Реальная математика».</a:t>
            </a:r>
            <a:endParaRPr lang="ru-RU" altLang="ru-RU" sz="2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3789363"/>
          <a:ext cx="9144000" cy="2286000"/>
        </p:xfrm>
        <a:graphic>
          <a:graphicData uri="http://schemas.openxmlformats.org/drawingml/2006/table">
            <a:tbl>
              <a:tblPr/>
              <a:tblGrid>
                <a:gridCol w="3521075"/>
                <a:gridCol w="1600200"/>
                <a:gridCol w="1279525"/>
                <a:gridCol w="1520825"/>
                <a:gridCol w="1222375"/>
              </a:tblGrid>
              <a:tr h="1005855">
                <a:tc gridSpan="5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Шкала перерасчета  суммарного балла за выполнение экзаменационной работы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целом в отметку по математике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07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по пятибалльной шкале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0072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Суммарный балл за работу в целом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0-7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8-14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15-21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22-32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75987" b="74150"/>
          <a:stretch>
            <a:fillRect/>
          </a:stretch>
        </p:blipFill>
        <p:spPr bwMode="auto">
          <a:xfrm>
            <a:off x="6350" y="1125538"/>
            <a:ext cx="5495925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TextBox 3"/>
          <p:cNvSpPr txBox="1">
            <a:spLocks noChangeArrowheads="1"/>
          </p:cNvSpPr>
          <p:nvPr/>
        </p:nvSpPr>
        <p:spPr bwMode="auto">
          <a:xfrm>
            <a:off x="5003800" y="2743200"/>
            <a:ext cx="3878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7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  ГВЭ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925" y="31750"/>
            <a:ext cx="485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46257" b="22244"/>
          <a:stretch>
            <a:fillRect/>
          </a:stretch>
        </p:blipFill>
        <p:spPr bwMode="auto">
          <a:xfrm>
            <a:off x="107950" y="1268413"/>
            <a:ext cx="8891588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6826"/>
          <a:stretch>
            <a:fillRect/>
          </a:stretch>
        </p:blipFill>
        <p:spPr bwMode="auto">
          <a:xfrm>
            <a:off x="23813" y="1700213"/>
            <a:ext cx="90106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107950" y="188913"/>
            <a:ext cx="9036050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органов управления образованием и образовательных организаций заключается в следующем.</a:t>
            </a:r>
          </a:p>
          <a:p>
            <a:pPr algn="just"/>
            <a:endParaRPr lang="ru-RU" altLang="ru-RU" sz="1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органы управления образованием (далее – МОУО) создают условия в ППЭ для проведения РСОКО обучающихся: 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соблюдают требования конфиденциальности информации на всех уровнях проведения РСОКО;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формируют экспертные предметные комиссии, осуществляющие проверку развернутых ответов обучающихся, согласно алгоритму; 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3. анализируют и принимают управленческие решения по итогам анализа репетиционных экзаменов. 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проводят аккредитацию общественных наблюдателей, осуществляющих контроль  за ходом проведения процедур РСОКО;</a:t>
            </a:r>
          </a:p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5. проводят соответствующую разъяснительную работу с представителями родительской общественности.</a:t>
            </a:r>
          </a:p>
          <a:p>
            <a:pPr algn="just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40650" y="5546725"/>
            <a:ext cx="12239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9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TextBox 2"/>
          <p:cNvSpPr txBox="1">
            <a:spLocks noChangeArrowheads="1"/>
          </p:cNvSpPr>
          <p:nvPr/>
        </p:nvSpPr>
        <p:spPr bwMode="auto">
          <a:xfrm>
            <a:off x="107950" y="2828925"/>
            <a:ext cx="45354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rgbClr val="C00000"/>
                </a:solidFill>
              </a:rPr>
              <a:t>МАТЕМАТИКА</a:t>
            </a:r>
          </a:p>
          <a:p>
            <a:r>
              <a:rPr lang="ru-RU" altLang="ru-RU" b="1">
                <a:solidFill>
                  <a:srgbClr val="C00000"/>
                </a:solidFill>
              </a:rPr>
              <a:t>С 1 по 10 только ответы</a:t>
            </a:r>
          </a:p>
          <a:p>
            <a:endParaRPr lang="ru-RU" altLang="ru-RU" b="1">
              <a:solidFill>
                <a:srgbClr val="C00000"/>
              </a:solidFill>
            </a:endParaRPr>
          </a:p>
          <a:p>
            <a:endParaRPr lang="ru-RU" altLang="ru-RU" b="1">
              <a:solidFill>
                <a:srgbClr val="C00000"/>
              </a:solidFill>
            </a:endParaRPr>
          </a:p>
          <a:p>
            <a:r>
              <a:rPr lang="ru-RU" altLang="ru-RU" b="1">
                <a:solidFill>
                  <a:srgbClr val="C00000"/>
                </a:solidFill>
              </a:rPr>
              <a:t>11 и 12 задания  выполнить решение</a:t>
            </a:r>
          </a:p>
        </p:txBody>
      </p:sp>
      <p:sp>
        <p:nvSpPr>
          <p:cNvPr id="103428" name="TextBox 3"/>
          <p:cNvSpPr txBox="1">
            <a:spLocks noChangeArrowheads="1"/>
          </p:cNvSpPr>
          <p:nvPr/>
        </p:nvSpPr>
        <p:spPr bwMode="auto">
          <a:xfrm>
            <a:off x="250825" y="1557338"/>
            <a:ext cx="115093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№1-0,56</a:t>
            </a:r>
          </a:p>
          <a:p>
            <a:r>
              <a:rPr lang="ru-RU" altLang="ru-RU"/>
              <a:t>№2-125</a:t>
            </a:r>
          </a:p>
          <a:p>
            <a:r>
              <a:rPr lang="ru-RU" altLang="ru-RU"/>
              <a:t>№3-8953</a:t>
            </a:r>
          </a:p>
        </p:txBody>
      </p:sp>
      <p:sp>
        <p:nvSpPr>
          <p:cNvPr id="103429" name="TextBox 1"/>
          <p:cNvSpPr txBox="1">
            <a:spLocks noChangeArrowheads="1"/>
          </p:cNvSpPr>
          <p:nvPr/>
        </p:nvSpPr>
        <p:spPr bwMode="auto">
          <a:xfrm>
            <a:off x="5724525" y="2184400"/>
            <a:ext cx="2836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>
                <a:solidFill>
                  <a:srgbClr val="002060"/>
                </a:solidFill>
              </a:rPr>
              <a:t>ЗАПИСЫВАЮТСЯ</a:t>
            </a:r>
          </a:p>
          <a:p>
            <a:pPr algn="ctr"/>
            <a:r>
              <a:rPr lang="ru-RU" altLang="ru-RU" sz="2400">
                <a:solidFill>
                  <a:srgbClr val="002060"/>
                </a:solidFill>
              </a:rPr>
              <a:t> ВСЕ </a:t>
            </a:r>
          </a:p>
          <a:p>
            <a:pPr algn="ctr"/>
            <a:r>
              <a:rPr lang="ru-RU" altLang="ru-RU" sz="2400">
                <a:solidFill>
                  <a:srgbClr val="002060"/>
                </a:solidFill>
              </a:rPr>
              <a:t>ОТВЕТЫ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76375" y="115888"/>
            <a:ext cx="4767263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633413" y="365125"/>
            <a:ext cx="7886700" cy="615950"/>
          </a:xfrm>
        </p:spPr>
        <p:txBody>
          <a:bodyPr/>
          <a:lstStyle/>
          <a:p>
            <a:r>
              <a:rPr lang="ru-RU" alt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(ГВЭ)</a:t>
            </a:r>
            <a:br>
              <a:rPr lang="ru-RU" alt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765175"/>
            <a:ext cx="8928100" cy="4608513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литерой  «А»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вариант экзаменационной работы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12 заданий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из которых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заданий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кратким ответом, в которых необходимо записать ответ в виде целого числа или конечной десятичной дроби, 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задания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развернутым ответом. </a:t>
            </a:r>
          </a:p>
          <a:p>
            <a:pPr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3500438"/>
          <a:ext cx="8928100" cy="1685925"/>
        </p:xfrm>
        <a:graphic>
          <a:graphicData uri="http://schemas.openxmlformats.org/drawingml/2006/table">
            <a:tbl>
              <a:tblPr/>
              <a:tblGrid>
                <a:gridCol w="4200525"/>
                <a:gridCol w="1206500"/>
                <a:gridCol w="1206500"/>
                <a:gridCol w="977900"/>
                <a:gridCol w="1336675"/>
              </a:tblGrid>
              <a:tr h="112395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по пятибалльной шкале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19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 балл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0–3</a:t>
                      </a:r>
                    </a:p>
                  </a:txBody>
                  <a:tcPr marL="25400" marR="254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4–6</a:t>
                      </a:r>
                    </a:p>
                  </a:txBody>
                  <a:tcPr marL="25400" marR="254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7–9</a:t>
                      </a:r>
                    </a:p>
                  </a:txBody>
                  <a:tcPr marL="25400" marR="254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Wingdings 2" panose="05020102010507070707" pitchFamily="18" charset="2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10–14</a:t>
                      </a:r>
                    </a:p>
                  </a:txBody>
                  <a:tcPr marL="25400" marR="254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ъект 2"/>
          <p:cNvSpPr>
            <a:spLocks noGrp="1"/>
          </p:cNvSpPr>
          <p:nvPr>
            <p:ph idx="1"/>
          </p:nvPr>
        </p:nvSpPr>
        <p:spPr>
          <a:xfrm>
            <a:off x="395288" y="260350"/>
            <a:ext cx="7886700" cy="4351338"/>
          </a:xfrm>
        </p:spPr>
        <p:txBody>
          <a:bodyPr/>
          <a:lstStyle/>
          <a:p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 с творческим заданием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содержит текст, творческое задание, инструкцию для обучающегося. 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изложения (для всех категорий участников экзамена) читается организатором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раза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объем текста для изложения – 200-280 слов.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Экзаменуемые должны написать сжатое изложение, передавая главное содержание как каждой микротемы, так и всего текста в целом.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минимально необходимый объем письменной работы в форме изложения с творческим заданием: 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сжатое изложение –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оптимальный объем 70 слов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(если в изложении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50 слов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подсчет слов включаются все слова, в том числе служебные), то изложение оценивается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баллов);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задание (сочинение) –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оптимальный объем 200 слов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(если в сочинении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150 слов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подсчет слов включаются все слова, в том числе служебные), то сочинение оценивается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баллов).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работы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63" name="Содержимое 2"/>
          <p:cNvSpPr>
            <a:spLocks noGrp="1"/>
          </p:cNvSpPr>
          <p:nvPr>
            <p:ph idx="1"/>
          </p:nvPr>
        </p:nvSpPr>
        <p:spPr>
          <a:xfrm>
            <a:off x="827088" y="1268413"/>
            <a:ext cx="7886700" cy="39052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ru-RU" altLang="ru-RU" sz="7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МАТЕМАТИКА</a:t>
            </a: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(профильный уровень)</a:t>
            </a:r>
          </a:p>
          <a:p>
            <a:pPr algn="ct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ru-RU" sz="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11 класс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1628775"/>
          <a:ext cx="8713788" cy="367347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28887"/>
                <a:gridCol w="1439762"/>
                <a:gridCol w="1872384"/>
                <a:gridCol w="3672755"/>
              </a:tblGrid>
              <a:tr h="2248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сложности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заданий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 балл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максимального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первичного балла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8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заданий </a:t>
                      </a: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данного </a:t>
                      </a:r>
                      <a:r>
                        <a:rPr lang="ru-RU" sz="18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уровня</a:t>
                      </a:r>
                      <a:r>
                        <a:rPr lang="ru-RU" sz="1800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сложности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максимального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первичного балла за всю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работу, равного </a:t>
                      </a:r>
                      <a:r>
                        <a:rPr lang="ru-RU" sz="180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6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6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Повышенный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50,0 %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6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6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endParaRPr lang="ru-RU" sz="18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8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8578" name="Rectangle 1"/>
          <p:cNvSpPr>
            <a:spLocks noChangeArrowheads="1"/>
          </p:cNvSpPr>
          <p:nvPr/>
        </p:nvSpPr>
        <p:spPr bwMode="auto">
          <a:xfrm>
            <a:off x="611188" y="457200"/>
            <a:ext cx="7848600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ru-RU" altLang="ru-RU" sz="900" b="1">
              <a:latin typeface="Calibri" panose="020F0502020204030204" pitchFamily="34" charset="0"/>
              <a:ea typeface="Calibri" panose="020F0502020204030204" pitchFamily="34" charset="0"/>
              <a:cs typeface="TimesNewRomanPS-BoldMT"/>
            </a:endParaRPr>
          </a:p>
          <a:p>
            <a:pPr algn="just"/>
            <a:endParaRPr lang="ru-RU" altLang="ru-RU" sz="900" b="1">
              <a:latin typeface="Calibri" panose="020F0502020204030204" pitchFamily="34" charset="0"/>
              <a:ea typeface="Calibri" panose="020F0502020204030204" pitchFamily="34" charset="0"/>
              <a:cs typeface="TimesNewRomanPS-BoldMT"/>
            </a:endParaRPr>
          </a:p>
          <a:p>
            <a:pPr algn="just"/>
            <a:r>
              <a:rPr lang="ru-RU" altLang="ru-RU" sz="2800" b="1">
                <a:latin typeface="Calibri" panose="020F0502020204030204" pitchFamily="34" charset="0"/>
                <a:ea typeface="Calibri" panose="020F0502020204030204" pitchFamily="34" charset="0"/>
                <a:cs typeface="TimesNewRomanPS-BoldMT"/>
              </a:rPr>
              <a:t>  </a:t>
            </a:r>
            <a:r>
              <a:rPr lang="ru-RU" altLang="ru-RU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заданий по уровню сложности</a:t>
            </a:r>
            <a:endParaRPr lang="ru-RU" altLang="ru-RU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115888"/>
            <a:ext cx="7897813" cy="8794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ЕГЭ-2017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(профильный уровень)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11" name="Содержимое 2"/>
          <p:cNvSpPr>
            <a:spLocks noGrp="1"/>
          </p:cNvSpPr>
          <p:nvPr>
            <p:ph idx="4294967295"/>
          </p:nvPr>
        </p:nvSpPr>
        <p:spPr>
          <a:xfrm>
            <a:off x="0" y="981075"/>
            <a:ext cx="8785225" cy="58769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оценивания выполнения отдельных заданий и экзаменационной работы в целом 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решение каждого из заданий 1–12 оценивается 1 баллом.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считается выполненным верно, если экзаменуемый дал правильный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в виде целого числа или конечной десятичной дроби.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заданий с развёрнутым ответом оцениваются от 0 до 4 баллов.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правильное решение каждого из заданий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13–15 о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ценивается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баллами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из заданий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и 17 – 3 баллами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из заданий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и 19 – 4 баллами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выполнения заданий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13–19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экспертами на основе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разработанной системы критериев оценивания.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балл-27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работы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595" name="Содержимое 2"/>
          <p:cNvSpPr>
            <a:spLocks noGrp="1"/>
          </p:cNvSpPr>
          <p:nvPr>
            <p:ph idx="1"/>
          </p:nvPr>
        </p:nvSpPr>
        <p:spPr>
          <a:xfrm>
            <a:off x="633413" y="1341438"/>
            <a:ext cx="7886700" cy="3687762"/>
          </a:xfrm>
        </p:spPr>
        <p:txBody>
          <a:bodyPr/>
          <a:lstStyle/>
          <a:p>
            <a:pPr algn="ctr" eaLnBrk="1" hangingPunct="1">
              <a:buFont typeface="Wingdings 3" panose="05040102010807070707" pitchFamily="18" charset="2"/>
              <a:buNone/>
            </a:pPr>
            <a:endParaRPr lang="ru-RU" altLang="ru-RU" sz="7200" smtClean="0"/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sz="500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МАТЕМАТИКА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sz="500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(базовый уровень)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sz="500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11 класс</a:t>
            </a:r>
          </a:p>
        </p:txBody>
      </p:sp>
      <p:pic>
        <p:nvPicPr>
          <p:cNvPr id="110596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88125" y="4833938"/>
            <a:ext cx="2398713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115888"/>
            <a:ext cx="7897813" cy="7874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ЕГЭ-2017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(базовый  уровень)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59" name="Содержимое 2"/>
          <p:cNvSpPr>
            <a:spLocks noGrp="1"/>
          </p:cNvSpPr>
          <p:nvPr>
            <p:ph idx="4294967295"/>
          </p:nvPr>
        </p:nvSpPr>
        <p:spPr>
          <a:xfrm>
            <a:off x="0" y="1047750"/>
            <a:ext cx="8785225" cy="5476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Экзаменационная работа содержит задания </a:t>
            </a:r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базового уровня сложности.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оценивания выполнения отдельных заданий и экзаменационной работы в целом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решение каждого из заданий 1–20 оценивается 1 баллом.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считается выполненным верно, если экзаменуемый дал правильный ответ в виде целого числа или конечной десятичной дроби, или последовательности цифр.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первичный балл за всю работу –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балл на «зачет» -7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Box 2"/>
          <p:cNvSpPr txBox="1">
            <a:spLocks noChangeArrowheads="1"/>
          </p:cNvSpPr>
          <p:nvPr/>
        </p:nvSpPr>
        <p:spPr bwMode="auto">
          <a:xfrm>
            <a:off x="323850" y="333375"/>
            <a:ext cx="79311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7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по математике базового уровня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00113" y="1397000"/>
          <a:ext cx="7200900" cy="45434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81642"/>
                <a:gridCol w="4519258"/>
              </a:tblGrid>
              <a:tr h="118889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баллов 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0" marB="45730"/>
                </a:tc>
              </a:tr>
              <a:tr h="838633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0-6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0" marB="45730"/>
                </a:tc>
              </a:tr>
              <a:tr h="838633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7-11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0" marB="45730"/>
                </a:tc>
              </a:tr>
              <a:tr h="838633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12-16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0" marB="45730"/>
                </a:tc>
              </a:tr>
              <a:tr h="838633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17-20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0" marB="4573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TM02900720[[fn=Интеграл]]</Template>
  <TotalTime>5582</TotalTime>
  <Words>5938</Words>
  <Application>Microsoft Office PowerPoint</Application>
  <PresentationFormat>Экран (4:3)</PresentationFormat>
  <Paragraphs>1280</Paragraphs>
  <Slides>104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104</vt:i4>
      </vt:variant>
    </vt:vector>
  </HeadingPairs>
  <TitlesOfParts>
    <vt:vector size="106" baseType="lpstr">
      <vt:lpstr>HDOfficeLightV0</vt:lpstr>
      <vt:lpstr>1_HDOfficeLightV0</vt:lpstr>
      <vt:lpstr>Слайд 1</vt:lpstr>
      <vt:lpstr> РСОКО проводится с целью</vt:lpstr>
      <vt:lpstr>Слайд 3</vt:lpstr>
      <vt:lpstr>Слайд 4</vt:lpstr>
      <vt:lpstr>Нормативно-правовое регулирование проведения РСОКО</vt:lpstr>
      <vt:lpstr>Слайд 6</vt:lpstr>
      <vt:lpstr>Слайд 7</vt:lpstr>
      <vt:lpstr>   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Дополнительные материалы на контрольных работах</vt:lpstr>
      <vt:lpstr>О продолжительности контрольных работ НАЧАЛО РАБОТ- 10-00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11 класс Содержание индивидуального комплекта участника РСОКО 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Заполнение Бланка ответов № 2  11 класс </vt:lpstr>
      <vt:lpstr>Слайд 49</vt:lpstr>
      <vt:lpstr>Слайд 50</vt:lpstr>
      <vt:lpstr>Слайд 51</vt:lpstr>
      <vt:lpstr>Слайд 52</vt:lpstr>
      <vt:lpstr>Слайд 53</vt:lpstr>
      <vt:lpstr>Бланки ответов   по русскому языку 9 класс </vt:lpstr>
      <vt:lpstr>Слайд 55</vt:lpstr>
      <vt:lpstr>Бланки ответов   по математике 9 класс </vt:lpstr>
      <vt:lpstr> Заполнение регистрационной части Бланка № 1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Для работы предметной комиссии в 9, 11 классе</vt:lpstr>
      <vt:lpstr>Слайд 77</vt:lpstr>
      <vt:lpstr>Слайд 78</vt:lpstr>
      <vt:lpstr>Оценивание работы</vt:lpstr>
      <vt:lpstr>ШКАЛА  перерасчета первичного балла за выполнение экзаменационной работы в отметку по пятибалльной шкале  </vt:lpstr>
      <vt:lpstr>          </vt:lpstr>
      <vt:lpstr>Оценивание работы</vt:lpstr>
      <vt:lpstr>                </vt:lpstr>
      <vt:lpstr>Слайд 84</vt:lpstr>
      <vt:lpstr> СХЕМА  перевода общего балла  в 5-балльную шкалу отметок (2017г.) Максимальное количество баллов, которое может получить экзаменуемый за выполнение всей экзаменационной работы, – 32 балла. Из них – за модуль «Алгебра» – 14 баллов, за модуль «Геометрия» – 11 баллов, за модуль «Реальная математика» – 7 баллов. Рекомендуемый минимальный результат выполнения экзаменационной работы, свидетельствующий об освоении Федерального компонента образовательного стандарта в предметной области «Математика», – 8 баллов, набранные в сумме за выполнение заданий всех трёх модулей, при условии, что из них не менее 3 баллов по модулю «Алгебра», не менее 2 баллов по модулю «Геометрия» и не менее 2 баллов по модулю «Реальная математика».</vt:lpstr>
      <vt:lpstr>Слайд 86</vt:lpstr>
      <vt:lpstr>Слайд 87</vt:lpstr>
      <vt:lpstr>Слайд 88</vt:lpstr>
      <vt:lpstr>Слайд 89</vt:lpstr>
      <vt:lpstr>Слайд 90</vt:lpstr>
      <vt:lpstr>Слайд 91</vt:lpstr>
      <vt:lpstr>Математика (ГВЭ) </vt:lpstr>
      <vt:lpstr>Слайд 93</vt:lpstr>
      <vt:lpstr>Оценивание работы</vt:lpstr>
      <vt:lpstr>Слайд 95</vt:lpstr>
      <vt:lpstr>ЕГЭ-2017    МАТЕМАТИКА (профильный уровень)</vt:lpstr>
      <vt:lpstr>Оценивание работы</vt:lpstr>
      <vt:lpstr>ЕГЭ-2017   МАТЕМАТИКА (базовый  уровень)</vt:lpstr>
      <vt:lpstr>Слайд 99</vt:lpstr>
      <vt:lpstr>Оценивание работы</vt:lpstr>
      <vt:lpstr>Слайд 101</vt:lpstr>
      <vt:lpstr>Слайд 102</vt:lpstr>
      <vt:lpstr>Экзамен проходит в доброжелательной обстановке!</vt:lpstr>
      <vt:lpstr>Слайд 104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Региональная оценка качества оценки качества знаний учащихся</dc:title>
  <dc:creator>Тамара А. Андриянова</dc:creator>
  <cp:lastModifiedBy>UZER</cp:lastModifiedBy>
  <cp:revision>442</cp:revision>
  <cp:lastPrinted>2015-02-12T11:04:50Z</cp:lastPrinted>
  <dcterms:created xsi:type="dcterms:W3CDTF">2010-01-29T11:17:48Z</dcterms:created>
  <dcterms:modified xsi:type="dcterms:W3CDTF">2017-02-11T15:59:16Z</dcterms:modified>
</cp:coreProperties>
</file>