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5" r:id="rId1"/>
    <p:sldMasterId id="2147492613" r:id="rId2"/>
  </p:sldMasterIdLst>
  <p:notesMasterIdLst>
    <p:notesMasterId r:id="rId9"/>
  </p:notesMasterIdLst>
  <p:sldIdLst>
    <p:sldId id="684" r:id="rId3"/>
    <p:sldId id="716" r:id="rId4"/>
    <p:sldId id="708" r:id="rId5"/>
    <p:sldId id="714" r:id="rId6"/>
    <p:sldId id="717" r:id="rId7"/>
    <p:sldId id="719" r:id="rId8"/>
  </p:sldIdLst>
  <p:sldSz cx="9144000" cy="6858000" type="screen4x3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990000"/>
    <a:srgbClr val="003399"/>
    <a:srgbClr val="4597A0"/>
    <a:srgbClr val="CC6600"/>
    <a:srgbClr val="F7F6F6"/>
    <a:srgbClr val="F9F9F9"/>
    <a:srgbClr val="D25500"/>
  </p:clrMru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03" autoAdjust="0"/>
    <p:restoredTop sz="96159" autoAdjust="0"/>
  </p:normalViewPr>
  <p:slideViewPr>
    <p:cSldViewPr>
      <p:cViewPr>
        <p:scale>
          <a:sx n="66" d="100"/>
          <a:sy n="66" d="100"/>
        </p:scale>
        <p:origin x="-66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5" d="100"/>
          <a:sy n="75" d="100"/>
        </p:scale>
        <p:origin x="-4026" y="-222"/>
      </p:cViewPr>
      <p:guideLst>
        <p:guide orient="horz" pos="3128"/>
        <p:guide pos="214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62" tIns="45838" rIns="91662" bIns="458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62" tIns="45838" rIns="91662" bIns="458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62" tIns="45838" rIns="91662" bIns="458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62" tIns="45838" rIns="91662" bIns="458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662" tIns="45838" rIns="91662" bIns="458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4238126-E0BB-4224-BE09-5D738A1DD0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z="1000" smtClean="0">
              <a:latin typeface="Arial" charset="0"/>
            </a:endParaRPr>
          </a:p>
          <a:p>
            <a:endParaRPr lang="ru-RU" altLang="ru-RU" sz="1000" smtClean="0">
              <a:latin typeface="Arial" charset="0"/>
            </a:endParaRPr>
          </a:p>
        </p:txBody>
      </p:sp>
      <p:sp>
        <p:nvSpPr>
          <p:cNvPr id="33796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62" tIns="45838" rIns="91662" bIns="45838" anchor="b"/>
          <a:lstStyle/>
          <a:p>
            <a:pPr algn="r" eaLnBrk="1" hangingPunct="1"/>
            <a:fld id="{C96E245E-0054-4DAB-8E2F-CBB9C3302514}" type="slidenum">
              <a:rPr lang="ru-RU" altLang="ru-RU" sz="1200"/>
              <a:pPr algn="r" eaLnBrk="1" hangingPunct="1"/>
              <a:t>1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z="1000" smtClean="0">
              <a:latin typeface="Arial" charset="0"/>
            </a:endParaRPr>
          </a:p>
          <a:p>
            <a:endParaRPr lang="ru-RU" altLang="ru-RU" sz="1000" smtClean="0">
              <a:latin typeface="Arial" charset="0"/>
            </a:endParaRPr>
          </a:p>
        </p:txBody>
      </p:sp>
      <p:sp>
        <p:nvSpPr>
          <p:cNvPr id="34820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662" tIns="45838" rIns="91662" bIns="45838" anchor="b"/>
          <a:lstStyle/>
          <a:p>
            <a:pPr algn="r" eaLnBrk="1" hangingPunct="1"/>
            <a:fld id="{68451DC7-2D0A-4AF4-908E-141AF9A5B820}" type="slidenum">
              <a:rPr lang="ru-RU" altLang="ru-RU" sz="1200"/>
              <a:pPr algn="r" eaLnBrk="1" hangingPunct="1"/>
              <a:t>2</a:t>
            </a:fld>
            <a:endParaRPr lang="ru-RU" alt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3B1C7E-8F83-4288-9D47-753F1AE0458A}" type="slidenum">
              <a:rPr lang="ru-RU" altLang="ru-RU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ru-RU" smtClean="0">
              <a:latin typeface="Arial" charset="0"/>
            </a:endParaRPr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3AFDA0-00D7-4C9C-A0B6-1C5F1E2DFCFF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F08D892-C9A6-4B5E-8A96-9345DC31578A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5DDBCD2-B3D2-41E6-A0E8-E95C00D76F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09BB018-88CB-4FDD-982E-713DB1C18A6A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5C6FB5E-7D0A-4050-A742-EE28370CA7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1EDDAF6-BD43-4A5F-AD18-C0B7AE1E86BF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70C0EBB7-AED0-406D-BBE4-A6E0334226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4323EA-A463-4900-8CD7-81AA50900C07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4B8E170-BD09-4349-AEDF-5CD2BD9F67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1669E9-E562-4B78-BEFF-2BD3059134D4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21AEECC7-7D54-42A5-B70B-253E25FF55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099750-E5A4-490B-93D4-8F4CA9536D3D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BEAD91D5-692E-4203-ACC9-FEC5EA3B1E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0656E2-7A48-44A1-96F6-BDDCF8A5728D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56D2D84D-BF13-4675-A7A7-FCA2D4B776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FFDC68-8956-4FC0-86C2-23046A45DBFA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384C793E-C7D2-4C90-98E8-802BECF244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97FD75-CB72-4373-8CF9-FE2A20993C74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80D89F7E-9312-4E68-A574-38D07A59E2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42D2EB-4C65-44CA-A047-9E3DE39B2E20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9B7272CC-0000-4EEF-9535-A1D5C23EFA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78CEC8-2212-4CE6-BF6B-06CC90FCD284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D5616BA1-09A0-4A3B-A550-297E0E9686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642D71C-F3DE-4996-B0BE-CE4583E90683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86E37F3-14F0-4234-A836-EBF3D3B560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FFBC6A-19EC-45FC-B483-0D4D440A72A9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A2109AA4-2AE2-48FB-8EE3-D9B31F9C81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846C122-6FC0-45E6-A8D6-D5C925D7EF4E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17A6F177-764D-4C75-8D6A-0614197189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C410D08-09B8-41A0-92D9-A845AF19A032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6EEB1B30-0D2F-4D39-87D3-6F1176CA3A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FE139EF-4D9B-4EDB-8138-43E4E763BFC9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/>
            </a:lvl1pPr>
          </a:lstStyle>
          <a:p>
            <a:pPr>
              <a:defRPr/>
            </a:pPr>
            <a:fld id="{C1FBBF15-4994-4BA8-968C-CBB6EB4381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E37985-9C27-414E-832D-48BDFC263B8A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DA13BDA-AD50-4E04-B43A-598FAF1525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0FE68B9-8751-4BC5-9D0A-6B9F742F1688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39FE4FDC-78AD-468E-A373-A36440424A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9062BC9-FA17-45DA-92B3-8B0B3674079E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FD8D81E3-024F-4227-927B-27096E33F1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B24F773-B0C5-4AE4-8816-34454C663CA9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E973D55-BB7D-4F04-AFED-CCEB37D525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5CC24B3-51C8-4C4B-943D-70992B0B765E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6E1B0D85-2F94-4DF1-BF06-1586F623D9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9D080A8-34AA-48D9-AAAF-031C1D1D11C4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1655A989-36EC-49C2-84BA-669CDD4814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E911E73-FB52-42CC-9232-0C7B1E2C8C22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085F352-E546-4C48-A835-F51BCC4270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478838" cy="6173788"/>
            <a:chOff x="0" y="0"/>
            <a:chExt cx="5341" cy="388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>
                <a:gd name="T0" fmla="*/ 3862 w 3863"/>
                <a:gd name="T1" fmla="*/ 3418 h 3889"/>
                <a:gd name="T2" fmla="*/ 457 w 3863"/>
                <a:gd name="T3" fmla="*/ 0 h 3889"/>
                <a:gd name="T4" fmla="*/ 0 w 3863"/>
                <a:gd name="T5" fmla="*/ 0 h 3889"/>
                <a:gd name="T6" fmla="*/ 0 w 3863"/>
                <a:gd name="T7" fmla="*/ 481 h 3889"/>
                <a:gd name="T8" fmla="*/ 3394 w 3863"/>
                <a:gd name="T9" fmla="*/ 3888 h 3889"/>
                <a:gd name="T10" fmla="*/ 3862 w 3863"/>
                <a:gd name="T11" fmla="*/ 3418 h 38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63"/>
                <a:gd name="T19" fmla="*/ 0 h 3889"/>
                <a:gd name="T20" fmla="*/ 3863 w 3863"/>
                <a:gd name="T21" fmla="*/ 3889 h 38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lIns="91401" tIns="45700" rIns="91401" bIns="45700"/>
            <a:lstStyle/>
            <a:p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>
                <a:gd name="T0" fmla="*/ 370 w 3394"/>
                <a:gd name="T1" fmla="*/ 0 h 3223"/>
                <a:gd name="T2" fmla="*/ 3393 w 3394"/>
                <a:gd name="T3" fmla="*/ 3036 h 3223"/>
                <a:gd name="T4" fmla="*/ 3208 w 3394"/>
                <a:gd name="T5" fmla="*/ 3222 h 3223"/>
                <a:gd name="T6" fmla="*/ 0 w 3394"/>
                <a:gd name="T7" fmla="*/ 0 h 3223"/>
                <a:gd name="T8" fmla="*/ 370 w 3394"/>
                <a:gd name="T9" fmla="*/ 0 h 3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94"/>
                <a:gd name="T16" fmla="*/ 0 h 3223"/>
                <a:gd name="T17" fmla="*/ 3394 w 3394"/>
                <a:gd name="T18" fmla="*/ 3223 h 32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lIns="91401" tIns="45700" rIns="91401" bIns="45700"/>
            <a:lstStyle/>
            <a:p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ltGray">
            <a:xfrm>
              <a:off x="2187" y="0"/>
              <a:ext cx="2859" cy="2556"/>
            </a:xfrm>
            <a:custGeom>
              <a:avLst/>
              <a:gdLst>
                <a:gd name="T0" fmla="*/ 630 w 2859"/>
                <a:gd name="T1" fmla="*/ 0 h 2556"/>
                <a:gd name="T2" fmla="*/ 2858 w 2859"/>
                <a:gd name="T3" fmla="*/ 2238 h 2556"/>
                <a:gd name="T4" fmla="*/ 2543 w 2859"/>
                <a:gd name="T5" fmla="*/ 2555 h 2556"/>
                <a:gd name="T6" fmla="*/ 0 w 2859"/>
                <a:gd name="T7" fmla="*/ 0 h 2556"/>
                <a:gd name="T8" fmla="*/ 630 w 2859"/>
                <a:gd name="T9" fmla="*/ 0 h 25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59"/>
                <a:gd name="T16" fmla="*/ 0 h 2556"/>
                <a:gd name="T17" fmla="*/ 2859 w 2859"/>
                <a:gd name="T18" fmla="*/ 2556 h 25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lIns="91401" tIns="45700" rIns="91401" bIns="45700"/>
            <a:lstStyle/>
            <a:p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>
                <a:gd name="T0" fmla="*/ 0 w 2286"/>
                <a:gd name="T1" fmla="*/ 0 h 2121"/>
                <a:gd name="T2" fmla="*/ 2111 w 2286"/>
                <a:gd name="T3" fmla="*/ 2120 h 2121"/>
                <a:gd name="T4" fmla="*/ 2285 w 2286"/>
                <a:gd name="T5" fmla="*/ 1945 h 2121"/>
                <a:gd name="T6" fmla="*/ 348 w 2286"/>
                <a:gd name="T7" fmla="*/ 0 h 2121"/>
                <a:gd name="T8" fmla="*/ 0 w 2286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86"/>
                <a:gd name="T16" fmla="*/ 0 h 2121"/>
                <a:gd name="T17" fmla="*/ 2286 w 2286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195"/>
              </a:schemeClr>
            </a:solidFill>
            <a:ln w="9525" cap="rnd">
              <a:noFill/>
              <a:round/>
              <a:headEnd/>
              <a:tailEnd/>
            </a:ln>
          </p:spPr>
          <p:txBody>
            <a:bodyPr lIns="91401" tIns="45700" rIns="91401" bIns="45700"/>
            <a:lstStyle/>
            <a:p>
              <a:endParaRPr lang="ru-RU"/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6" tIns="46018" rIns="92036" bIns="460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6" tIns="46018" rIns="92036" bIns="460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2036" tIns="46018" rIns="92036" bIns="4601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4AAC457-C6A1-44A7-A63E-22DF7598572E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2036" tIns="46018" rIns="92036" bIns="4601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B294FFB-E62D-4EB3-B0B3-0D7BB87AB2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none" lIns="92036" tIns="46018" rIns="92036" bIns="4601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118" r:id="rId1"/>
    <p:sldLayoutId id="2147504119" r:id="rId2"/>
    <p:sldLayoutId id="2147504120" r:id="rId3"/>
    <p:sldLayoutId id="2147504121" r:id="rId4"/>
    <p:sldLayoutId id="2147504122" r:id="rId5"/>
    <p:sldLayoutId id="2147504123" r:id="rId6"/>
    <p:sldLayoutId id="2147504124" r:id="rId7"/>
    <p:sldLayoutId id="2147504125" r:id="rId8"/>
    <p:sldLayoutId id="2147504126" r:id="rId9"/>
    <p:sldLayoutId id="2147504127" r:id="rId10"/>
    <p:sldLayoutId id="214750412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0B89E2C-4D73-48FF-BE8C-911986779EA0}" type="datetime1">
              <a:rPr lang="ru-RU"/>
              <a:pPr>
                <a:defRPr/>
              </a:pPr>
              <a:t>29.09.2016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8E4A634-B1C6-4FEA-B819-1D719A6CB1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4129" r:id="rId1"/>
    <p:sldLayoutId id="2147504130" r:id="rId2"/>
    <p:sldLayoutId id="2147504131" r:id="rId3"/>
    <p:sldLayoutId id="2147504132" r:id="rId4"/>
    <p:sldLayoutId id="2147504133" r:id="rId5"/>
    <p:sldLayoutId id="2147504134" r:id="rId6"/>
    <p:sldLayoutId id="2147504135" r:id="rId7"/>
    <p:sldLayoutId id="2147504136" r:id="rId8"/>
    <p:sldLayoutId id="2147504137" r:id="rId9"/>
    <p:sldLayoutId id="2147504138" r:id="rId10"/>
    <p:sldLayoutId id="2147504139" r:id="rId11"/>
    <p:sldLayoutId id="214750414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11" Type="http://schemas.openxmlformats.org/officeDocument/2006/relationships/image" Target="../media/image11.png"/><Relationship Id="rId5" Type="http://schemas.openxmlformats.org/officeDocument/2006/relationships/image" Target="../media/image13.jpe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28.png"/><Relationship Id="rId4" Type="http://schemas.openxmlformats.org/officeDocument/2006/relationships/hyperlink" Target="https://vk.com/tmn_geroi" TargetMode="External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1" descr="C:\Users\AmosovVA\Desktop\fon-nebo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5" y="0"/>
            <a:ext cx="922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5257800" y="4114800"/>
            <a:ext cx="343693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i="1">
                <a:latin typeface="Cambria" pitchFamily="18" charset="0"/>
                <a:ea typeface="MS PGothic" pitchFamily="34" charset="-128"/>
              </a:rPr>
              <a:t>поручение Губернатора Тюменской области </a:t>
            </a:r>
          </a:p>
          <a:p>
            <a:pPr algn="ctr" eaLnBrk="1" hangingPunct="1"/>
            <a:r>
              <a:rPr lang="ru-RU" altLang="ru-RU" i="1">
                <a:latin typeface="Cambria" pitchFamily="18" charset="0"/>
                <a:ea typeface="MS PGothic" pitchFamily="34" charset="-128"/>
              </a:rPr>
              <a:t>от 13.01.2016 №СМИ-1/2.1/16</a:t>
            </a:r>
            <a:endParaRPr lang="ru-RU" altLang="ru-RU" i="1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0200" y="1641475"/>
            <a:ext cx="6172200" cy="209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Информационно-просветительский проект </a:t>
            </a:r>
          </a:p>
          <a:p>
            <a:pPr algn="ctr" eaLnBrk="1" hangingPunct="1">
              <a:defRPr/>
            </a:pPr>
            <a:r>
              <a:rPr lang="ru-RU" sz="40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«Мы - потомки героев!»</a:t>
            </a:r>
          </a:p>
          <a:p>
            <a:pPr algn="ctr" eaLnBrk="1" hangingPunct="1">
              <a:defRPr/>
            </a:pPr>
            <a:endParaRPr lang="ru-RU" sz="3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  <p:pic>
        <p:nvPicPr>
          <p:cNvPr id="26629" name="Picture 25" descr="C:\Users\AmosovVA\Desktop\Мы-потомки героев\15-09-2016_15-38-51\Логотип В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204788"/>
            <a:ext cx="2062163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10" name="Picture 26" descr="C:\Users\AmosovVA\Desktop\Мы-потомки героев\агитпоезд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/>
        </p:blipFill>
        <p:spPr bwMode="auto">
          <a:xfrm>
            <a:off x="3671888" y="5445125"/>
            <a:ext cx="1662112" cy="131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011" name="Picture 27" descr="C:\Users\AmosovVA\Desktop\Мы-потомки героев\0_10ce42_ba902b32_or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5419725"/>
            <a:ext cx="1828800" cy="13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012" name="Picture 28" descr="C:\Users\AmosovVA\Desktop\Мы-потомки героев\6fda1f54274ea414c010875447bb285f.jpg"/>
          <p:cNvPicPr>
            <a:picLocks noChangeAspect="1" noChangeArrowheads="1"/>
          </p:cNvPicPr>
          <p:nvPr/>
        </p:nvPicPr>
        <p:blipFill rotWithShape="1">
          <a:blip r:embed="rId7"/>
          <a:srcRect/>
          <a:stretch/>
        </p:blipFill>
        <p:spPr bwMode="auto">
          <a:xfrm>
            <a:off x="2033588" y="5445125"/>
            <a:ext cx="1547812" cy="1319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2" descr="C:\Users\User\Desktop\Коспьютер Листкова\премьера\казанская.png"/>
          <p:cNvPicPr>
            <a:picLocks noChangeAspect="1" noChangeArrowheads="1"/>
          </p:cNvPicPr>
          <p:nvPr/>
        </p:nvPicPr>
        <p:blipFill rotWithShape="1">
          <a:blip r:embed="rId8"/>
          <a:srcRect r="-170"/>
          <a:stretch/>
        </p:blipFill>
        <p:spPr bwMode="auto">
          <a:xfrm>
            <a:off x="7239000" y="5445125"/>
            <a:ext cx="1776413" cy="132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User\Desktop\@premiera.konkurs72 • Фото и видео в Instagram_files\12145431_525929507571391_550924680_n.jpg"/>
          <p:cNvPicPr>
            <a:picLocks noChangeAspect="1" noChangeArrowheads="1"/>
          </p:cNvPicPr>
          <p:nvPr/>
        </p:nvPicPr>
        <p:blipFill rotWithShape="1">
          <a:blip r:embed="rId9"/>
          <a:srcRect/>
          <a:stretch/>
        </p:blipFill>
        <p:spPr bwMode="auto">
          <a:xfrm>
            <a:off x="5486400" y="5435600"/>
            <a:ext cx="1631950" cy="132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1" descr="C:\Users\AmosovVA\Desktop\fon-nebo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5" y="0"/>
            <a:ext cx="922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Номер слайда 1"/>
          <p:cNvSpPr txBox="1">
            <a:spLocks noGrp="1"/>
          </p:cNvSpPr>
          <p:nvPr/>
        </p:nvSpPr>
        <p:spPr bwMode="auto">
          <a:xfrm>
            <a:off x="8763000" y="6534150"/>
            <a:ext cx="30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755998E-BF23-4FEF-9EF0-A6F12D1452A9}" type="slidenum">
              <a:rPr lang="ru-RU" altLang="ru-RU" sz="1400">
                <a:solidFill>
                  <a:srgbClr val="000000"/>
                </a:solidFill>
              </a:rPr>
              <a:pPr algn="r"/>
              <a:t>2</a:t>
            </a:fld>
            <a:endParaRPr lang="ru-RU" altLang="ru-RU" sz="1400">
              <a:solidFill>
                <a:srgbClr val="0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5575" y="381000"/>
            <a:ext cx="4510088" cy="1573213"/>
          </a:xfrm>
          <a:prstGeom prst="roundRect">
            <a:avLst>
              <a:gd name="adj" fmla="val 0"/>
            </a:avLst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>
                <a:solidFill>
                  <a:schemeClr val="tx1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Концепция </a:t>
            </a:r>
            <a:br>
              <a:rPr lang="ru-RU" altLang="ru-RU">
                <a:solidFill>
                  <a:schemeClr val="tx1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</a:br>
            <a:r>
              <a:rPr lang="ru-RU" altLang="ru-RU">
                <a:solidFill>
                  <a:schemeClr val="tx1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информационно-просветительского проекта </a:t>
            </a:r>
          </a:p>
          <a:p>
            <a:pPr algn="ctr"/>
            <a:r>
              <a:rPr lang="ru-RU" altLang="ru-RU" sz="2000" b="1">
                <a:solidFill>
                  <a:schemeClr val="tx1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«Мы - потомки героев!»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49250" y="1905000"/>
            <a:ext cx="3962400" cy="3778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altLang="ru-RU" b="1">
                <a:solidFill>
                  <a:srgbClr val="FF66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апрель 2016 г. - май 2018 г.</a:t>
            </a:r>
          </a:p>
        </p:txBody>
      </p:sp>
      <p:sp>
        <p:nvSpPr>
          <p:cNvPr id="27654" name="Прямоугольник 2"/>
          <p:cNvSpPr>
            <a:spLocks noChangeArrowheads="1"/>
          </p:cNvSpPr>
          <p:nvPr/>
        </p:nvSpPr>
        <p:spPr bwMode="auto">
          <a:xfrm>
            <a:off x="4741863" y="2247900"/>
            <a:ext cx="41735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Aft>
                <a:spcPts val="600"/>
              </a:spcAft>
              <a:buFont typeface="Calibri Light" pitchFamily="34" charset="0"/>
              <a:buChar char="‐"/>
            </a:pPr>
            <a:r>
              <a:rPr lang="ru-RU" altLang="ru-RU" sz="1400">
                <a:latin typeface="Cambria" pitchFamily="18" charset="0"/>
                <a:ea typeface="Verdana" pitchFamily="34" charset="0"/>
                <a:cs typeface="Verdana" pitchFamily="34" charset="0"/>
              </a:rPr>
              <a:t>развитие интереса и популяризация знаний о ключевых исторических событиях и лицах Великой Отечественной войны;</a:t>
            </a:r>
          </a:p>
          <a:p>
            <a:pPr marL="285750" indent="-285750" algn="just">
              <a:spcAft>
                <a:spcPts val="600"/>
              </a:spcAft>
              <a:buFont typeface="Calibri Light" pitchFamily="34" charset="0"/>
              <a:buChar char="‐"/>
            </a:pPr>
            <a:r>
              <a:rPr lang="ru-RU" altLang="ru-RU" sz="1400">
                <a:latin typeface="Cambria" pitchFamily="18" charset="0"/>
                <a:ea typeface="Verdana" pitchFamily="34" charset="0"/>
                <a:cs typeface="Verdana" pitchFamily="34" charset="0"/>
              </a:rPr>
              <a:t>активизация просветительской работы через востребованные детьми и молодёжью формы и методы работы;</a:t>
            </a:r>
          </a:p>
          <a:p>
            <a:pPr marL="285750" indent="-285750" algn="just">
              <a:spcAft>
                <a:spcPts val="600"/>
              </a:spcAft>
              <a:buFont typeface="Calibri Light" pitchFamily="34" charset="0"/>
              <a:buChar char="‐"/>
            </a:pPr>
            <a:r>
              <a:rPr lang="ru-RU" altLang="ru-RU" sz="1400">
                <a:latin typeface="Cambria" pitchFamily="18" charset="0"/>
                <a:ea typeface="Verdana" pitchFamily="34" charset="0"/>
                <a:cs typeface="Verdana" pitchFamily="34" charset="0"/>
              </a:rPr>
              <a:t>использование информационных ресурсов региональных СМИ в гражданско-патриотическом воспитании детей и молодёжи</a:t>
            </a:r>
          </a:p>
        </p:txBody>
      </p:sp>
      <p:sp>
        <p:nvSpPr>
          <p:cNvPr id="27655" name="Прямоугольник 4"/>
          <p:cNvSpPr>
            <a:spLocks noChangeArrowheads="1"/>
          </p:cNvSpPr>
          <p:nvPr/>
        </p:nvSpPr>
        <p:spPr bwMode="auto">
          <a:xfrm>
            <a:off x="4933950" y="225425"/>
            <a:ext cx="933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latin typeface="Cambria" pitchFamily="18" charset="0"/>
                <a:ea typeface="Verdana" pitchFamily="34" charset="0"/>
                <a:cs typeface="Verdana" pitchFamily="34" charset="0"/>
              </a:rPr>
              <a:t>ЦЕЛЬ:</a:t>
            </a:r>
          </a:p>
        </p:txBody>
      </p:sp>
      <p:sp>
        <p:nvSpPr>
          <p:cNvPr id="27656" name="Прямоугольник 5"/>
          <p:cNvSpPr>
            <a:spLocks noChangeArrowheads="1"/>
          </p:cNvSpPr>
          <p:nvPr/>
        </p:nvSpPr>
        <p:spPr bwMode="auto">
          <a:xfrm>
            <a:off x="5013325" y="569913"/>
            <a:ext cx="38671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latin typeface="Cambria" pitchFamily="18" charset="0"/>
                <a:ea typeface="Verdana" pitchFamily="34" charset="0"/>
                <a:cs typeface="Verdana" pitchFamily="34" charset="0"/>
              </a:rPr>
              <a:t>формирование у обучающихся гражданского самосознания, сохранение памяти о героическом прошлом своей страны и Тюменской области</a:t>
            </a:r>
          </a:p>
        </p:txBody>
      </p:sp>
      <p:sp>
        <p:nvSpPr>
          <p:cNvPr id="27657" name="Прямоугольник 6"/>
          <p:cNvSpPr>
            <a:spLocks noChangeArrowheads="1"/>
          </p:cNvSpPr>
          <p:nvPr/>
        </p:nvSpPr>
        <p:spPr bwMode="auto">
          <a:xfrm>
            <a:off x="5013325" y="1901825"/>
            <a:ext cx="960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400" b="1">
                <a:latin typeface="Cambria" pitchFamily="18" charset="0"/>
                <a:ea typeface="Verdana" pitchFamily="34" charset="0"/>
                <a:cs typeface="Verdana" pitchFamily="34" charset="0"/>
              </a:rPr>
              <a:t>ЗАДАЧИ: </a:t>
            </a:r>
          </a:p>
        </p:txBody>
      </p:sp>
      <p:sp>
        <p:nvSpPr>
          <p:cNvPr id="45" name="Равнобедренный треугольник 44"/>
          <p:cNvSpPr/>
          <p:nvPr/>
        </p:nvSpPr>
        <p:spPr>
          <a:xfrm rot="5400000">
            <a:off x="4704557" y="323056"/>
            <a:ext cx="215900" cy="144463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5400000">
            <a:off x="4783932" y="2002631"/>
            <a:ext cx="215900" cy="144463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7660" name="Прямоугольник 4"/>
          <p:cNvSpPr>
            <a:spLocks noChangeArrowheads="1"/>
          </p:cNvSpPr>
          <p:nvPr/>
        </p:nvSpPr>
        <p:spPr bwMode="auto">
          <a:xfrm>
            <a:off x="5111750" y="5122863"/>
            <a:ext cx="426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>
                <a:latin typeface="Cambria" pitchFamily="18" charset="0"/>
                <a:ea typeface="Verdana" pitchFamily="34" charset="0"/>
                <a:cs typeface="Verdana" pitchFamily="34" charset="0"/>
              </a:rPr>
              <a:t>УЧАСТНИКИ:</a:t>
            </a:r>
          </a:p>
        </p:txBody>
      </p:sp>
      <p:sp>
        <p:nvSpPr>
          <p:cNvPr id="27661" name="Прямоугольник 5"/>
          <p:cNvSpPr>
            <a:spLocks noChangeArrowheads="1"/>
          </p:cNvSpPr>
          <p:nvPr/>
        </p:nvSpPr>
        <p:spPr bwMode="auto">
          <a:xfrm>
            <a:off x="4964113" y="5541963"/>
            <a:ext cx="40782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1400">
                <a:latin typeface="Cambria" pitchFamily="18" charset="0"/>
                <a:ea typeface="Verdana" pitchFamily="34" charset="0"/>
                <a:cs typeface="Verdana" pitchFamily="34" charset="0"/>
              </a:rPr>
              <a:t>дети школьного возраста, студенческая </a:t>
            </a:r>
            <a:br>
              <a:rPr lang="ru-RU" altLang="ru-RU" sz="1400">
                <a:latin typeface="Cambria" pitchFamily="18" charset="0"/>
                <a:ea typeface="Verdana" pitchFamily="34" charset="0"/>
                <a:cs typeface="Verdana" pitchFamily="34" charset="0"/>
              </a:rPr>
            </a:br>
            <a:r>
              <a:rPr lang="ru-RU" altLang="ru-RU" sz="1400">
                <a:latin typeface="Cambria" pitchFamily="18" charset="0"/>
                <a:ea typeface="Verdana" pitchFamily="34" charset="0"/>
                <a:cs typeface="Verdana" pitchFamily="34" charset="0"/>
              </a:rPr>
              <a:t>и рабочая молодежь, родители, педагоги, общественные организации, государственные учреждения различных профилей</a:t>
            </a:r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4882357" y="5234781"/>
            <a:ext cx="215900" cy="144463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964113" y="1749425"/>
            <a:ext cx="3570287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062538" y="4800600"/>
            <a:ext cx="3471862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5" name="Прямоугольник 3"/>
          <p:cNvSpPr>
            <a:spLocks noChangeArrowheads="1"/>
          </p:cNvSpPr>
          <p:nvPr/>
        </p:nvSpPr>
        <p:spPr bwMode="auto">
          <a:xfrm>
            <a:off x="120650" y="2438400"/>
            <a:ext cx="4141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>
                <a:latin typeface="Cambria" pitchFamily="18" charset="0"/>
                <a:ea typeface="Verdana" pitchFamily="34" charset="0"/>
                <a:cs typeface="Verdana" pitchFamily="34" charset="0"/>
              </a:rPr>
              <a:t>ТЕМАТИЧЕСКИЕ НАПРАВЛЕНИЯ</a:t>
            </a:r>
            <a:r>
              <a:rPr lang="ru-RU" altLang="ru-RU" b="1">
                <a:latin typeface="Cambria" pitchFamily="18" charset="0"/>
                <a:ea typeface="Verdana" pitchFamily="34" charset="0"/>
                <a:cs typeface="Verdana" pitchFamily="34" charset="0"/>
              </a:rPr>
              <a:t>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4625" y="2971800"/>
            <a:ext cx="4510088" cy="16668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000" rIns="36000"/>
          <a:lstStyle/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ru-RU" altLang="ru-RU" sz="1600">
                <a:solidFill>
                  <a:schemeClr val="tx1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Великая Отечественная война: ключевые события и исторические личности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endParaRPr lang="ru-RU" altLang="ru-RU" sz="1600">
              <a:solidFill>
                <a:schemeClr val="tx1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spcAft>
                <a:spcPts val="300"/>
              </a:spcAft>
            </a:pPr>
            <a:r>
              <a:rPr lang="en-US" altLang="ru-RU" sz="1600">
                <a:solidFill>
                  <a:schemeClr val="tx1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- 	</a:t>
            </a:r>
            <a:r>
              <a:rPr lang="ru-RU" altLang="ru-RU" sz="1600">
                <a:solidFill>
                  <a:schemeClr val="tx1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Тюменский край в годы Великой Отечественной войны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90800" y="4426834"/>
            <a:ext cx="2151063" cy="1613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1" descr="C:\Users\AmosovVA\Desktop\Мы-потомки героев\i8_1481-5_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00" y="4385622"/>
            <a:ext cx="2115344" cy="1578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0" descr="C:\Users\AmosovVA\Desktop\Мы-потомки героев\svyazist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80475" y="5334000"/>
            <a:ext cx="2072325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Равнобедренный треугольник 34"/>
          <p:cNvSpPr/>
          <p:nvPr/>
        </p:nvSpPr>
        <p:spPr>
          <a:xfrm rot="5400000">
            <a:off x="169069" y="2550319"/>
            <a:ext cx="215900" cy="144462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27671" name="Picture 25" descr="C:\Users\AmosovVA\Desktop\Мы-потомки героев\15-09-2016_15-38-51\Логотип ВОВ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76200"/>
            <a:ext cx="1138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1" descr="C:\Users\AmosovVA\Desktop\fon-nebo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0"/>
            <a:ext cx="922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17" descr="C:\Users\AmosovVA\Desktop\Мы-потомки героев\поют дети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088" y="4627563"/>
            <a:ext cx="1398587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BB646962-B850-431C-937D-7BC31F3BEC88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8677" name="Text Box 2"/>
          <p:cNvSpPr txBox="1">
            <a:spLocks noChangeArrowheads="1"/>
          </p:cNvSpPr>
          <p:nvPr/>
        </p:nvSpPr>
        <p:spPr bwMode="auto">
          <a:xfrm>
            <a:off x="0" y="76200"/>
            <a:ext cx="9144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rgbClr val="FF66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Форматы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21050" y="606425"/>
            <a:ext cx="3176588" cy="5365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>
                <a:solidFill>
                  <a:schemeClr val="tx1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Сайты образовательных организаций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52400" y="601663"/>
            <a:ext cx="2971800" cy="54133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>
                <a:solidFill>
                  <a:schemeClr val="tx1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Площадки популярных </a:t>
            </a:r>
          </a:p>
          <a:p>
            <a:pPr algn="ctr" eaLnBrk="1" hangingPunct="1"/>
            <a:r>
              <a:rPr lang="ru-RU" altLang="ru-RU" sz="1600" b="1">
                <a:solidFill>
                  <a:schemeClr val="tx1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социальных сетей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378575" y="603250"/>
            <a:ext cx="2765425" cy="5397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ru-RU" altLang="ru-RU" sz="1600" b="1">
                <a:solidFill>
                  <a:schemeClr val="tx1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Образовательные и иные организации </a:t>
            </a:r>
          </a:p>
        </p:txBody>
      </p:sp>
      <p:cxnSp>
        <p:nvCxnSpPr>
          <p:cNvPr id="27" name="Straight Connector 28"/>
          <p:cNvCxnSpPr/>
          <p:nvPr/>
        </p:nvCxnSpPr>
        <p:spPr>
          <a:xfrm>
            <a:off x="819150" y="1219200"/>
            <a:ext cx="1695450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597650" y="1287463"/>
            <a:ext cx="2343150" cy="11017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000" rIns="36000"/>
          <a:lstStyle/>
          <a:p>
            <a:pPr algn="just">
              <a:spcAft>
                <a:spcPts val="300"/>
              </a:spcAft>
            </a:pPr>
            <a:r>
              <a:rPr lang="ru-RU" altLang="ru-RU" sz="1600">
                <a:solidFill>
                  <a:srgbClr val="1E4649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Обновление («перезагрузка») работы районных, городских, школьных музеев, библиотек</a:t>
            </a:r>
            <a:endParaRPr lang="ru-RU" altLang="ru-RU" sz="1600" b="1">
              <a:solidFill>
                <a:srgbClr val="1E4649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  <a:p>
            <a:pPr algn="just">
              <a:spcAft>
                <a:spcPts val="300"/>
              </a:spcAft>
            </a:pPr>
            <a:endParaRPr lang="ru-RU" altLang="ru-RU" sz="1600">
              <a:solidFill>
                <a:srgbClr val="1E4649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3020" name="Picture 14" descr="C:\Users\AmosovVA\Desktop\Мы-потомки героев\соцсети конкурс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238" y="2162175"/>
            <a:ext cx="2176462" cy="276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81000" y="1219200"/>
            <a:ext cx="2590800" cy="14414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000" rIns="36000"/>
          <a:lstStyle/>
          <a:p>
            <a:pPr algn="just">
              <a:spcAft>
                <a:spcPts val="300"/>
              </a:spcAft>
            </a:pPr>
            <a:r>
              <a:rPr lang="ru-RU" altLang="ru-RU" sz="1600">
                <a:solidFill>
                  <a:srgbClr val="1E4649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Информирование публики  о наиболее интересных и удачных мероприятиях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352800" y="1235075"/>
            <a:ext cx="2882900" cy="120491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36000" rIns="36000"/>
          <a:lstStyle/>
          <a:p>
            <a:pPr algn="just">
              <a:spcAft>
                <a:spcPts val="300"/>
              </a:spcAft>
            </a:pPr>
            <a:r>
              <a:rPr lang="ru-RU" altLang="ru-RU" sz="1600">
                <a:solidFill>
                  <a:srgbClr val="1E4649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Создание интерактивных «копилок» видеоматериалов, ссылок на тематические порталы, методических презентаций, документальных и иных материалов для использования в работе педагогами и детьми</a:t>
            </a:r>
          </a:p>
          <a:p>
            <a:pPr algn="just">
              <a:spcAft>
                <a:spcPts val="300"/>
              </a:spcAft>
            </a:pPr>
            <a:endParaRPr lang="ru-RU" altLang="ru-RU" sz="1600">
              <a:solidFill>
                <a:srgbClr val="1E4649"/>
              </a:solidFill>
              <a:latin typeface="Cambria" pitchFamily="18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3024" name="Picture 15" descr="C:\Users\AmosovVA\Desktop\Мы-потомки героев\конкурс рисунков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9150" y="2660650"/>
            <a:ext cx="2025650" cy="296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5" name="Picture 16" descr="C:\Users\AmosovVA\Desktop\Мы-потомки героев\конкурс рисунков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4775" y="3346450"/>
            <a:ext cx="1946275" cy="345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Рисунок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0563" y="4479925"/>
            <a:ext cx="21336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31" name="Рисунок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08863" y="2560638"/>
            <a:ext cx="1727200" cy="129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32" name="Рисунок 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769225" y="4678363"/>
            <a:ext cx="1366838" cy="151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25" descr="C:\Users\AmosovVA\Desktop\Мы-потомки героев\15-09-2016_15-38-51\Логотип ВОВ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76200"/>
            <a:ext cx="11382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9" descr="C:\Users\AmosovVA\Desktop\Мы-потомки героев\школьный сайт.png"/>
          <p:cNvPicPr>
            <a:picLocks noChangeAspect="1" noChangeArrowheads="1"/>
          </p:cNvPicPr>
          <p:nvPr/>
        </p:nvPicPr>
        <p:blipFill rotWithShape="1">
          <a:blip r:embed="rId12"/>
          <a:srcRect/>
          <a:stretch/>
        </p:blipFill>
        <p:spPr bwMode="auto">
          <a:xfrm>
            <a:off x="3576638" y="3546475"/>
            <a:ext cx="2668587" cy="2706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6238" y="4437063"/>
            <a:ext cx="2133600" cy="204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Рисунок 4"/>
          <p:cNvPicPr>
            <a:picLocks noChangeAspect="1"/>
          </p:cNvPicPr>
          <p:nvPr/>
        </p:nvPicPr>
        <p:blipFill rotWithShape="1">
          <a:blip r:embed="rId13"/>
          <a:srcRect/>
          <a:stretch/>
        </p:blipFill>
        <p:spPr bwMode="auto">
          <a:xfrm>
            <a:off x="4794250" y="5175250"/>
            <a:ext cx="1957388" cy="163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8" name="Рисунок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72263" y="3429000"/>
            <a:ext cx="2003425" cy="133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Рисунок 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27850" y="5353050"/>
            <a:ext cx="1255713" cy="1452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Connector 28"/>
          <p:cNvCxnSpPr/>
          <p:nvPr/>
        </p:nvCxnSpPr>
        <p:spPr>
          <a:xfrm>
            <a:off x="4019550" y="1208088"/>
            <a:ext cx="1695450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8"/>
          <p:cNvCxnSpPr/>
          <p:nvPr/>
        </p:nvCxnSpPr>
        <p:spPr>
          <a:xfrm>
            <a:off x="6913563" y="1250950"/>
            <a:ext cx="1695450" cy="0"/>
          </a:xfrm>
          <a:prstGeom prst="line">
            <a:avLst/>
          </a:prstGeom>
          <a:ln w="254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1" descr="C:\Users\AmosovVA\Desktop\fon-nebo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0" y="0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-179388" y="87313"/>
            <a:ext cx="914400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>
                <a:solidFill>
                  <a:srgbClr val="FF6600"/>
                </a:solidFill>
                <a:latin typeface="Cambria" pitchFamily="18" charset="0"/>
                <a:ea typeface="Verdana" pitchFamily="34" charset="0"/>
                <a:cs typeface="Verdana" pitchFamily="34" charset="0"/>
              </a:rPr>
              <a:t>ВКлючайтесь!</a:t>
            </a:r>
          </a:p>
        </p:txBody>
      </p:sp>
      <p:pic>
        <p:nvPicPr>
          <p:cNvPr id="1027" name="Picture 3" descr="C:\Users\AmosovVA\Desktop\Мы-потомки героев\группа.png"/>
          <p:cNvPicPr>
            <a:picLocks noChangeAspect="1" noChangeArrowheads="1"/>
          </p:cNvPicPr>
          <p:nvPr/>
        </p:nvPicPr>
        <p:blipFill rotWithShape="1">
          <a:blip r:embed="rId4"/>
          <a:srcRect/>
          <a:stretch/>
        </p:blipFill>
        <p:spPr bwMode="auto">
          <a:xfrm>
            <a:off x="4565650" y="598488"/>
            <a:ext cx="4297363" cy="411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/>
          <a:srcRect/>
          <a:stretch/>
        </p:blipFill>
        <p:spPr bwMode="auto">
          <a:xfrm>
            <a:off x="5364163" y="3429000"/>
            <a:ext cx="3683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2700338" y="4149725"/>
            <a:ext cx="2663825" cy="863600"/>
          </a:xfrm>
          <a:prstGeom prst="straightConnector1">
            <a:avLst/>
          </a:prstGeom>
          <a:ln w="2222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3" name="TextBox 43020"/>
          <p:cNvSpPr txBox="1">
            <a:spLocks noChangeArrowheads="1"/>
          </p:cNvSpPr>
          <p:nvPr/>
        </p:nvSpPr>
        <p:spPr bwMode="auto">
          <a:xfrm>
            <a:off x="381000" y="746125"/>
            <a:ext cx="4071938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600">
                <a:latin typeface="Cambria" pitchFamily="18" charset="0"/>
              </a:rPr>
              <a:t>Вступайте в группу </a:t>
            </a:r>
            <a:r>
              <a:rPr lang="ru-RU" altLang="ru-RU" sz="1600" u="sng">
                <a:solidFill>
                  <a:srgbClr val="FF6600"/>
                </a:solidFill>
                <a:latin typeface="Cambria" pitchFamily="18" charset="0"/>
              </a:rPr>
              <a:t>https://vk.com/tmn_geroi</a:t>
            </a:r>
            <a:r>
              <a:rPr lang="ru-RU" altLang="ru-RU" sz="1600">
                <a:solidFill>
                  <a:srgbClr val="FF6600"/>
                </a:solidFill>
                <a:latin typeface="Cambria" pitchFamily="18" charset="0"/>
              </a:rPr>
              <a:t> </a:t>
            </a:r>
          </a:p>
          <a:p>
            <a:endParaRPr lang="ru-RU" altLang="ru-RU" sz="1600">
              <a:latin typeface="Cambria" pitchFamily="18" charset="0"/>
            </a:endParaRPr>
          </a:p>
          <a:p>
            <a:r>
              <a:rPr lang="ru-RU" altLang="ru-RU" sz="1600">
                <a:latin typeface="Cambria" pitchFamily="18" charset="0"/>
              </a:rPr>
              <a:t>Пишите на своих страничках в соцсетях</a:t>
            </a:r>
            <a:r>
              <a:rPr lang="en-US" altLang="ru-RU" sz="1600">
                <a:latin typeface="Cambria" pitchFamily="18" charset="0"/>
              </a:rPr>
              <a:t> </a:t>
            </a:r>
            <a:r>
              <a:rPr lang="ru-RU" altLang="ru-RU" sz="1600">
                <a:latin typeface="Cambria" pitchFamily="18" charset="0"/>
              </a:rPr>
              <a:t>об участии в проекте, о школьных музеях, поисковых отрядах, конкурсах, акциях, спектаклях; размещайте ролики, воспоминания дедушек и бабушек, интересные находки из семейных архивов; выкладывайте свои фотографии с мероприятий и т.д. </a:t>
            </a:r>
          </a:p>
          <a:p>
            <a:endParaRPr lang="ru-RU" altLang="ru-RU" sz="1600">
              <a:latin typeface="Cambria" pitchFamily="18" charset="0"/>
            </a:endParaRPr>
          </a:p>
          <a:p>
            <a:r>
              <a:rPr lang="ru-RU" altLang="ru-RU" sz="1600">
                <a:latin typeface="Cambria" pitchFamily="18" charset="0"/>
              </a:rPr>
              <a:t>В подписи обязательно ставьте хэштэг </a:t>
            </a:r>
            <a:r>
              <a:rPr lang="en-US" altLang="ru-RU" sz="1600" b="1">
                <a:solidFill>
                  <a:srgbClr val="FF6600"/>
                </a:solidFill>
                <a:latin typeface="Cambria" pitchFamily="18" charset="0"/>
              </a:rPr>
              <a:t>#</a:t>
            </a:r>
            <a:r>
              <a:rPr lang="ru-RU" altLang="ru-RU" sz="1600" b="1">
                <a:solidFill>
                  <a:srgbClr val="FF6600"/>
                </a:solidFill>
                <a:latin typeface="Cambria" pitchFamily="18" charset="0"/>
              </a:rPr>
              <a:t>Мы_потомкиГероев.</a:t>
            </a:r>
            <a:r>
              <a:rPr lang="ru-RU" altLang="ru-RU" sz="1600" b="1">
                <a:solidFill>
                  <a:srgbClr val="C00000"/>
                </a:solidFill>
                <a:latin typeface="Cambria" pitchFamily="18" charset="0"/>
              </a:rPr>
              <a:t> </a:t>
            </a:r>
          </a:p>
          <a:p>
            <a:endParaRPr lang="ru-RU" altLang="ru-RU" sz="1600">
              <a:latin typeface="Cambria" pitchFamily="18" charset="0"/>
            </a:endParaRPr>
          </a:p>
          <a:p>
            <a:r>
              <a:rPr lang="ru-RU" altLang="ru-RU" sz="1600">
                <a:latin typeface="Cambria" pitchFamily="18" charset="0"/>
              </a:rPr>
              <a:t>Кликая на хэштэг, не только подписчики, но и все пользователи смогут увидеть ваши отзывы и заметки. </a:t>
            </a:r>
          </a:p>
          <a:p>
            <a:r>
              <a:rPr lang="ru-RU" altLang="ru-RU" sz="1600">
                <a:latin typeface="Cambria" pitchFamily="18" charset="0"/>
              </a:rPr>
              <a:t>  </a:t>
            </a:r>
          </a:p>
        </p:txBody>
      </p:sp>
      <p:cxnSp>
        <p:nvCxnSpPr>
          <p:cNvPr id="49" name="Прямая со стрелкой 48"/>
          <p:cNvCxnSpPr/>
          <p:nvPr/>
        </p:nvCxnSpPr>
        <p:spPr>
          <a:xfrm flipV="1">
            <a:off x="2843213" y="836613"/>
            <a:ext cx="2160587" cy="361950"/>
          </a:xfrm>
          <a:prstGeom prst="straightConnector1">
            <a:avLst/>
          </a:prstGeom>
          <a:ln w="2222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AmosovVA\Desktop\Мы-потомки героев\huge_7bce3d92-3660-4835-a5a1-6b1997d4f8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5445125"/>
            <a:ext cx="1665287" cy="1249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mosovVA\Desktop\Мы-потомки героев\qFe5_X_qni8.jpg"/>
          <p:cNvPicPr>
            <a:picLocks noChangeAspect="1" noChangeArrowheads="1"/>
          </p:cNvPicPr>
          <p:nvPr/>
        </p:nvPicPr>
        <p:blipFill rotWithShape="1">
          <a:blip r:embed="rId7"/>
          <a:srcRect/>
          <a:stretch/>
        </p:blipFill>
        <p:spPr bwMode="auto">
          <a:xfrm>
            <a:off x="3563938" y="5445125"/>
            <a:ext cx="1512887" cy="1263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mosovVA\Desktop\Мы-потомки героев\huge_90dde16d-cbcc-4e6e-81d4-bb341ce8f8e4.jpg"/>
          <p:cNvPicPr>
            <a:picLocks noChangeAspect="1" noChangeArrowheads="1"/>
          </p:cNvPicPr>
          <p:nvPr/>
        </p:nvPicPr>
        <p:blipFill rotWithShape="1">
          <a:blip r:embed="rId8"/>
          <a:srcRect/>
          <a:stretch/>
        </p:blipFill>
        <p:spPr bwMode="auto">
          <a:xfrm>
            <a:off x="1989138" y="5429250"/>
            <a:ext cx="1420812" cy="1265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708" name="Picture 25" descr="C:\Users\AmosovVA\Desktop\Мы-потомки героев\15-09-2016_15-38-51\Логотип ВОВ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3025" y="74613"/>
            <a:ext cx="152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Равнобедренный треугольник 15"/>
          <p:cNvSpPr/>
          <p:nvPr/>
        </p:nvSpPr>
        <p:spPr>
          <a:xfrm rot="5400000">
            <a:off x="148432" y="1008856"/>
            <a:ext cx="215900" cy="144463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148432" y="2397918"/>
            <a:ext cx="215900" cy="144463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162719" y="3769519"/>
            <a:ext cx="215900" cy="144462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1" descr="C:\Users\AmosovVA\Desktop\fon-neb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-34925"/>
            <a:ext cx="922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mosovVA\Desktop\Мы-потомки героев\баннер\Me9A7WpXHZo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67399" y="533400"/>
            <a:ext cx="3038417" cy="2039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2684463" y="206375"/>
            <a:ext cx="60499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FF6600"/>
                </a:solidFill>
                <a:latin typeface="Cambria" pitchFamily="18" charset="0"/>
              </a:rPr>
              <a:t>3 шага к проекту 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546100" y="974725"/>
            <a:ext cx="47117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>
                <a:latin typeface="Cambria" pitchFamily="18" charset="0"/>
              </a:rPr>
              <a:t>На главной странице сайта  образовательного учреждения разместить баннер со ссылкой на проект </a:t>
            </a:r>
            <a:r>
              <a:rPr lang="en-US" altLang="ru-RU" i="1" u="sng">
                <a:solidFill>
                  <a:srgbClr val="FF6600"/>
                </a:solidFill>
                <a:latin typeface="Cambria" pitchFamily="18" charset="0"/>
              </a:rPr>
              <a:t>https://www.admtyumen.ru/ogv_ru/society/edu_science/kalendar/descendants_Heroes.htm</a:t>
            </a:r>
            <a:endParaRPr lang="ru-RU" altLang="ru-RU" u="sng">
              <a:solidFill>
                <a:srgbClr val="FF6600"/>
              </a:solidFill>
              <a:latin typeface="Cambria" pitchFamily="18" charset="0"/>
            </a:endParaRPr>
          </a:p>
          <a:p>
            <a:endParaRPr lang="ru-RU" altLang="ru-RU" u="sng">
              <a:latin typeface="Cambria" pitchFamily="18" charset="0"/>
            </a:endParaRPr>
          </a:p>
          <a:p>
            <a:r>
              <a:rPr lang="ru-RU" altLang="ru-RU">
                <a:latin typeface="Cambria" pitchFamily="18" charset="0"/>
              </a:rPr>
              <a:t>Вступить в группу «Мы-потомки героев»</a:t>
            </a:r>
            <a:r>
              <a:rPr lang="ru-RU" altLang="ru-RU" u="sng">
                <a:latin typeface="Cambria" pitchFamily="18" charset="0"/>
                <a:hlinkClick r:id="rId4"/>
              </a:rPr>
              <a:t> </a:t>
            </a:r>
            <a:r>
              <a:rPr lang="ru-RU" altLang="ru-RU">
                <a:latin typeface="Cambria" pitchFamily="18" charset="0"/>
              </a:rPr>
              <a:t>Вконтакте </a:t>
            </a:r>
            <a:r>
              <a:rPr lang="ru-RU" altLang="ru-RU" u="sng">
                <a:solidFill>
                  <a:srgbClr val="FF6600"/>
                </a:solidFill>
                <a:latin typeface="Cambria" pitchFamily="18" charset="0"/>
              </a:rPr>
              <a:t>https://vk.com/tmn_geroi</a:t>
            </a:r>
          </a:p>
          <a:p>
            <a:endParaRPr lang="ru-RU" altLang="ru-RU">
              <a:latin typeface="Cambria" pitchFamily="18" charset="0"/>
            </a:endParaRPr>
          </a:p>
          <a:p>
            <a:r>
              <a:rPr lang="ru-RU" altLang="ru-RU">
                <a:latin typeface="Cambria" pitchFamily="18" charset="0"/>
              </a:rPr>
              <a:t>Предлагать новости в группу </a:t>
            </a:r>
            <a:r>
              <a:rPr lang="ru-RU" altLang="ru-RU" u="sng">
                <a:solidFill>
                  <a:srgbClr val="FF6600"/>
                </a:solidFill>
                <a:latin typeface="Cambria" pitchFamily="18" charset="0"/>
              </a:rPr>
              <a:t>https://vk.com/tmn_geroi </a:t>
            </a:r>
            <a:r>
              <a:rPr lang="ru-RU" altLang="ru-RU">
                <a:latin typeface="Cambria" pitchFamily="18" charset="0"/>
              </a:rPr>
              <a:t>о предстоящих и прошедших школьных мероприятиях (не реже 2 раз в месяц).</a:t>
            </a:r>
          </a:p>
          <a:p>
            <a:r>
              <a:rPr lang="ru-RU" altLang="ru-RU">
                <a:latin typeface="Cambria" pitchFamily="18" charset="0"/>
              </a:rPr>
              <a:t> 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343400" y="1243013"/>
            <a:ext cx="1365250" cy="0"/>
          </a:xfrm>
          <a:prstGeom prst="straightConnector1">
            <a:avLst/>
          </a:prstGeom>
          <a:ln w="2222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AmosovVA\Desktop\Мы-потомки героев\группа.png"/>
          <p:cNvPicPr>
            <a:picLocks noChangeAspect="1" noChangeArrowheads="1"/>
          </p:cNvPicPr>
          <p:nvPr/>
        </p:nvPicPr>
        <p:blipFill rotWithShape="1">
          <a:blip r:embed="rId5"/>
          <a:srcRect/>
          <a:stretch/>
        </p:blipFill>
        <p:spPr bwMode="auto">
          <a:xfrm>
            <a:off x="5257800" y="2965450"/>
            <a:ext cx="3773488" cy="1970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4287838" y="3124200"/>
            <a:ext cx="969962" cy="147638"/>
          </a:xfrm>
          <a:prstGeom prst="straightConnector1">
            <a:avLst/>
          </a:prstGeom>
          <a:ln w="22225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AmosovVA\Desktop\Мы-потомки героев\картинки\DSC02891.JPG"/>
          <p:cNvPicPr>
            <a:picLocks noChangeAspect="1" noChangeArrowheads="1"/>
          </p:cNvPicPr>
          <p:nvPr/>
        </p:nvPicPr>
        <p:blipFill rotWithShape="1">
          <a:blip r:embed="rId6"/>
          <a:srcRect/>
          <a:stretch/>
        </p:blipFill>
        <p:spPr bwMode="auto">
          <a:xfrm>
            <a:off x="215900" y="5287963"/>
            <a:ext cx="2124075" cy="1436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mosovVA\Desktop\Мы-потомки героев\Презентация1\Слайд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4600" y="5311775"/>
            <a:ext cx="155257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mosovVA\Desktop\Мы-потомки героев\11330078.jpg"/>
          <p:cNvPicPr>
            <a:picLocks noChangeAspect="1" noChangeArrowheads="1"/>
          </p:cNvPicPr>
          <p:nvPr/>
        </p:nvPicPr>
        <p:blipFill rotWithShape="1">
          <a:blip r:embed="rId8"/>
          <a:srcRect l="-1286" r="-146"/>
          <a:stretch/>
        </p:blipFill>
        <p:spPr bwMode="auto">
          <a:xfrm>
            <a:off x="4270375" y="5308600"/>
            <a:ext cx="2352675" cy="145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mosovVA\Desktop\Мы-потомки героев\школьники с агитпоезда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00850" y="5292725"/>
            <a:ext cx="2109788" cy="143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33" name="Picture 25" descr="C:\Users\AmosovVA\Desktop\Мы-потомки героев\15-09-2016_15-38-51\Логотип ВОВ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74613"/>
            <a:ext cx="152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Равнобедренный треугольник 20"/>
          <p:cNvSpPr/>
          <p:nvPr/>
        </p:nvSpPr>
        <p:spPr>
          <a:xfrm rot="5400000">
            <a:off x="335757" y="1547018"/>
            <a:ext cx="215900" cy="144463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292894" y="2758282"/>
            <a:ext cx="215900" cy="144462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292894" y="3807619"/>
            <a:ext cx="215900" cy="144462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E4D68B-157A-4CEC-A371-391CD3AB8301}" type="slidenum">
              <a:rPr lang="ru-RU" altLang="ru-RU"/>
              <a:pPr/>
              <a:t>6</a:t>
            </a:fld>
            <a:endParaRPr lang="ru-RU" altLang="ru-RU"/>
          </a:p>
        </p:txBody>
      </p:sp>
      <p:pic>
        <p:nvPicPr>
          <p:cNvPr id="31747" name="Picture 31" descr="C:\Users\AmosovVA\Desktop\fon-nebo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3" y="19050"/>
            <a:ext cx="92281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25" descr="C:\Users\AmosovVA\Desktop\Мы-потомки героев\15-09-2016_15-38-51\Логотип В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4613"/>
            <a:ext cx="15240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3"/>
          <p:cNvSpPr txBox="1">
            <a:spLocks noChangeArrowheads="1"/>
          </p:cNvSpPr>
          <p:nvPr/>
        </p:nvSpPr>
        <p:spPr bwMode="auto">
          <a:xfrm>
            <a:off x="2133600" y="566738"/>
            <a:ext cx="556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500" b="1">
                <a:solidFill>
                  <a:srgbClr val="FF6600"/>
                </a:solidFill>
                <a:latin typeface="Cambria" pitchFamily="18" charset="0"/>
              </a:rPr>
              <a:t>Мероприятия в рамках проекта </a:t>
            </a:r>
          </a:p>
        </p:txBody>
      </p:sp>
      <p:pic>
        <p:nvPicPr>
          <p:cNvPr id="31750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204152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00013" y="1042988"/>
            <a:ext cx="9244013" cy="58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GANT">
  <a:themeElements>
    <a:clrScheme name="ELEGANT 3">
      <a:dk1>
        <a:srgbClr val="000000"/>
      </a:dk1>
      <a:lt1>
        <a:srgbClr val="FFFFFF"/>
      </a:lt1>
      <a:dk2>
        <a:srgbClr val="000000"/>
      </a:dk2>
      <a:lt2>
        <a:srgbClr val="CECECE"/>
      </a:lt2>
      <a:accent1>
        <a:srgbClr val="DADADA"/>
      </a:accent1>
      <a:accent2>
        <a:srgbClr val="676767"/>
      </a:accent2>
      <a:accent3>
        <a:srgbClr val="FFFFFF"/>
      </a:accent3>
      <a:accent4>
        <a:srgbClr val="000000"/>
      </a:accent4>
      <a:accent5>
        <a:srgbClr val="EAEAEA"/>
      </a:accent5>
      <a:accent6>
        <a:srgbClr val="5D5D5D"/>
      </a:accent6>
      <a:hlink>
        <a:srgbClr val="474747"/>
      </a:hlink>
      <a:folHlink>
        <a:srgbClr val="919191"/>
      </a:folHlink>
    </a:clrScheme>
    <a:fontScheme name="ELEGA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LEGANT 1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EGANT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EGANT 3">
        <a:dk1>
          <a:srgbClr val="000000"/>
        </a:dk1>
        <a:lt1>
          <a:srgbClr val="FFFFFF"/>
        </a:lt1>
        <a:dk2>
          <a:srgbClr val="000000"/>
        </a:dk2>
        <a:lt2>
          <a:srgbClr val="CECECE"/>
        </a:lt2>
        <a:accent1>
          <a:srgbClr val="DADADA"/>
        </a:accent1>
        <a:accent2>
          <a:srgbClr val="676767"/>
        </a:accent2>
        <a:accent3>
          <a:srgbClr val="FFFFFF"/>
        </a:accent3>
        <a:accent4>
          <a:srgbClr val="000000"/>
        </a:accent4>
        <a:accent5>
          <a:srgbClr val="EAEAEA"/>
        </a:accent5>
        <a:accent6>
          <a:srgbClr val="5D5D5D"/>
        </a:accent6>
        <a:hlink>
          <a:srgbClr val="474747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13565</TotalTime>
  <Words>309</Words>
  <Application>Microsoft Office PowerPoint</Application>
  <PresentationFormat>Экран (4:3)</PresentationFormat>
  <Paragraphs>51</Paragraphs>
  <Slides>6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Times New Roman</vt:lpstr>
      <vt:lpstr>Cambria</vt:lpstr>
      <vt:lpstr>MS PGothic</vt:lpstr>
      <vt:lpstr>Verdana</vt:lpstr>
      <vt:lpstr>Calibri Light</vt:lpstr>
      <vt:lpstr>ELEGANT</vt:lpstr>
      <vt:lpstr>1_Оформление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Кузнецова Наталья Александровна</dc:creator>
  <cp:lastModifiedBy>Uzer</cp:lastModifiedBy>
  <cp:revision>1161</cp:revision>
  <cp:lastPrinted>2016-09-21T05:18:36Z</cp:lastPrinted>
  <dcterms:created xsi:type="dcterms:W3CDTF">1601-01-01T00:00:00Z</dcterms:created>
  <dcterms:modified xsi:type="dcterms:W3CDTF">2016-09-29T14:13:18Z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