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</p:sldMasterIdLst>
  <p:notesMasterIdLst>
    <p:notesMasterId r:id="rId24"/>
  </p:notesMasterIdLst>
  <p:sldIdLst>
    <p:sldId id="256" r:id="rId9"/>
    <p:sldId id="279" r:id="rId10"/>
    <p:sldId id="258" r:id="rId11"/>
    <p:sldId id="278" r:id="rId12"/>
    <p:sldId id="269" r:id="rId13"/>
    <p:sldId id="271" r:id="rId14"/>
    <p:sldId id="274" r:id="rId15"/>
    <p:sldId id="286" r:id="rId16"/>
    <p:sldId id="285" r:id="rId17"/>
    <p:sldId id="284" r:id="rId18"/>
    <p:sldId id="288" r:id="rId19"/>
    <p:sldId id="270" r:id="rId20"/>
    <p:sldId id="287" r:id="rId21"/>
    <p:sldId id="289" r:id="rId22"/>
    <p:sldId id="28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32" autoAdjust="0"/>
    <p:restoredTop sz="95062" autoAdjust="0"/>
  </p:normalViewPr>
  <p:slideViewPr>
    <p:cSldViewPr>
      <p:cViewPr>
        <p:scale>
          <a:sx n="66" d="100"/>
          <a:sy n="66" d="100"/>
        </p:scale>
        <p:origin x="-71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7A6F2-6E50-4477-A672-3C87C3CFEE43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2070-51CB-46DC-955B-E69E6DEC9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2070-51CB-46DC-955B-E69E6DEC925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2070-51CB-46DC-955B-E69E6DEC925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568CC-16A7-450D-A6A7-00A0AA9B8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3A62E-827B-4512-B686-EB70368F46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3C396-625B-490F-A55D-D4AD75E28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60345-7D29-48D8-887C-B2F6BB26F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775E8-B734-401D-BB71-C312363CE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FB71C-F425-4155-B98E-286676633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D2645-9DAF-4AEE-864D-72237C5716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109FD-AB4E-499B-88F5-EC0498ED0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E03E5-469E-45B1-B4F6-30F2CE203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81DA4-A3EC-47E0-A6D6-C214EBE9D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B513D-4DB5-48AA-AE7B-2AA34F6BE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E7E49-8F49-4F44-930A-B6A5ED67A2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34A7-E5CC-42D9-84D3-8A9362781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509C4-5083-4E77-B197-9C842A5CCA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5A9A3-3DD8-46BC-BFF8-BC14A191BA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C3D29-8FFF-4878-AA92-5C1BCB393A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F6717-0AD8-484E-9BD7-2B1F7E39AA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92345-9D88-429B-84DA-8356233ED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F87E6-A27E-4104-88D7-0D964AEE2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DF07D-AC1A-4F69-8E67-2C97122F86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FBB5D-C3FF-479A-8B01-6B466C036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86B0F-8C32-4DA6-AAF3-6B5B19CF9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266F0-01A7-4CEC-A4E7-976E133645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B991D-0E43-4D86-A802-470A334535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3F58D-5EC4-4600-A6F4-745C17920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619C1-C9A5-4339-9225-D4F94C4DA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86B9-A301-4EBA-8345-05EFD611B1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E35E4-8A9F-4B2E-887D-228699D8A8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9BCB2-E98E-478C-8698-F92BA5EFD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A5B21-C15C-4571-8E54-981A0DFEC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D671B-D01F-46B3-B322-54E6A2498A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E149-559A-4CA2-9867-660C2768B9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3E70E-CF19-4761-804B-A6D340F4E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ABA20-3DB7-4AB6-AEBD-8A5DD3BA3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03348-A07A-44C6-925F-A5E0F265D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7269F-98D4-49C3-BDB1-317A6DABA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CB4B9-BFE8-4CB8-97CE-BAE18F898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31E33-E27E-47A7-B7DB-B03D20D71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CDCDC-B132-451A-B765-8B64A7901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B9869-A459-471D-A9D3-71EA9FF31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FD17-9402-49A8-9A82-C5DED3C394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A66DD-39B5-486C-99D1-440AC75E9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2963B-B60D-466A-BB2A-0910E4F3BD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605C7-7B82-40A1-BB15-95FA9232F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C1178-BA42-42B3-B3AE-02F37CDDB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296FB-3494-4D75-B35B-9AFFA5B78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53A60-575A-4605-AEDB-A0E7830BF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23DF0-3380-432B-BB1F-A73F06899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73CE6-8A6C-424F-93F3-022E624C6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E4A78-2F67-40D1-9EC4-8044F71CB8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1880F-AED0-413B-A449-3C228CBD77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9136E-525B-4B05-A78F-B09885C81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0C499-FC67-4FE1-AF2A-FFA6B1BBD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AE75A-8341-482D-81B7-D8CB262CBD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53F39-7FE4-43ED-9559-1A3915F48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970D7-EC87-468B-9531-FC0351C1D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DC92E-6069-48AD-AF19-D191793C8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FB171-ABFF-4864-BFAC-2FCBB7836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33DF2-A215-495B-89BA-6E9C78230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39C09-5AF4-4D4E-9196-2B567919E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D4300-F6DB-4ABF-A92A-D765A4FC3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467B9-40C9-4B0F-9175-3B95DACB6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75745-2B79-40D6-9410-67C8F6A4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8F98C-369A-4D2A-B81A-E2F653368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2BBA6-38B4-431E-827B-839ED9FB1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85377-0C6D-433D-A83A-14A5628CA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A09CD-C15A-480A-987F-859BAAC82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487FC-671C-456B-A403-6AB785101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A1618-D543-45E9-8D14-37DB4B8F2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20111-02C6-42EE-B7DB-F29A3D7BE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E3D28-8CB9-4D24-905B-CF4300C18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723AD-FF7C-4A0D-8010-E7BEBEA1AD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98AF4-912D-4E4D-A148-6A09EAC9E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A2647-88F8-46AB-B64D-E340B219F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6B74F-6857-4986-8F78-BD47D443E2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4209E-B339-489B-98A2-5B692547E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507B5-F95A-4A56-8DDD-3B787073E2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6197B-78A5-4354-9645-1EC8DDBF4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8DCFE-1745-47B9-A2A2-6573E313B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8CCAD-DD86-4014-BA4A-688439C4A5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C2215-B840-480D-8D5E-5CF9390DC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4FD3E-89C4-4E04-A5DC-C15B170CBC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FF192-6A32-4E97-8D61-4160A8339C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828D-DC50-4CE8-92EE-87AB2D1EC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E5D67-3C4F-4FB4-BA83-F3ED72B88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06A44-65DF-4364-8102-DE48730B4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73D59-15CD-41A2-8A49-0B14908ED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C730-7EF3-4366-9A88-32F3F355B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62508B-6652-4093-971C-BD33F7D7FB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808EA0-E702-4AF6-A648-37FB938C0D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2851F1-8089-4A8E-800C-6FF26E8331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6B0405-0AB1-4893-A32A-D85A9CB763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34CB76-5850-4754-AA85-E5AB0CD0DA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AA7027-BCAC-4952-9F5D-43CF019B0E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711EBE-2633-4F43-BE93-2DF68714B0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DD9AD0-51D3-44C7-A3AE-BFE51086B1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pr72.ru/" TargetMode="Externa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66" y="285728"/>
            <a:ext cx="5857916" cy="1000132"/>
          </a:xfrm>
        </p:spPr>
        <p:txBody>
          <a:bodyPr/>
          <a:lstStyle/>
          <a:p>
            <a:r>
              <a:rPr lang="ru-RU" sz="1400" b="1" i="1" dirty="0" smtClean="0">
                <a:cs typeface="Times New Roman" pitchFamily="18" charset="0"/>
              </a:rPr>
              <a:t>Департамент по спорту и молодежной политике</a:t>
            </a:r>
            <a:br>
              <a:rPr lang="ru-RU" sz="1400" b="1" i="1" dirty="0" smtClean="0">
                <a:cs typeface="Times New Roman" pitchFamily="18" charset="0"/>
              </a:rPr>
            </a:br>
            <a:r>
              <a:rPr lang="ru-RU" sz="1400" b="1" i="1" dirty="0" smtClean="0">
                <a:cs typeface="Times New Roman" pitchFamily="18" charset="0"/>
              </a:rPr>
              <a:t>Государственное автономное учреждение </a:t>
            </a:r>
            <a:br>
              <a:rPr lang="ru-RU" sz="1400" b="1" i="1" dirty="0" smtClean="0">
                <a:cs typeface="Times New Roman" pitchFamily="18" charset="0"/>
              </a:rPr>
            </a:br>
            <a:r>
              <a:rPr lang="ru-RU" sz="1400" b="1" i="1" dirty="0" smtClean="0">
                <a:cs typeface="Times New Roman" pitchFamily="18" charset="0"/>
              </a:rPr>
              <a:t>Тюменской области </a:t>
            </a:r>
            <a:br>
              <a:rPr lang="ru-RU" sz="1400" b="1" i="1" dirty="0" smtClean="0">
                <a:cs typeface="Times New Roman" pitchFamily="18" charset="0"/>
              </a:rPr>
            </a:br>
            <a:r>
              <a:rPr lang="ru-RU" sz="1400" b="1" i="1" dirty="0" smtClean="0">
                <a:cs typeface="Times New Roman" pitchFamily="18" charset="0"/>
              </a:rPr>
              <a:t>«Областной центр профилактики  и реабилитации»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7" name="Picture 5" descr="C:\Documents and Settings\User\Рабочий стол\НаСтЮшКа\ло центр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14290"/>
            <a:ext cx="1428761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D:\НаСтЮшКа\Логотип ДСМП ТО, триколнн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85728"/>
            <a:ext cx="1391735" cy="107157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2571744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Презентационный материал</a:t>
            </a:r>
          </a:p>
          <a:p>
            <a:pPr algn="ctr"/>
            <a:r>
              <a:rPr lang="ru-RU" sz="32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по профилактике алкоголизма</a:t>
            </a:r>
          </a:p>
          <a:p>
            <a:pPr algn="ctr"/>
            <a:r>
              <a:rPr lang="ru-RU" sz="32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для родителей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28652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+mj-lt"/>
              </a:rPr>
              <a:t>Тюмень, </a:t>
            </a:r>
            <a:r>
              <a:rPr lang="ru-RU" sz="1600" i="1" dirty="0" smtClean="0">
                <a:latin typeface="+mj-lt"/>
              </a:rPr>
              <a:t>2012</a:t>
            </a:r>
            <a:endParaRPr lang="ru-RU" sz="1600" i="1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66"/>
          </a:xfrm>
        </p:spPr>
        <p:txBody>
          <a:bodyPr/>
          <a:lstStyle/>
          <a:p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Пивной алкоголизм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5572164" cy="5286411"/>
          </a:xfrm>
        </p:spPr>
        <p:txBody>
          <a:bodyPr/>
          <a:lstStyle/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/>
              <a:t>Пиво – это алкоголь, оно содержит этиловый спирт.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/>
              <a:t>Благодаря быстрому всасыванию пиво вызывает ярко выраженное опьянение.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/>
              <a:t>Пивной алкоголизм формируется долго, но протекает тяжело.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/>
              <a:t>Выход из пивного запоя очень длителен, а последствия крайне разрушительны.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/>
              <a:t>Даже кружка пива вызывает структурные изменения в организме:</a:t>
            </a:r>
          </a:p>
          <a:p>
            <a:pPr indent="280988" algn="just">
              <a:spcBef>
                <a:spcPts val="0"/>
              </a:spcBef>
              <a:buNone/>
            </a:pPr>
            <a:r>
              <a:rPr lang="ru-RU" sz="2000" dirty="0" smtClean="0"/>
              <a:t>- наступает перерождение тканей и их атрофия, что особенно резко и рано проявляется в мозге;</a:t>
            </a:r>
          </a:p>
          <a:p>
            <a:pPr indent="280988" algn="just">
              <a:spcBef>
                <a:spcPts val="0"/>
              </a:spcBef>
              <a:buNone/>
            </a:pPr>
            <a:r>
              <a:rPr lang="ru-RU" sz="2000" dirty="0" smtClean="0"/>
              <a:t>- канцерогенные вещества, содержащиеся в пиве, вызывают раковые заболевания (рак прямой кишки, рак молочной железы у женщин);</a:t>
            </a:r>
          </a:p>
          <a:p>
            <a:pPr indent="280988" algn="just">
              <a:spcBef>
                <a:spcPts val="0"/>
              </a:spcBef>
              <a:buNone/>
            </a:pPr>
            <a:r>
              <a:rPr lang="ru-RU" sz="2000" dirty="0" smtClean="0"/>
              <a:t>- подавляется половая функция у мужчин. </a:t>
            </a:r>
          </a:p>
          <a:p>
            <a:pPr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786190"/>
            <a:ext cx="1928826" cy="24288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49" name="Picture 1" descr="021"/>
          <p:cNvPicPr>
            <a:picLocks noChangeAspect="1" noChangeArrowheads="1"/>
          </p:cNvPicPr>
          <p:nvPr/>
        </p:nvPicPr>
        <p:blipFill>
          <a:blip r:embed="rId3">
            <a:lum bright="56000" contrast="-16000"/>
          </a:blip>
          <a:srcRect/>
          <a:stretch>
            <a:fillRect/>
          </a:stretch>
        </p:blipFill>
        <p:spPr bwMode="auto">
          <a:xfrm>
            <a:off x="6286512" y="785794"/>
            <a:ext cx="195841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39718"/>
          </a:xfrm>
        </p:spPr>
        <p:txBody>
          <a:bodyPr/>
          <a:lstStyle/>
          <a:p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Осторожно: энергетики!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4"/>
            <a:ext cx="4429156" cy="4643470"/>
          </a:xfrm>
        </p:spPr>
        <p:txBody>
          <a:bodyPr/>
          <a:lstStyle/>
          <a:p>
            <a:pPr marL="0" indent="0" algn="just">
              <a:buFont typeface="Wingdings" pitchFamily="2" charset="2"/>
              <a:buChar char="Ø"/>
            </a:pPr>
            <a:r>
              <a:rPr lang="ru-RU" sz="1500" dirty="0" smtClean="0"/>
              <a:t>Энергетики содержат </a:t>
            </a:r>
            <a:r>
              <a:rPr lang="ru-RU" sz="1500" dirty="0" err="1" smtClean="0"/>
              <a:t>психоактивные</a:t>
            </a:r>
            <a:r>
              <a:rPr lang="ru-RU" sz="1500" dirty="0" smtClean="0"/>
              <a:t> вещества – кофеин, </a:t>
            </a:r>
            <a:r>
              <a:rPr lang="ru-RU" sz="1500" dirty="0" err="1" smtClean="0"/>
              <a:t>таурин</a:t>
            </a:r>
            <a:r>
              <a:rPr lang="ru-RU" sz="1500" dirty="0" smtClean="0"/>
              <a:t>, </a:t>
            </a:r>
            <a:r>
              <a:rPr lang="ru-RU" sz="1500" dirty="0" err="1" smtClean="0"/>
              <a:t>карнитин</a:t>
            </a:r>
            <a:r>
              <a:rPr lang="ru-RU" sz="1500" dirty="0" smtClean="0"/>
              <a:t>, вызывающие широкий спектр негативных реакций; по силе своего действия близки наркотикам и приводят к хроническим заболеваниям, тяжелым отравлениям и летальным исходам.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500" dirty="0" smtClean="0"/>
              <a:t>Энергетики вызывают привыкание, а также тахикардию, психомоторное возбуждение, нервозность, депрессивное состояние, поднятие артериального давления, рост уровня сахара в крови, приводят к серьезным гормональным сбоям.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500" dirty="0" smtClean="0"/>
              <a:t>Энергетики не содержат в себе никакой энергии, достаточно внимательно почитать этикетку. Они только мобилизуют скрытые резервы организма, и изнашивают его раньше времени. Употребляя энергетические напитки, человек обманывает собственный организм!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500" dirty="0" smtClean="0"/>
              <a:t>Совмещая употребление энергетиков с алкоголем, человек  рискует погубить себя.</a:t>
            </a:r>
          </a:p>
          <a:p>
            <a:pPr algn="ctr">
              <a:buNone/>
            </a:pPr>
            <a:endParaRPr lang="ru-RU" sz="2800" b="1" i="1" dirty="0" smtClean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ru-RU" sz="2800" b="1" i="1" dirty="0" smtClean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4057233"/>
            <a:ext cx="32861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/>
              <a:t>ВНИМАНИЕ:</a:t>
            </a:r>
          </a:p>
          <a:p>
            <a:pPr algn="ctr"/>
            <a:r>
              <a:rPr lang="ru-RU" sz="1600" b="1" dirty="0" smtClean="0"/>
              <a:t>Энергетики противопоказаны страдающим от гипертонии, заболеваний </a:t>
            </a:r>
            <a:r>
              <a:rPr lang="ru-RU" sz="1600" b="1" dirty="0" err="1" smtClean="0"/>
              <a:t>сердечно-сосудистой</a:t>
            </a:r>
            <a:r>
              <a:rPr lang="ru-RU" sz="1600" b="1" dirty="0" smtClean="0"/>
              <a:t> системы, глаукомы, нарушений сна, людям с повышенной возбудимостью и чувствительностью к кофеину, а также детям и беременным женщинам</a:t>
            </a:r>
            <a:r>
              <a:rPr lang="ru-RU" sz="1600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857892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БЕРЕГИТЕ СЕБЯ</a:t>
            </a:r>
          </a:p>
          <a:p>
            <a:pPr algn="ctr"/>
            <a:r>
              <a:rPr lang="ru-RU" sz="24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СВОИХ БЛИЗКИХ!</a:t>
            </a:r>
            <a:endParaRPr lang="ru-RU" sz="2400" dirty="0"/>
          </a:p>
        </p:txBody>
      </p:sp>
      <p:pic>
        <p:nvPicPr>
          <p:cNvPr id="124930" name="Picture 2" descr="020[1]"/>
          <p:cNvPicPr>
            <a:picLocks noChangeAspect="1" noChangeArrowheads="1"/>
          </p:cNvPicPr>
          <p:nvPr/>
        </p:nvPicPr>
        <p:blipFill>
          <a:blip r:embed="rId2"/>
          <a:srcRect b="18831"/>
          <a:stretch>
            <a:fillRect/>
          </a:stretch>
        </p:blipFill>
        <p:spPr bwMode="auto">
          <a:xfrm>
            <a:off x="5357818" y="785794"/>
            <a:ext cx="2783303" cy="15001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4931" name="Рисунок 5" descr="i[6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357430"/>
            <a:ext cx="2286016" cy="17037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7786742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tabLst>
                <a:tab pos="533400" algn="l"/>
              </a:tabLst>
            </a:pPr>
            <a:r>
              <a:rPr lang="ru-RU" sz="1600" i="1" dirty="0" smtClean="0">
                <a:latin typeface="+mj-lt"/>
              </a:rPr>
              <a:t>	</a:t>
            </a:r>
            <a:r>
              <a:rPr lang="ru-RU" sz="1800" b="1" i="1" dirty="0" smtClean="0">
                <a:latin typeface="+mj-lt"/>
              </a:rPr>
              <a:t> </a:t>
            </a:r>
          </a:p>
          <a:p>
            <a:pPr marL="363538" indent="0" algn="just">
              <a:spcBef>
                <a:spcPts val="0"/>
              </a:spcBef>
              <a:buNone/>
            </a:pPr>
            <a:endParaRPr lang="ru-RU" sz="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None/>
            </a:pPr>
            <a:endParaRPr lang="ru-RU" sz="1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50000"/>
              </a:lnSpc>
              <a:buNone/>
            </a:pPr>
            <a:endParaRPr lang="ru-RU" sz="1600" i="1" u="sng" dirty="0" smtClean="0">
              <a:latin typeface="+mj-lt"/>
            </a:endParaRPr>
          </a:p>
          <a:p>
            <a:pPr algn="ctr">
              <a:lnSpc>
                <a:spcPct val="150000"/>
              </a:lnSpc>
              <a:buNone/>
            </a:pPr>
            <a:endParaRPr lang="ru-RU" sz="1400" b="1" i="1" dirty="0" smtClean="0">
              <a:solidFill>
                <a:schemeClr val="accent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ru-RU" sz="1600" i="1" dirty="0" smtClean="0"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285860"/>
            <a:ext cx="48577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1938" algn="just" eaLnBrk="0" hangingPunct="0">
              <a:buFont typeface="Wingdings" pitchFamily="2" charset="2"/>
              <a:buChar char="Ø"/>
              <a:tabLst>
                <a:tab pos="623888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неблагоприятная наследственность;</a:t>
            </a:r>
            <a:endParaRPr lang="ru-RU" dirty="0" smtClean="0"/>
          </a:p>
          <a:p>
            <a:pPr lvl="0" indent="261938" algn="just" eaLnBrk="0" hangingPunct="0">
              <a:buFont typeface="Wingdings" pitchFamily="2" charset="2"/>
              <a:buChar char="Ø"/>
              <a:tabLst>
                <a:tab pos="623888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психические отклонения;</a:t>
            </a:r>
            <a:endParaRPr lang="ru-RU" dirty="0" smtClean="0"/>
          </a:p>
          <a:p>
            <a:pPr indent="261938" algn="just" eaLnBrk="0" hangingPunct="0">
              <a:buFont typeface="Wingdings" pitchFamily="2" charset="2"/>
              <a:buChar char="Ø"/>
              <a:tabLst>
                <a:tab pos="623888" algn="l"/>
              </a:tabLst>
            </a:pP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отсутствие должного родительского воспитания;</a:t>
            </a:r>
          </a:p>
          <a:p>
            <a:pPr lvl="0" indent="261938" algn="just" eaLnBrk="0" hangingPunct="0">
              <a:buFont typeface="Wingdings" pitchFamily="2" charset="2"/>
              <a:buChar char="Ø"/>
              <a:tabLst>
                <a:tab pos="623888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органические поражения центральной нервной системы;</a:t>
            </a:r>
            <a:endParaRPr lang="ru-RU" dirty="0" smtClean="0"/>
          </a:p>
          <a:p>
            <a:pPr lvl="0" indent="261938" algn="just" eaLnBrk="0" hangingPunct="0">
              <a:buFont typeface="Wingdings" pitchFamily="2" charset="2"/>
              <a:buChar char="Ø"/>
              <a:tabLst>
                <a:tab pos="900113" algn="l"/>
                <a:tab pos="1349375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склонность употреблять помимо алкоголя другие </a:t>
            </a:r>
            <a:r>
              <a:rPr lang="ru-RU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психоактивные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вещества;</a:t>
            </a:r>
            <a:endParaRPr lang="ru-RU" dirty="0" smtClean="0"/>
          </a:p>
          <a:p>
            <a:pPr lvl="0" indent="261938" algn="just" eaLnBrk="0" hangingPunct="0">
              <a:buFont typeface="Wingdings" pitchFamily="2" charset="2"/>
              <a:buChar char="Ø"/>
              <a:tabLst>
                <a:tab pos="623888" algn="l"/>
              </a:tabLst>
            </a:pP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неблагоприятное социальное окружение.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4290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Факторы риска,</a:t>
            </a:r>
          </a:p>
          <a:p>
            <a:pPr lvl="0" algn="ctr">
              <a:tabLst>
                <a:tab pos="457200" algn="l"/>
              </a:tabLst>
            </a:pPr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влекущие к употреблению алкоголя: </a:t>
            </a:r>
          </a:p>
        </p:txBody>
      </p:sp>
      <p:pic>
        <p:nvPicPr>
          <p:cNvPr id="7169" name="Picture 1" descr="C:\Documents and Settings\админ\Рабочий стол\фото алкоголизм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1" y="1142984"/>
            <a:ext cx="2250297" cy="31204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4786322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Уважаемые родители!</a:t>
            </a:r>
          </a:p>
          <a:p>
            <a:pPr algn="ctr"/>
            <a:r>
              <a:rPr lang="ru-RU" dirty="0" smtClean="0"/>
              <a:t>Защитите себя, свою семью, детей от употребления алкоголя, </a:t>
            </a:r>
            <a:r>
              <a:rPr lang="ru-RU" b="1" dirty="0" smtClean="0"/>
              <a:t>выбирайте только здоровый образ жизни</a:t>
            </a:r>
            <a:r>
              <a:rPr lang="ru-RU" dirty="0" smtClean="0"/>
              <a:t>! </a:t>
            </a:r>
            <a:endParaRPr lang="ru-RU" dirty="0"/>
          </a:p>
        </p:txBody>
      </p:sp>
      <p:pic>
        <p:nvPicPr>
          <p:cNvPr id="7171" name="Picture 3" descr="C:\Documents and Settings\админ\Рабочий стол\фото алкоголизм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357694"/>
            <a:ext cx="3372257" cy="22288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786742" cy="511156"/>
          </a:xfrm>
        </p:spPr>
        <p:txBody>
          <a:bodyPr/>
          <a:lstStyle/>
          <a:p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На что нужно обратить внимание</a:t>
            </a:r>
            <a:b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</a:br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в поведении ребенка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3"/>
            <a:ext cx="5072098" cy="250033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нарушение речи, походки и координации движений, запах алкоголя изо рта, от одежды;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нарушение памяти, неспособность логически мыслить, резкое снижение успеваемости;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непривычная раздражительность и агрессия;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необъяснимое повышение аппетита или, наоборот, беспричинная потеря его, частые простудные заболевания;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покраснение глаз, зрачки неестественно сужены или расширены;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нарушение сна;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600" dirty="0" smtClean="0"/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600" dirty="0" smtClean="0"/>
          </a:p>
          <a:p>
            <a:pPr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Picture 4" descr="C:\Documents and Settings\админ\Рабочий стол\фото алкоголизм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653" y="3929066"/>
            <a:ext cx="1826083" cy="2500330"/>
          </a:xfrm>
          <a:prstGeom prst="rect">
            <a:avLst/>
          </a:prstGeom>
          <a:noFill/>
        </p:spPr>
      </p:pic>
      <p:pic>
        <p:nvPicPr>
          <p:cNvPr id="6" name="Picture 9" descr="C:\Documents and Settings\Нина Дмитриевна\Рабочий стол\ОЦПР\фото на календарик\0183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142984"/>
            <a:ext cx="2721632" cy="177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43174" y="3429000"/>
            <a:ext cx="57150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долгое (вплоть до нескольких суток) отсутствие дома;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утрата старых друзей, отказ познакомить Вас с новыми;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сужение круга интересов, потеря интереса к бывшим увлечениям, хобби и пр.; 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резкие перемены в характере и настроении;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замкнутость: ребенка перестают интересовать события в семье, в классе;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сокрытие от Вас мест, которые он посещает, того, с кем и чем планирует заниматься, и пр.;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телефонные разговоры (особенно «зашифрованные») с незнакомыми лицами;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необъяснимые «потери» денег и пропажа вещей из дома.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28628"/>
          </a:xfrm>
        </p:spPr>
        <p:txBody>
          <a:bodyPr/>
          <a:lstStyle/>
          <a:p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Советы родителям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4929222" cy="5000660"/>
          </a:xfrm>
        </p:spPr>
        <p:txBody>
          <a:bodyPr/>
          <a:lstStyle/>
          <a:p>
            <a:pPr marL="0" indent="20638" algn="just">
              <a:buFont typeface="Wingdings" pitchFamily="2" charset="2"/>
              <a:buChar char="Ø"/>
            </a:pPr>
            <a:r>
              <a:rPr lang="ru-RU" sz="1700" dirty="0" smtClean="0"/>
              <a:t>Уделяйте ребенку больше внимания, общайтесь с ним, интересуйтесь его учебной деятельностью, проводите свободное время вместе с ребенком;</a:t>
            </a:r>
          </a:p>
          <a:p>
            <a:pPr marL="0" indent="20638" algn="just">
              <a:buFont typeface="Wingdings" pitchFamily="2" charset="2"/>
              <a:buChar char="Ø"/>
            </a:pPr>
            <a:r>
              <a:rPr lang="ru-RU" sz="1700" dirty="0" smtClean="0"/>
              <a:t>Прививайте ребенку семейные ценности и ценности здорового образа жизни;</a:t>
            </a:r>
          </a:p>
          <a:p>
            <a:pPr marL="0" indent="20638" algn="just">
              <a:buFont typeface="Wingdings" pitchFamily="2" charset="2"/>
              <a:buChar char="Ø"/>
            </a:pPr>
            <a:r>
              <a:rPr lang="ru-RU" sz="1700" dirty="0" smtClean="0"/>
              <a:t>Подавайте ребенку положительный пример поведения;</a:t>
            </a:r>
          </a:p>
          <a:p>
            <a:pPr marL="0" indent="20638" algn="just">
              <a:buFont typeface="Wingdings" pitchFamily="2" charset="2"/>
              <a:buChar char="Ø"/>
            </a:pPr>
            <a:r>
              <a:rPr lang="ru-RU" sz="1700" dirty="0" smtClean="0"/>
              <a:t>Развивайте интересы и таланты своего ребенка, организуйте его досуг;</a:t>
            </a:r>
          </a:p>
          <a:p>
            <a:pPr marL="0" indent="20638" algn="just">
              <a:buFont typeface="Wingdings" pitchFamily="2" charset="2"/>
              <a:buChar char="Ø"/>
            </a:pPr>
            <a:r>
              <a:rPr lang="ru-RU" sz="1700" dirty="0" smtClean="0"/>
              <a:t>Станьте ребенку другом, пусть ваши отношения будут доверительными и уважительными;</a:t>
            </a:r>
          </a:p>
          <a:p>
            <a:pPr marL="0" indent="20638" algn="just">
              <a:buFont typeface="Wingdings" pitchFamily="2" charset="2"/>
              <a:buChar char="Ø"/>
            </a:pPr>
            <a:r>
              <a:rPr lang="ru-RU" sz="1600" dirty="0" smtClean="0"/>
              <a:t>Избегайте ситуаций, опасных для вашего здоровья и жизни; </a:t>
            </a:r>
          </a:p>
          <a:p>
            <a:pPr marL="0" indent="20638" algn="just">
              <a:buFont typeface="Wingdings" pitchFamily="2" charset="2"/>
              <a:buChar char="Ø"/>
            </a:pPr>
            <a:r>
              <a:rPr lang="ru-RU" sz="1700" dirty="0" smtClean="0"/>
              <a:t>Научите ребенка говорить «нет!» на предложения попробовать алкоголь или другое психоактивное вещество;</a:t>
            </a:r>
          </a:p>
          <a:p>
            <a:pPr marL="0" indent="20638" algn="just">
              <a:buFont typeface="Wingdings" pitchFamily="2" charset="2"/>
              <a:buChar char="Ø"/>
            </a:pPr>
            <a:r>
              <a:rPr lang="ru-RU" sz="1700" dirty="0" smtClean="0"/>
              <a:t>Если вы не в силах самостоятельно справиться с появившейся проблемой, не бойтесь обратиться за помощью к близким людям и при необходимости к специалистам.</a:t>
            </a:r>
          </a:p>
        </p:txBody>
      </p:sp>
      <p:pic>
        <p:nvPicPr>
          <p:cNvPr id="122882" name="Picture 2" descr="C:\Documents and Settings\админ\Рабочий стол\фото алкоголизм\8.jpg"/>
          <p:cNvPicPr>
            <a:picLocks noChangeAspect="1" noChangeArrowheads="1"/>
          </p:cNvPicPr>
          <p:nvPr/>
        </p:nvPicPr>
        <p:blipFill>
          <a:blip r:embed="rId2"/>
          <a:srcRect b="5272"/>
          <a:stretch>
            <a:fillRect/>
          </a:stretch>
        </p:blipFill>
        <p:spPr bwMode="auto">
          <a:xfrm>
            <a:off x="5643570" y="4857760"/>
            <a:ext cx="2709950" cy="1785950"/>
          </a:xfrm>
          <a:prstGeom prst="rect">
            <a:avLst/>
          </a:prstGeom>
          <a:noFill/>
        </p:spPr>
      </p:pic>
      <p:pic>
        <p:nvPicPr>
          <p:cNvPr id="122883" name="Picture 3" descr="C:\Documents and Settings\админ\Рабочий стол\материалы к буклетам\kulturazd.jpg"/>
          <p:cNvPicPr>
            <a:picLocks noChangeAspect="1" noChangeArrowheads="1"/>
          </p:cNvPicPr>
          <p:nvPr/>
        </p:nvPicPr>
        <p:blipFill>
          <a:blip r:embed="rId3"/>
          <a:srcRect t="8301" b="3158"/>
          <a:stretch>
            <a:fillRect/>
          </a:stretch>
        </p:blipFill>
        <p:spPr bwMode="auto">
          <a:xfrm>
            <a:off x="6286512" y="2500306"/>
            <a:ext cx="1607355" cy="2143140"/>
          </a:xfrm>
          <a:prstGeom prst="rect">
            <a:avLst/>
          </a:prstGeom>
          <a:noFill/>
        </p:spPr>
      </p:pic>
      <p:pic>
        <p:nvPicPr>
          <p:cNvPr id="122885" name="Picture 5" descr="C:\Documents and Settings\админ\Рабочий стол\фото алкоголизм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714356"/>
            <a:ext cx="2362321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Координаты:</a:t>
            </a:r>
            <a:endParaRPr lang="ru-RU" sz="2800" b="1" i="1" kern="1200" dirty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928670"/>
            <a:ext cx="7643866" cy="5214974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Департамент по спорту и молодежной политике Тюменской области</a:t>
            </a:r>
          </a:p>
          <a:p>
            <a:pPr algn="ctr">
              <a:buNone/>
            </a:pPr>
            <a:r>
              <a:rPr lang="ru-RU" sz="2400" dirty="0" smtClean="0"/>
              <a:t>ГАУ ТО «Областной центр профилактики и реабилитации»,</a:t>
            </a:r>
          </a:p>
          <a:p>
            <a:pPr algn="ctr">
              <a:buNone/>
            </a:pPr>
            <a:r>
              <a:rPr lang="ru-RU" sz="2400" dirty="0" smtClean="0"/>
              <a:t>тел.: (3452) 77-05-52, 77-04-13</a:t>
            </a:r>
          </a:p>
          <a:p>
            <a:pPr algn="ctr">
              <a:buNone/>
            </a:pPr>
            <a:r>
              <a:rPr lang="ru-RU" sz="2400" dirty="0" smtClean="0"/>
              <a:t>Служба семейного консультирования по вопросам наркозависимости:</a:t>
            </a:r>
          </a:p>
          <a:p>
            <a:pPr algn="ctr">
              <a:buNone/>
            </a:pPr>
            <a:r>
              <a:rPr lang="ru-RU" sz="2400" dirty="0" smtClean="0"/>
              <a:t>г. Тюмень: (3452) </a:t>
            </a:r>
            <a:r>
              <a:rPr lang="ru-RU" sz="2400" smtClean="0"/>
              <a:t>673-673</a:t>
            </a:r>
            <a:r>
              <a:rPr lang="ru-RU" sz="2400" smtClean="0"/>
              <a:t>,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г. Тобольск: (3456) 24-50-50</a:t>
            </a:r>
          </a:p>
          <a:p>
            <a:pPr algn="ctr">
              <a:buNone/>
            </a:pPr>
            <a:r>
              <a:rPr lang="ru-RU" sz="2800" b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www.ocpr72.ru</a:t>
            </a:r>
            <a:endParaRPr lang="ru-RU" sz="2800" b="1" kern="1200" dirty="0" smtClean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algn="ctr">
              <a:buNone/>
            </a:pPr>
            <a:r>
              <a:rPr lang="ru-RU" sz="2400" dirty="0" smtClean="0"/>
              <a:t>ГБУЗ ТО «Областной наркологический диспансер», тел.: (3452) 46-15-47, 46-86-17, 21-61-52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357190"/>
          </a:xfrm>
        </p:spPr>
        <p:txBody>
          <a:bodyPr/>
          <a:lstStyle/>
          <a:p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Уважаемые родители!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71480"/>
            <a:ext cx="7643866" cy="214314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i="1" dirty="0" smtClean="0"/>
              <a:t>Вы, безусловно, — самый близкие и значимые для ребенка лица.</a:t>
            </a:r>
          </a:p>
          <a:p>
            <a:pPr marL="363538" indent="0" algn="just">
              <a:spcBef>
                <a:spcPts val="0"/>
              </a:spcBef>
              <a:buNone/>
            </a:pPr>
            <a:r>
              <a:rPr lang="ru-RU" sz="1800" i="1" dirty="0" smtClean="0"/>
              <a:t>Вы стремитесь быть успешными родителями.</a:t>
            </a:r>
          </a:p>
          <a:p>
            <a:pPr marL="1074738" indent="-363538" algn="just">
              <a:spcBef>
                <a:spcPts val="0"/>
              </a:spcBef>
              <a:buNone/>
            </a:pPr>
            <a:r>
              <a:rPr lang="ru-RU" sz="1800" i="1" dirty="0" smtClean="0"/>
              <a:t>Вы испытываете тревогу и беспокойство за будущее и настоящее своего ребенка.</a:t>
            </a:r>
          </a:p>
          <a:p>
            <a:pPr marL="1800225" indent="-363538" algn="just">
              <a:spcBef>
                <a:spcPts val="0"/>
              </a:spcBef>
              <a:buNone/>
            </a:pPr>
            <a:r>
              <a:rPr lang="ru-RU" sz="1800" i="1" dirty="0" smtClean="0"/>
              <a:t>Это все здоровые эмоции, они заставляют действовать, своевременно прояснять то, что</a:t>
            </a:r>
          </a:p>
          <a:p>
            <a:pPr marL="2511425" indent="-276225" algn="just">
              <a:spcBef>
                <a:spcPts val="0"/>
              </a:spcBef>
              <a:buNone/>
            </a:pPr>
            <a:r>
              <a:rPr lang="ru-RU" sz="1800" i="1" dirty="0" smtClean="0"/>
              <a:t>Вас беспокоит…</a:t>
            </a:r>
          </a:p>
          <a:p>
            <a:pPr indent="280988" algn="just">
              <a:buNone/>
            </a:pPr>
            <a:endParaRPr lang="ru-RU" sz="1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42910" y="2786058"/>
            <a:ext cx="450059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0"/>
              </a:spcBef>
            </a:pPr>
            <a:r>
              <a:rPr lang="ru-RU" kern="0" dirty="0" smtClean="0">
                <a:latin typeface="+mn-lt"/>
              </a:rPr>
              <a:t>С проблемой алкогольной зависимости</a:t>
            </a:r>
          </a:p>
          <a:p>
            <a:pPr lvl="0" algn="ctr">
              <a:spcBef>
                <a:spcPts val="0"/>
              </a:spcBef>
            </a:pPr>
            <a:r>
              <a:rPr lang="ru-RU" kern="0" dirty="0" smtClean="0">
                <a:latin typeface="+mn-lt"/>
              </a:rPr>
              <a:t>может столкнуться любая семья, даже самая благополучная.</a:t>
            </a:r>
          </a:p>
          <a:p>
            <a:pPr marL="342900" marR="0" lvl="0" indent="280988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latin typeface="+mn-lt"/>
              </a:rPr>
              <a:t>Вы должны в полной мере владеть объективной и проверенной информацией, чтобы быть подкованными</a:t>
            </a:r>
          </a:p>
          <a:p>
            <a:pPr marL="342900" marR="0" lvl="0" indent="280988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latin typeface="+mn-lt"/>
              </a:rPr>
              <a:t>в вопросах профилактики.</a:t>
            </a:r>
          </a:p>
          <a:p>
            <a:pPr marL="342900" marR="0" lvl="0" indent="2809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kern="0" dirty="0" smtClean="0">
              <a:latin typeface="+mn-lt"/>
            </a:endParaRPr>
          </a:p>
          <a:p>
            <a:pPr marL="342900" marR="0" lvl="0" indent="2809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500702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Помните, что именно от вас в большей степени зависит, каким вырастет ваш ребенок,</a:t>
            </a:r>
          </a:p>
          <a:p>
            <a:pPr algn="ctr"/>
            <a:r>
              <a:rPr lang="ru-RU" b="1" dirty="0" smtClean="0"/>
              <a:t>каким он войдет во взрослую жизнь!</a:t>
            </a:r>
            <a:endParaRPr lang="ru-RU" b="1" dirty="0"/>
          </a:p>
        </p:txBody>
      </p:sp>
      <p:pic>
        <p:nvPicPr>
          <p:cNvPr id="21506" name="Picture 2" descr="C:\Documents and Settings\админ\Рабочий стол\материалы к буклетам\%E3%E0%EC%E0%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928934"/>
            <a:ext cx="3094496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5429288" cy="271464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tabLst>
                <a:tab pos="533400" algn="l"/>
              </a:tabLst>
            </a:pPr>
            <a:endParaRPr lang="ru-RU" sz="800" b="1" i="1" kern="1200" dirty="0" smtClean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363538" indent="0" algn="ctr">
              <a:spcBef>
                <a:spcPts val="0"/>
              </a:spcBef>
              <a:buNone/>
              <a:tabLst>
                <a:tab pos="3584575" algn="l"/>
              </a:tabLst>
            </a:pPr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Что такое АЛКОГОЛИЗМ?</a:t>
            </a:r>
          </a:p>
          <a:p>
            <a:pPr marL="363538" indent="0" algn="ctr">
              <a:spcBef>
                <a:spcPts val="0"/>
              </a:spcBef>
              <a:buNone/>
              <a:tabLst>
                <a:tab pos="3584575" algn="l"/>
              </a:tabLst>
            </a:pPr>
            <a:endParaRPr lang="ru-RU" sz="11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  <a:tabLst>
                <a:tab pos="174625" algn="l"/>
              </a:tabLst>
            </a:pPr>
            <a:r>
              <a:rPr lang="ru-RU" sz="1800" dirty="0" smtClean="0"/>
              <a:t>Это психологическое расстройство,</a:t>
            </a:r>
          </a:p>
          <a:p>
            <a:pPr marL="0" indent="0" algn="ctr">
              <a:buNone/>
            </a:pPr>
            <a:r>
              <a:rPr lang="ru-RU" sz="1800" dirty="0" smtClean="0"/>
              <a:t>основные признаки которого: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800" dirty="0" smtClean="0"/>
              <a:t>систематическое употребление спиртных напитков;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800" dirty="0" smtClean="0"/>
              <a:t>физическая и психическая зависимость от алкоголя;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800" dirty="0" smtClean="0"/>
              <a:t>деградация личности.</a:t>
            </a:r>
            <a:endParaRPr lang="ru-RU" sz="1800" dirty="0" smtClean="0">
              <a:latin typeface="Cambria" pitchFamily="18" charset="0"/>
            </a:endParaRPr>
          </a:p>
          <a:p>
            <a:pPr indent="20638" algn="just">
              <a:buNone/>
            </a:pPr>
            <a:endParaRPr lang="ru-RU" sz="1800" dirty="0" smtClean="0">
              <a:latin typeface="Cambria" pitchFamily="18" charset="0"/>
            </a:endParaRPr>
          </a:p>
        </p:txBody>
      </p:sp>
      <p:pic>
        <p:nvPicPr>
          <p:cNvPr id="6" name="Picture 1" descr="C:\Documents and Settings\админ\Рабочий стол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642918"/>
            <a:ext cx="1928826" cy="239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C:\Documents and Settings\админ\Рабочий стол\фото алкоголизм\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357562"/>
            <a:ext cx="2143140" cy="32677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57554" y="3571876"/>
            <a:ext cx="47148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638" algn="ctr">
              <a:spcBef>
                <a:spcPts val="0"/>
              </a:spcBef>
            </a:pPr>
            <a:r>
              <a:rPr lang="ru-RU" sz="20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Алкогольное опьянение –</a:t>
            </a:r>
          </a:p>
          <a:p>
            <a:pPr marL="0" indent="20638" algn="ctr">
              <a:spcBef>
                <a:spcPts val="0"/>
              </a:spcBef>
              <a:buNone/>
            </a:pPr>
            <a:r>
              <a:rPr lang="ru-RU" sz="2000" dirty="0" smtClean="0"/>
              <a:t>это отравление организма человека,</a:t>
            </a:r>
          </a:p>
          <a:p>
            <a:pPr marL="0" indent="20638" algn="ctr">
              <a:spcBef>
                <a:spcPts val="0"/>
              </a:spcBef>
              <a:buNone/>
            </a:pPr>
            <a:r>
              <a:rPr lang="ru-RU" sz="2000" dirty="0" smtClean="0"/>
              <a:t>и в первую очередь гибель клеток коры головного мозга под действием этилового спирта.</a:t>
            </a:r>
          </a:p>
          <a:p>
            <a:pPr marL="0" indent="20638" algn="ctr">
              <a:spcBef>
                <a:spcPts val="0"/>
              </a:spcBef>
              <a:buNone/>
            </a:pPr>
            <a:endParaRPr lang="ru-RU" sz="1400" dirty="0" smtClean="0"/>
          </a:p>
          <a:p>
            <a:pPr marL="0" indent="20638" algn="ctr">
              <a:spcBef>
                <a:spcPts val="0"/>
              </a:spcBef>
              <a:buNone/>
            </a:pPr>
            <a:r>
              <a:rPr lang="ru-RU" sz="2000" dirty="0" smtClean="0"/>
              <a:t>Этанол, воздействуя на организм человека на генетическом уровне, вызывает необратимые последствия в работе всех органов и систем.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285776"/>
          </a:xfrm>
        </p:spPr>
        <p:txBody>
          <a:bodyPr/>
          <a:lstStyle/>
          <a:p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Степени отравления алкоголем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7786742" cy="4668839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1700" b="1" dirty="0" smtClean="0"/>
              <a:t>1-я степень отравления </a:t>
            </a:r>
            <a:r>
              <a:rPr lang="ru-RU" sz="1700" dirty="0" smtClean="0"/>
              <a:t>– слабое опьянение появляется после приема малой дозы алкоголя, характеризуется ненормальным возбуждением, в связи с которым появляются повышенная подвижность, болтливость, развязность, бахвальство, шумливость, самонадеянность.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700" b="1" dirty="0" smtClean="0"/>
              <a:t>2-я степень отравления </a:t>
            </a:r>
            <a:r>
              <a:rPr lang="ru-RU" sz="1700" dirty="0" smtClean="0"/>
              <a:t>– опьянение, при котором достигается наибольшая патологическая возбужденность мозга, повышенная раздражительность, вспыльчивость, озлобленность, склонность к скандалам и дракам.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700" b="1" dirty="0" smtClean="0"/>
              <a:t>3-я степень отравления </a:t>
            </a:r>
            <a:r>
              <a:rPr lang="ru-RU" sz="1700" dirty="0" smtClean="0"/>
              <a:t>– степень опьянения, при которой токсическое возбуждение сменяется токсическим, все усиливающимся торможением мозга. Характерным признаком третьей степени является усиливающееся нарушение координации движений, речи.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700" b="1" dirty="0" smtClean="0"/>
              <a:t>4-я степень отравления </a:t>
            </a:r>
            <a:r>
              <a:rPr lang="ru-RU" sz="1700" dirty="0" smtClean="0"/>
              <a:t>– опьянение, при котором начинается разрушение клеток головного мозга, при этом сознание подавляется, пьяный не соображает, что делает и говорит, бормочет всякие нелепости.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700" b="1" dirty="0" smtClean="0"/>
              <a:t>5-я степень отравления </a:t>
            </a:r>
            <a:r>
              <a:rPr lang="ru-RU" sz="1700" dirty="0" smtClean="0"/>
              <a:t>– алкогольный сон. Пьяный полностью не утрачивает чувствительность, поэтому его тем или иным способом можно разбудить, даже поставить на ноги, однако координация движения будет нарушена.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700" b="1" dirty="0" smtClean="0"/>
              <a:t>6-я степень отравления </a:t>
            </a:r>
            <a:r>
              <a:rPr lang="ru-RU" sz="1700" dirty="0" smtClean="0"/>
              <a:t>– алкогольный наркоз. Пьяный полностью утрачивает чувствительность и защитные рефлексы, поэтому может утонуть в ванной, в луже, захлебнуться рвотной массой, сгореть в огне и т.д.</a:t>
            </a:r>
          </a:p>
          <a:p>
            <a:pPr algn="just">
              <a:spcBef>
                <a:spcPts val="0"/>
              </a:spcBef>
              <a:buNone/>
            </a:pPr>
            <a:endParaRPr lang="ru-RU" sz="17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7643866" cy="2643182"/>
          </a:xfrm>
        </p:spPr>
        <p:txBody>
          <a:bodyPr/>
          <a:lstStyle/>
          <a:p>
            <a:pPr marL="0" indent="20638" algn="ctr">
              <a:buNone/>
            </a:pPr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Влияние алкоголя на организм человека</a:t>
            </a:r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5072074"/>
            <a:ext cx="5072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0638" algn="ctr">
              <a:buNone/>
            </a:pPr>
            <a:r>
              <a:rPr lang="ru-RU" sz="2400" b="1" i="1" cap="all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Безвредных</a:t>
            </a:r>
          </a:p>
          <a:p>
            <a:pPr marL="0" indent="20638" algn="ctr">
              <a:buNone/>
            </a:pPr>
            <a:r>
              <a:rPr lang="ru-RU" sz="2400" b="1" i="1" cap="all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доз алкоголя</a:t>
            </a:r>
          </a:p>
          <a:p>
            <a:pPr marL="0" indent="20638" algn="ctr">
              <a:buNone/>
            </a:pPr>
            <a:r>
              <a:rPr lang="ru-RU" sz="2400" b="1" i="1" cap="all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 !</a:t>
            </a:r>
          </a:p>
        </p:txBody>
      </p:sp>
      <p:pic>
        <p:nvPicPr>
          <p:cNvPr id="16386" name="Picture 2" descr="C:\Documents and Settings\админ\Рабочий стол\фото алкоголизм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857760"/>
            <a:ext cx="2643206" cy="17621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71480"/>
            <a:ext cx="54292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/>
              <a:t>Алкоголь в любых дозах: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dirty="0" smtClean="0"/>
              <a:t>нарушает обмен веществ в организме;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dirty="0" smtClean="0"/>
              <a:t>снижает активность работы всех органов и систем организма;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dirty="0" smtClean="0"/>
              <a:t>подавляет интеллект, инициативность, творческие способности;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dirty="0" smtClean="0"/>
              <a:t>снижает интерес к социальной деятельности;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dirty="0" smtClean="0"/>
              <a:t>подавляет чувства гордости, чести, ответственности;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dirty="0" smtClean="0"/>
              <a:t>формирует стандартность мышления;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dirty="0" smtClean="0"/>
              <a:t>подавляет человека физически и</a:t>
            </a:r>
          </a:p>
          <a:p>
            <a:pPr marL="449263" indent="174625"/>
            <a:r>
              <a:rPr lang="ru-RU" dirty="0" smtClean="0"/>
              <a:t>нравственно;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dirty="0" smtClean="0"/>
              <a:t>повышает риск рождения детей с патологиями. </a:t>
            </a:r>
          </a:p>
        </p:txBody>
      </p:sp>
      <p:pic>
        <p:nvPicPr>
          <p:cNvPr id="16387" name="Picture 3" descr="C:\Documents and Settings\админ\Рабочий стол\фото алкоголизм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928670"/>
            <a:ext cx="2071702" cy="31075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7786742" cy="857232"/>
          </a:xfrm>
        </p:spPr>
        <p:txBody>
          <a:bodyPr/>
          <a:lstStyle/>
          <a:p>
            <a:pPr marL="0" indent="20638" algn="ctr">
              <a:buNone/>
            </a:pPr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Медицинские последствия употребления алкоголя: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28662" y="928670"/>
            <a:ext cx="72866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19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Гибель клеток головного мозга, ослабление внимания, провалы в памяти, снижение уровня интеллекта;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Нарушение ритма сердца, повышение кровяного давления,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сердечно-сосудистые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заболевания;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Ослабление иммунитета, простуды, инфекционные заболевания;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Ослабление физической выносливости, зависимость от алкоголя и токсикоз;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Гепатит, цирроз печени;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Снижение чувствительности пальцев рук 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ног, слабость, дрожь;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Ухудшение генетической информации (наследственности);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Панкреатит (воспаление поджелудочной железы);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мужчин – импотенция, у женщин – бесплодие, гормональные нарушения;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Алкоголь негативно влияет на развитие плода (на будущего ребенка).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C:\Documents and Settings\админ\Рабочий стол\фото алкоголизм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500570"/>
            <a:ext cx="2833686" cy="2125265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786322"/>
            <a:ext cx="26043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714348" y="1071546"/>
            <a:ext cx="4714908" cy="5286412"/>
          </a:xfrm>
        </p:spPr>
        <p:txBody>
          <a:bodyPr/>
          <a:lstStyle/>
          <a:p>
            <a:pPr lvl="0" indent="280988" algn="just">
              <a:buFont typeface="Wingdings" pitchFamily="2" charset="2"/>
              <a:buChar char="Ø"/>
            </a:pPr>
            <a:r>
              <a:rPr lang="ru-RU" sz="1800" dirty="0" smtClean="0"/>
              <a:t>Человек становится психологически, а затем и физиологически зависимым от «дозы» (алкоголя);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1800" dirty="0" smtClean="0"/>
              <a:t>Появляется раздражительность, агрессивность,  возможны депрессии;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1800" dirty="0" smtClean="0"/>
              <a:t>Исчезает способность самостоятельно мыслить, принимать решения;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1800" dirty="0" smtClean="0"/>
              <a:t>Неадекватное восприятие действительности, уход из реальности приводят к трагедии личности;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1800" dirty="0" smtClean="0"/>
              <a:t>Среди алкоголиков отмечается повышенный процент самоубийств;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1800" dirty="0" smtClean="0"/>
              <a:t>Разрушение личности является логическим завершением жизни алкоголика.</a:t>
            </a:r>
          </a:p>
          <a:p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0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Психологические последствия употребления алкоголя:</a:t>
            </a:r>
            <a:endParaRPr lang="ru-RU" sz="2800" i="1" dirty="0" smtClean="0"/>
          </a:p>
        </p:txBody>
      </p:sp>
      <p:pic>
        <p:nvPicPr>
          <p:cNvPr id="14" name="Picture 2" descr="C:\Documents and Settings\админ\Рабочий стол\фото алкоголизм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214818"/>
            <a:ext cx="2786082" cy="1857388"/>
          </a:xfrm>
          <a:prstGeom prst="rect">
            <a:avLst/>
          </a:prstGeom>
          <a:noFill/>
        </p:spPr>
      </p:pic>
      <p:pic>
        <p:nvPicPr>
          <p:cNvPr id="15" name="Picture 3" descr="C:\Documents and Settings\админ\Рабочий стол\фото алкоголизм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142984"/>
            <a:ext cx="2619375" cy="26193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/>
          <a:lstStyle/>
          <a:p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Социальные последствия</a:t>
            </a:r>
            <a:b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употребления алкоголя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2"/>
            <a:ext cx="7500990" cy="2928958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Происходит потеря друзей, потеря социального статуса;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Высока вероятность потерять работу и оказаться на «дне» общества;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Уменьшается вероятность получить хорошее образование, специальность;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В состоянии алкогольного опьянения очень часто совершаются противоправные действия, дорожно-транспортные происшествия;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Асоциальное поведение, характерное для пьяниц, приводит к отторжению их обществом, всеобщему презрению…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/>
              <a:t>А САМОЕ СТРАШНОЕ: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Алкоголизм приводит либо к бесплодию, либо к появлению детей с врожденными патологиями;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Разрушаются семьи, дети лишаются родительского внимания, воспитания и достойного будущего…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 smtClean="0"/>
          </a:p>
          <a:p>
            <a:pPr marL="0" lvl="0" indent="0" algn="just">
              <a:spcBef>
                <a:spcPts val="0"/>
              </a:spcBef>
              <a:buNone/>
            </a:pPr>
            <a:endParaRPr lang="ru-RU" sz="1800" dirty="0" smtClean="0"/>
          </a:p>
          <a:p>
            <a:endParaRPr lang="ru-RU" dirty="0"/>
          </a:p>
        </p:txBody>
      </p:sp>
      <p:pic>
        <p:nvPicPr>
          <p:cNvPr id="4" name="Picture 6" descr="C:\Documents and Settings\админ\Рабочий стол\фото алкоголизм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636"/>
            <a:ext cx="2000264" cy="150019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3786182" y="4751365"/>
            <a:ext cx="1863400" cy="210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админ\Рабочий стол\фото алкоголизм\16.jpg"/>
          <p:cNvPicPr>
            <a:picLocks noChangeAspect="1" noChangeArrowheads="1"/>
          </p:cNvPicPr>
          <p:nvPr/>
        </p:nvPicPr>
        <p:blipFill>
          <a:blip r:embed="rId4"/>
          <a:srcRect l="3691" t="3472" r="7730"/>
          <a:stretch>
            <a:fillRect/>
          </a:stretch>
        </p:blipFill>
        <p:spPr bwMode="auto">
          <a:xfrm>
            <a:off x="6357950" y="4429132"/>
            <a:ext cx="1714512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Признаки зависимости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71546"/>
            <a:ext cx="4857784" cy="5357850"/>
          </a:xfrm>
        </p:spPr>
        <p:txBody>
          <a:bodyPr/>
          <a:lstStyle/>
          <a:p>
            <a:pPr lvl="0" indent="280988" algn="just">
              <a:buFont typeface="Wingdings" pitchFamily="2" charset="2"/>
              <a:buChar char="Ø"/>
            </a:pPr>
            <a:r>
              <a:rPr lang="ru-RU" sz="2000" dirty="0" smtClean="0"/>
              <a:t>потеря контроля за поведением;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2000" dirty="0" smtClean="0"/>
              <a:t>принуждение к повторению;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2000" dirty="0" smtClean="0"/>
              <a:t>отсутствие чувства меры при употреблении;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2000" dirty="0" smtClean="0"/>
              <a:t>увеличение дозы;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2000" dirty="0" smtClean="0"/>
              <a:t>разрушающие воздействия: телесные, психические, душевные (недомогание, внутреннее беспокойство, дрожь, рвота, бессонница и т.д.), личностные;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2000" dirty="0" smtClean="0"/>
              <a:t>сужение интересов: жизнь вращается в большей степени вокруг средств зависимости или зависимого поведения.</a:t>
            </a:r>
          </a:p>
          <a:p>
            <a:pPr algn="just">
              <a:buFont typeface="Wingdings" pitchFamily="2" charset="2"/>
              <a:buChar char="Ø"/>
            </a:pPr>
            <a:endParaRPr lang="ru-RU" sz="2000" dirty="0"/>
          </a:p>
        </p:txBody>
      </p:sp>
      <p:pic>
        <p:nvPicPr>
          <p:cNvPr id="2050" name="Picture 2" descr="C:\Documents and Settings\админ\Рабочий стол\фото алкоголизм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071546"/>
            <a:ext cx="1855203" cy="2786082"/>
          </a:xfrm>
          <a:prstGeom prst="rect">
            <a:avLst/>
          </a:prstGeom>
          <a:noFill/>
        </p:spPr>
      </p:pic>
      <p:pic>
        <p:nvPicPr>
          <p:cNvPr id="7" name="Picture 10" descr="C:\Documents and Settings\Нина Дмитриевна\Рабочий стол\ОЦПР\фото на календарик\87_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143380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</Template>
  <TotalTime>965</TotalTime>
  <Words>1422</Words>
  <Application>Microsoft Office PowerPoint</Application>
  <PresentationFormat>Экран (4:3)</PresentationFormat>
  <Paragraphs>154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Департамент по спорту и молодежной политике Государственное автономное учреждение  Тюменской области  «Областной центр профилактики  и реабилитации»</vt:lpstr>
      <vt:lpstr>Уважаемые родители!</vt:lpstr>
      <vt:lpstr>Слайд 3</vt:lpstr>
      <vt:lpstr>Степени отравления алкоголем</vt:lpstr>
      <vt:lpstr>Слайд 5</vt:lpstr>
      <vt:lpstr>Слайд 6</vt:lpstr>
      <vt:lpstr>Слайд 7</vt:lpstr>
      <vt:lpstr>Социальные последствия употребления алкоголя</vt:lpstr>
      <vt:lpstr>Признаки зависимости</vt:lpstr>
      <vt:lpstr>Пивной алкоголизм</vt:lpstr>
      <vt:lpstr>Осторожно: энергетики!</vt:lpstr>
      <vt:lpstr>Слайд 12</vt:lpstr>
      <vt:lpstr>На что нужно обратить внимание в поведении ребенка</vt:lpstr>
      <vt:lpstr>Советы родителям</vt:lpstr>
      <vt:lpstr>Координаты: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по спорту и молодежной политике Государственное автономное учреждение Тюменской области  «Областной центр профилактики  и реабилитации»</dc:title>
  <dc:creator>.</dc:creator>
  <cp:lastModifiedBy>админ</cp:lastModifiedBy>
  <cp:revision>185</cp:revision>
  <dcterms:created xsi:type="dcterms:W3CDTF">2010-09-17T02:43:09Z</dcterms:created>
  <dcterms:modified xsi:type="dcterms:W3CDTF">2012-10-09T04:45:27Z</dcterms:modified>
</cp:coreProperties>
</file>