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4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58" r:id="rId14"/>
    <p:sldId id="266" r:id="rId15"/>
    <p:sldId id="267" r:id="rId16"/>
    <p:sldId id="268" r:id="rId17"/>
    <p:sldId id="269" r:id="rId18"/>
    <p:sldId id="270" r:id="rId19"/>
    <p:sldId id="271" r:id="rId20"/>
    <p:sldId id="259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7200"/>
    <a:srgbClr val="820000"/>
    <a:srgbClr val="680068"/>
    <a:srgbClr val="800080"/>
    <a:srgbClr val="0000FF"/>
    <a:srgbClr val="BAF6FC"/>
    <a:srgbClr val="00823B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исунок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85800"/>
            <a:ext cx="8839200" cy="5638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914400" y="1219200"/>
            <a:ext cx="7315200" cy="4572000"/>
            <a:chOff x="96" y="509"/>
            <a:chExt cx="5328" cy="3567"/>
          </a:xfrm>
        </p:grpSpPr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2" y="509"/>
              <a:ext cx="630" cy="3549"/>
              <a:chOff x="252" y="509"/>
              <a:chExt cx="630" cy="3549"/>
            </a:xfrm>
          </p:grpSpPr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56" name="Line 14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 rot="5400000">
              <a:off x="1167" y="-390"/>
              <a:ext cx="3197" cy="5330"/>
              <a:chOff x="1635" y="771"/>
              <a:chExt cx="3665" cy="4100"/>
            </a:xfrm>
          </p:grpSpPr>
          <p:grpSp>
            <p:nvGrpSpPr>
              <p:cNvPr id="33" name="Group 16"/>
              <p:cNvGrpSpPr>
                <a:grpSpLocks/>
              </p:cNvGrpSpPr>
              <p:nvPr/>
            </p:nvGrpSpPr>
            <p:grpSpPr bwMode="auto">
              <a:xfrm>
                <a:off x="1635" y="782"/>
                <a:ext cx="734" cy="4089"/>
                <a:chOff x="1635" y="782"/>
                <a:chExt cx="734" cy="4089"/>
              </a:xfrm>
            </p:grpSpPr>
            <p:sp>
              <p:nvSpPr>
                <p:cNvPr id="49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635" y="82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50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81" y="782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5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123" y="80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5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69" y="816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grpSp>
            <p:nvGrpSpPr>
              <p:cNvPr id="34" name="Group 21"/>
              <p:cNvGrpSpPr>
                <a:grpSpLocks/>
              </p:cNvGrpSpPr>
              <p:nvPr/>
            </p:nvGrpSpPr>
            <p:grpSpPr bwMode="auto">
              <a:xfrm>
                <a:off x="2605" y="771"/>
                <a:ext cx="734" cy="4089"/>
                <a:chOff x="1635" y="782"/>
                <a:chExt cx="734" cy="4089"/>
              </a:xfrm>
            </p:grpSpPr>
            <p:sp>
              <p:nvSpPr>
                <p:cNvPr id="4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35" y="82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80" y="782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7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123" y="805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8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369" y="817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grpSp>
            <p:nvGrpSpPr>
              <p:cNvPr id="35" name="Group 26"/>
              <p:cNvGrpSpPr>
                <a:grpSpLocks/>
              </p:cNvGrpSpPr>
              <p:nvPr/>
            </p:nvGrpSpPr>
            <p:grpSpPr bwMode="auto">
              <a:xfrm>
                <a:off x="3596" y="782"/>
                <a:ext cx="734" cy="4089"/>
                <a:chOff x="1637" y="782"/>
                <a:chExt cx="734" cy="4089"/>
              </a:xfrm>
            </p:grpSpPr>
            <p:sp>
              <p:nvSpPr>
                <p:cNvPr id="41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637" y="82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2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882" y="782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125" y="80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371" y="816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grpSp>
            <p:nvGrpSpPr>
              <p:cNvPr id="36" name="Group 31"/>
              <p:cNvGrpSpPr>
                <a:grpSpLocks/>
              </p:cNvGrpSpPr>
              <p:nvPr/>
            </p:nvGrpSpPr>
            <p:grpSpPr bwMode="auto">
              <a:xfrm>
                <a:off x="4564" y="771"/>
                <a:ext cx="736" cy="4089"/>
                <a:chOff x="1635" y="782"/>
                <a:chExt cx="736" cy="4089"/>
              </a:xfrm>
            </p:grpSpPr>
            <p:sp>
              <p:nvSpPr>
                <p:cNvPr id="37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1635" y="82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38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881" y="782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3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125" y="805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0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371" y="817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</p:grpSp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1104" y="528"/>
              <a:ext cx="630" cy="3548"/>
              <a:chOff x="252" y="509"/>
              <a:chExt cx="630" cy="3548"/>
            </a:xfrm>
          </p:grpSpPr>
          <p:sp>
            <p:nvSpPr>
              <p:cNvPr id="29" name="Line 3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0" name="Line 38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1" name="Line 39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2" name="Line 4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1968" y="528"/>
              <a:ext cx="630" cy="3548"/>
              <a:chOff x="252" y="509"/>
              <a:chExt cx="630" cy="3548"/>
            </a:xfrm>
          </p:grpSpPr>
          <p:sp>
            <p:nvSpPr>
              <p:cNvPr id="25" name="Line 42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6" name="Line 4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10" name="Group 46"/>
            <p:cNvGrpSpPr>
              <a:grpSpLocks/>
            </p:cNvGrpSpPr>
            <p:nvPr/>
          </p:nvGrpSpPr>
          <p:grpSpPr bwMode="auto">
            <a:xfrm>
              <a:off x="2832" y="528"/>
              <a:ext cx="630" cy="3548"/>
              <a:chOff x="252" y="509"/>
              <a:chExt cx="630" cy="3548"/>
            </a:xfrm>
          </p:grpSpPr>
          <p:sp>
            <p:nvSpPr>
              <p:cNvPr id="21" name="Line 4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2" name="Line 4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3" name="Line 49"/>
              <p:cNvSpPr>
                <a:spLocks noChangeShapeType="1"/>
              </p:cNvSpPr>
              <p:nvPr/>
            </p:nvSpPr>
            <p:spPr bwMode="auto">
              <a:xfrm flipV="1">
                <a:off x="670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4" name="Line 5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11" name="Group 51"/>
            <p:cNvGrpSpPr>
              <a:grpSpLocks/>
            </p:cNvGrpSpPr>
            <p:nvPr/>
          </p:nvGrpSpPr>
          <p:grpSpPr bwMode="auto">
            <a:xfrm>
              <a:off x="3660" y="528"/>
              <a:ext cx="629" cy="3548"/>
              <a:chOff x="253" y="509"/>
              <a:chExt cx="629" cy="3548"/>
            </a:xfrm>
          </p:grpSpPr>
          <p:sp>
            <p:nvSpPr>
              <p:cNvPr id="17" name="Line 52"/>
              <p:cNvSpPr>
                <a:spLocks noChangeShapeType="1"/>
              </p:cNvSpPr>
              <p:nvPr/>
            </p:nvSpPr>
            <p:spPr bwMode="auto">
              <a:xfrm flipV="1">
                <a:off x="253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8" name="Line 5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9" name="Line 54"/>
              <p:cNvSpPr>
                <a:spLocks noChangeShapeType="1"/>
              </p:cNvSpPr>
              <p:nvPr/>
            </p:nvSpPr>
            <p:spPr bwMode="auto">
              <a:xfrm flipV="1">
                <a:off x="671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0" name="Line 5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12" name="Group 56"/>
            <p:cNvGrpSpPr>
              <a:grpSpLocks/>
            </p:cNvGrpSpPr>
            <p:nvPr/>
          </p:nvGrpSpPr>
          <p:grpSpPr bwMode="auto">
            <a:xfrm>
              <a:off x="4505" y="528"/>
              <a:ext cx="630" cy="3548"/>
              <a:chOff x="252" y="509"/>
              <a:chExt cx="630" cy="3548"/>
            </a:xfrm>
          </p:grpSpPr>
          <p:sp>
            <p:nvSpPr>
              <p:cNvPr id="13" name="Line 5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4" name="Line 5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5" name="Line 59"/>
              <p:cNvSpPr>
                <a:spLocks noChangeShapeType="1"/>
              </p:cNvSpPr>
              <p:nvPr/>
            </p:nvSpPr>
            <p:spPr bwMode="auto">
              <a:xfrm flipV="1">
                <a:off x="670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6" name="Line 6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</p:grpSp>
      <p:sp>
        <p:nvSpPr>
          <p:cNvPr id="57" name="AutoShape 3260"/>
          <p:cNvSpPr>
            <a:spLocks noChangeArrowheads="1"/>
          </p:cNvSpPr>
          <p:nvPr userDrawn="1"/>
        </p:nvSpPr>
        <p:spPr bwMode="auto">
          <a:xfrm>
            <a:off x="990600" y="5943600"/>
            <a:ext cx="7010400" cy="304800"/>
          </a:xfrm>
          <a:prstGeom prst="cube">
            <a:avLst>
              <a:gd name="adj" fmla="val 822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58" name="Picture 3258" descr="ED00184_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5867400"/>
            <a:ext cx="609600" cy="266700"/>
          </a:xfrm>
          <a:prstGeom prst="rect">
            <a:avLst/>
          </a:prstGeom>
          <a:noFill/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59" name="Picture 3261" descr="j029107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5903913" y="4987925"/>
            <a:ext cx="457200" cy="191135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60" name="Picture 3262" descr="j0303337"/>
          <p:cNvPicPr>
            <a:picLocks noChangeAspect="1" noChangeArrowheads="1" noCrop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533400" y="1295400"/>
            <a:ext cx="419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07" name="Rectangle 326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408" name="Rectangle 326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1A51D-85F6-4C21-AB96-5052099257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7291F-9E21-4FEB-BF3B-20B81FC9F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396C7-4D2E-4344-94C1-CA6C53606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93DC4-B1A4-4BDE-A565-E1A9189981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F5C41-345E-4546-9369-486879FF98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D7720-A2AC-4C6F-AB86-AD40B36DB2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A3BF1-FB4C-4925-B078-E54D3448D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A4CE0-CCE6-469C-B6AF-FE65D31C6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EB49D-EFCF-4717-8741-C28F97AF3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0FD81-8839-4BF0-B3CE-2D5C8D5BA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C262C-D99C-43FA-B0BC-2A276E72B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251BBD3-A756-4095-B56A-02085119B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 userDrawn="1"/>
        </p:nvSpPr>
        <p:spPr bwMode="auto">
          <a:xfrm>
            <a:off x="381000" y="0"/>
            <a:ext cx="76200" cy="68580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2" name="Group 11"/>
          <p:cNvGrpSpPr>
            <a:grpSpLocks/>
          </p:cNvGrpSpPr>
          <p:nvPr userDrawn="1"/>
        </p:nvGrpSpPr>
        <p:grpSpPr bwMode="auto">
          <a:xfrm>
            <a:off x="228600" y="152400"/>
            <a:ext cx="982663" cy="836613"/>
            <a:chOff x="3552" y="2784"/>
            <a:chExt cx="619" cy="527"/>
          </a:xfrm>
        </p:grpSpPr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586" y="2784"/>
              <a:ext cx="95" cy="123"/>
            </a:xfrm>
            <a:custGeom>
              <a:avLst/>
              <a:gdLst/>
              <a:ahLst/>
              <a:cxnLst>
                <a:cxn ang="0">
                  <a:pos x="92" y="114"/>
                </a:cxn>
                <a:cxn ang="0">
                  <a:pos x="78" y="105"/>
                </a:cxn>
                <a:cxn ang="0">
                  <a:pos x="62" y="85"/>
                </a:cxn>
                <a:cxn ang="0">
                  <a:pos x="46" y="62"/>
                </a:cxn>
                <a:cxn ang="0">
                  <a:pos x="30" y="33"/>
                </a:cxn>
                <a:cxn ang="0">
                  <a:pos x="24" y="6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14" y="2"/>
                </a:cxn>
                <a:cxn ang="0">
                  <a:pos x="3" y="6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11" y="29"/>
                </a:cxn>
                <a:cxn ang="0">
                  <a:pos x="27" y="60"/>
                </a:cxn>
                <a:cxn ang="0">
                  <a:pos x="43" y="85"/>
                </a:cxn>
                <a:cxn ang="0">
                  <a:pos x="76" y="116"/>
                </a:cxn>
                <a:cxn ang="0">
                  <a:pos x="84" y="123"/>
                </a:cxn>
                <a:cxn ang="0">
                  <a:pos x="95" y="121"/>
                </a:cxn>
                <a:cxn ang="0">
                  <a:pos x="92" y="114"/>
                </a:cxn>
              </a:cxnLst>
              <a:rect l="0" t="0" r="r" b="b"/>
              <a:pathLst>
                <a:path w="95" h="123">
                  <a:moveTo>
                    <a:pt x="92" y="114"/>
                  </a:moveTo>
                  <a:lnTo>
                    <a:pt x="78" y="105"/>
                  </a:lnTo>
                  <a:lnTo>
                    <a:pt x="62" y="85"/>
                  </a:lnTo>
                  <a:lnTo>
                    <a:pt x="46" y="62"/>
                  </a:lnTo>
                  <a:lnTo>
                    <a:pt x="30" y="33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11"/>
                  </a:lnTo>
                  <a:lnTo>
                    <a:pt x="11" y="29"/>
                  </a:lnTo>
                  <a:lnTo>
                    <a:pt x="27" y="60"/>
                  </a:lnTo>
                  <a:lnTo>
                    <a:pt x="43" y="85"/>
                  </a:lnTo>
                  <a:lnTo>
                    <a:pt x="76" y="116"/>
                  </a:lnTo>
                  <a:lnTo>
                    <a:pt x="84" y="123"/>
                  </a:lnTo>
                  <a:lnTo>
                    <a:pt x="95" y="121"/>
                  </a:lnTo>
                  <a:lnTo>
                    <a:pt x="92" y="114"/>
                  </a:lnTo>
                </a:path>
              </a:pathLst>
            </a:custGeom>
            <a:solidFill>
              <a:srgbClr val="AC3D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52" y="2784"/>
              <a:ext cx="619" cy="527"/>
            </a:xfrm>
            <a:custGeom>
              <a:avLst/>
              <a:gdLst/>
              <a:ahLst/>
              <a:cxnLst>
                <a:cxn ang="0">
                  <a:pos x="78" y="128"/>
                </a:cxn>
                <a:cxn ang="0">
                  <a:pos x="13" y="193"/>
                </a:cxn>
                <a:cxn ang="0">
                  <a:pos x="0" y="229"/>
                </a:cxn>
                <a:cxn ang="0">
                  <a:pos x="16" y="224"/>
                </a:cxn>
                <a:cxn ang="0">
                  <a:pos x="3" y="256"/>
                </a:cxn>
                <a:cxn ang="0">
                  <a:pos x="32" y="372"/>
                </a:cxn>
                <a:cxn ang="0">
                  <a:pos x="70" y="433"/>
                </a:cxn>
                <a:cxn ang="0">
                  <a:pos x="92" y="397"/>
                </a:cxn>
                <a:cxn ang="0">
                  <a:pos x="124" y="388"/>
                </a:cxn>
                <a:cxn ang="0">
                  <a:pos x="151" y="453"/>
                </a:cxn>
                <a:cxn ang="0">
                  <a:pos x="173" y="448"/>
                </a:cxn>
                <a:cxn ang="0">
                  <a:pos x="238" y="527"/>
                </a:cxn>
                <a:cxn ang="0">
                  <a:pos x="249" y="435"/>
                </a:cxn>
                <a:cxn ang="0">
                  <a:pos x="262" y="433"/>
                </a:cxn>
                <a:cxn ang="0">
                  <a:pos x="276" y="381"/>
                </a:cxn>
                <a:cxn ang="0">
                  <a:pos x="324" y="401"/>
                </a:cxn>
                <a:cxn ang="0">
                  <a:pos x="373" y="473"/>
                </a:cxn>
                <a:cxn ang="0">
                  <a:pos x="378" y="457"/>
                </a:cxn>
                <a:cxn ang="0">
                  <a:pos x="408" y="455"/>
                </a:cxn>
                <a:cxn ang="0">
                  <a:pos x="421" y="435"/>
                </a:cxn>
                <a:cxn ang="0">
                  <a:pos x="462" y="430"/>
                </a:cxn>
                <a:cxn ang="0">
                  <a:pos x="505" y="455"/>
                </a:cxn>
                <a:cxn ang="0">
                  <a:pos x="538" y="450"/>
                </a:cxn>
                <a:cxn ang="0">
                  <a:pos x="548" y="441"/>
                </a:cxn>
                <a:cxn ang="0">
                  <a:pos x="519" y="386"/>
                </a:cxn>
                <a:cxn ang="0">
                  <a:pos x="516" y="372"/>
                </a:cxn>
                <a:cxn ang="0">
                  <a:pos x="489" y="325"/>
                </a:cxn>
                <a:cxn ang="0">
                  <a:pos x="508" y="303"/>
                </a:cxn>
                <a:cxn ang="0">
                  <a:pos x="548" y="294"/>
                </a:cxn>
                <a:cxn ang="0">
                  <a:pos x="548" y="282"/>
                </a:cxn>
                <a:cxn ang="0">
                  <a:pos x="513" y="278"/>
                </a:cxn>
                <a:cxn ang="0">
                  <a:pos x="424" y="224"/>
                </a:cxn>
                <a:cxn ang="0">
                  <a:pos x="432" y="211"/>
                </a:cxn>
                <a:cxn ang="0">
                  <a:pos x="457" y="204"/>
                </a:cxn>
                <a:cxn ang="0">
                  <a:pos x="513" y="193"/>
                </a:cxn>
                <a:cxn ang="0">
                  <a:pos x="538" y="202"/>
                </a:cxn>
                <a:cxn ang="0">
                  <a:pos x="532" y="179"/>
                </a:cxn>
                <a:cxn ang="0">
                  <a:pos x="573" y="166"/>
                </a:cxn>
                <a:cxn ang="0">
                  <a:pos x="619" y="128"/>
                </a:cxn>
                <a:cxn ang="0">
                  <a:pos x="562" y="141"/>
                </a:cxn>
                <a:cxn ang="0">
                  <a:pos x="538" y="112"/>
                </a:cxn>
                <a:cxn ang="0">
                  <a:pos x="519" y="110"/>
                </a:cxn>
                <a:cxn ang="0">
                  <a:pos x="492" y="92"/>
                </a:cxn>
                <a:cxn ang="0">
                  <a:pos x="519" y="52"/>
                </a:cxn>
                <a:cxn ang="0">
                  <a:pos x="497" y="54"/>
                </a:cxn>
                <a:cxn ang="0">
                  <a:pos x="424" y="72"/>
                </a:cxn>
                <a:cxn ang="0">
                  <a:pos x="348" y="59"/>
                </a:cxn>
                <a:cxn ang="0">
                  <a:pos x="348" y="43"/>
                </a:cxn>
                <a:cxn ang="0">
                  <a:pos x="386" y="27"/>
                </a:cxn>
                <a:cxn ang="0">
                  <a:pos x="397" y="5"/>
                </a:cxn>
                <a:cxn ang="0">
                  <a:pos x="346" y="9"/>
                </a:cxn>
                <a:cxn ang="0">
                  <a:pos x="284" y="5"/>
                </a:cxn>
                <a:cxn ang="0">
                  <a:pos x="251" y="20"/>
                </a:cxn>
                <a:cxn ang="0">
                  <a:pos x="257" y="7"/>
                </a:cxn>
                <a:cxn ang="0">
                  <a:pos x="240" y="3"/>
                </a:cxn>
                <a:cxn ang="0">
                  <a:pos x="154" y="34"/>
                </a:cxn>
                <a:cxn ang="0">
                  <a:pos x="119" y="83"/>
                </a:cxn>
              </a:cxnLst>
              <a:rect l="0" t="0" r="r" b="b"/>
              <a:pathLst>
                <a:path w="619" h="527">
                  <a:moveTo>
                    <a:pt x="113" y="108"/>
                  </a:moveTo>
                  <a:lnTo>
                    <a:pt x="103" y="112"/>
                  </a:lnTo>
                  <a:lnTo>
                    <a:pt x="78" y="128"/>
                  </a:lnTo>
                  <a:lnTo>
                    <a:pt x="59" y="141"/>
                  </a:lnTo>
                  <a:lnTo>
                    <a:pt x="32" y="166"/>
                  </a:lnTo>
                  <a:lnTo>
                    <a:pt x="13" y="193"/>
                  </a:lnTo>
                  <a:lnTo>
                    <a:pt x="0" y="215"/>
                  </a:lnTo>
                  <a:lnTo>
                    <a:pt x="0" y="224"/>
                  </a:lnTo>
                  <a:lnTo>
                    <a:pt x="0" y="229"/>
                  </a:lnTo>
                  <a:lnTo>
                    <a:pt x="8" y="224"/>
                  </a:lnTo>
                  <a:lnTo>
                    <a:pt x="13" y="224"/>
                  </a:lnTo>
                  <a:lnTo>
                    <a:pt x="16" y="224"/>
                  </a:lnTo>
                  <a:lnTo>
                    <a:pt x="19" y="229"/>
                  </a:lnTo>
                  <a:lnTo>
                    <a:pt x="16" y="233"/>
                  </a:lnTo>
                  <a:lnTo>
                    <a:pt x="3" y="256"/>
                  </a:lnTo>
                  <a:lnTo>
                    <a:pt x="0" y="291"/>
                  </a:lnTo>
                  <a:lnTo>
                    <a:pt x="13" y="336"/>
                  </a:lnTo>
                  <a:lnTo>
                    <a:pt x="32" y="372"/>
                  </a:lnTo>
                  <a:lnTo>
                    <a:pt x="49" y="390"/>
                  </a:lnTo>
                  <a:lnTo>
                    <a:pt x="62" y="408"/>
                  </a:lnTo>
                  <a:lnTo>
                    <a:pt x="70" y="433"/>
                  </a:lnTo>
                  <a:lnTo>
                    <a:pt x="78" y="430"/>
                  </a:lnTo>
                  <a:lnTo>
                    <a:pt x="86" y="410"/>
                  </a:lnTo>
                  <a:lnTo>
                    <a:pt x="92" y="397"/>
                  </a:lnTo>
                  <a:lnTo>
                    <a:pt x="100" y="386"/>
                  </a:lnTo>
                  <a:lnTo>
                    <a:pt x="111" y="381"/>
                  </a:lnTo>
                  <a:lnTo>
                    <a:pt x="124" y="388"/>
                  </a:lnTo>
                  <a:lnTo>
                    <a:pt x="132" y="401"/>
                  </a:lnTo>
                  <a:lnTo>
                    <a:pt x="138" y="433"/>
                  </a:lnTo>
                  <a:lnTo>
                    <a:pt x="151" y="453"/>
                  </a:lnTo>
                  <a:lnTo>
                    <a:pt x="159" y="464"/>
                  </a:lnTo>
                  <a:lnTo>
                    <a:pt x="165" y="459"/>
                  </a:lnTo>
                  <a:lnTo>
                    <a:pt x="173" y="448"/>
                  </a:lnTo>
                  <a:lnTo>
                    <a:pt x="184" y="468"/>
                  </a:lnTo>
                  <a:lnTo>
                    <a:pt x="197" y="489"/>
                  </a:lnTo>
                  <a:lnTo>
                    <a:pt x="238" y="527"/>
                  </a:lnTo>
                  <a:lnTo>
                    <a:pt x="232" y="500"/>
                  </a:lnTo>
                  <a:lnTo>
                    <a:pt x="235" y="473"/>
                  </a:lnTo>
                  <a:lnTo>
                    <a:pt x="249" y="435"/>
                  </a:lnTo>
                  <a:lnTo>
                    <a:pt x="249" y="433"/>
                  </a:lnTo>
                  <a:lnTo>
                    <a:pt x="257" y="435"/>
                  </a:lnTo>
                  <a:lnTo>
                    <a:pt x="262" y="433"/>
                  </a:lnTo>
                  <a:lnTo>
                    <a:pt x="262" y="412"/>
                  </a:lnTo>
                  <a:lnTo>
                    <a:pt x="265" y="397"/>
                  </a:lnTo>
                  <a:lnTo>
                    <a:pt x="276" y="381"/>
                  </a:lnTo>
                  <a:lnTo>
                    <a:pt x="289" y="377"/>
                  </a:lnTo>
                  <a:lnTo>
                    <a:pt x="297" y="377"/>
                  </a:lnTo>
                  <a:lnTo>
                    <a:pt x="324" y="401"/>
                  </a:lnTo>
                  <a:lnTo>
                    <a:pt x="343" y="426"/>
                  </a:lnTo>
                  <a:lnTo>
                    <a:pt x="365" y="459"/>
                  </a:lnTo>
                  <a:lnTo>
                    <a:pt x="373" y="473"/>
                  </a:lnTo>
                  <a:lnTo>
                    <a:pt x="375" y="473"/>
                  </a:lnTo>
                  <a:lnTo>
                    <a:pt x="378" y="468"/>
                  </a:lnTo>
                  <a:lnTo>
                    <a:pt x="378" y="457"/>
                  </a:lnTo>
                  <a:lnTo>
                    <a:pt x="384" y="453"/>
                  </a:lnTo>
                  <a:lnTo>
                    <a:pt x="394" y="450"/>
                  </a:lnTo>
                  <a:lnTo>
                    <a:pt x="408" y="455"/>
                  </a:lnTo>
                  <a:lnTo>
                    <a:pt x="413" y="453"/>
                  </a:lnTo>
                  <a:lnTo>
                    <a:pt x="416" y="450"/>
                  </a:lnTo>
                  <a:lnTo>
                    <a:pt x="421" y="435"/>
                  </a:lnTo>
                  <a:lnTo>
                    <a:pt x="432" y="430"/>
                  </a:lnTo>
                  <a:lnTo>
                    <a:pt x="448" y="428"/>
                  </a:lnTo>
                  <a:lnTo>
                    <a:pt x="462" y="430"/>
                  </a:lnTo>
                  <a:lnTo>
                    <a:pt x="494" y="450"/>
                  </a:lnTo>
                  <a:lnTo>
                    <a:pt x="500" y="455"/>
                  </a:lnTo>
                  <a:lnTo>
                    <a:pt x="505" y="455"/>
                  </a:lnTo>
                  <a:lnTo>
                    <a:pt x="513" y="444"/>
                  </a:lnTo>
                  <a:lnTo>
                    <a:pt x="519" y="444"/>
                  </a:lnTo>
                  <a:lnTo>
                    <a:pt x="538" y="450"/>
                  </a:lnTo>
                  <a:lnTo>
                    <a:pt x="551" y="455"/>
                  </a:lnTo>
                  <a:lnTo>
                    <a:pt x="567" y="464"/>
                  </a:lnTo>
                  <a:lnTo>
                    <a:pt x="548" y="441"/>
                  </a:lnTo>
                  <a:lnTo>
                    <a:pt x="527" y="415"/>
                  </a:lnTo>
                  <a:lnTo>
                    <a:pt x="513" y="392"/>
                  </a:lnTo>
                  <a:lnTo>
                    <a:pt x="519" y="386"/>
                  </a:lnTo>
                  <a:lnTo>
                    <a:pt x="527" y="386"/>
                  </a:lnTo>
                  <a:lnTo>
                    <a:pt x="527" y="381"/>
                  </a:lnTo>
                  <a:lnTo>
                    <a:pt x="516" y="372"/>
                  </a:lnTo>
                  <a:lnTo>
                    <a:pt x="502" y="361"/>
                  </a:lnTo>
                  <a:lnTo>
                    <a:pt x="494" y="345"/>
                  </a:lnTo>
                  <a:lnTo>
                    <a:pt x="489" y="325"/>
                  </a:lnTo>
                  <a:lnTo>
                    <a:pt x="489" y="312"/>
                  </a:lnTo>
                  <a:lnTo>
                    <a:pt x="500" y="305"/>
                  </a:lnTo>
                  <a:lnTo>
                    <a:pt x="508" y="303"/>
                  </a:lnTo>
                  <a:lnTo>
                    <a:pt x="527" y="303"/>
                  </a:lnTo>
                  <a:lnTo>
                    <a:pt x="538" y="298"/>
                  </a:lnTo>
                  <a:lnTo>
                    <a:pt x="548" y="294"/>
                  </a:lnTo>
                  <a:lnTo>
                    <a:pt x="554" y="287"/>
                  </a:lnTo>
                  <a:lnTo>
                    <a:pt x="554" y="282"/>
                  </a:lnTo>
                  <a:lnTo>
                    <a:pt x="548" y="282"/>
                  </a:lnTo>
                  <a:lnTo>
                    <a:pt x="543" y="282"/>
                  </a:lnTo>
                  <a:lnTo>
                    <a:pt x="532" y="282"/>
                  </a:lnTo>
                  <a:lnTo>
                    <a:pt x="513" y="278"/>
                  </a:lnTo>
                  <a:lnTo>
                    <a:pt x="478" y="258"/>
                  </a:lnTo>
                  <a:lnTo>
                    <a:pt x="435" y="231"/>
                  </a:lnTo>
                  <a:lnTo>
                    <a:pt x="424" y="224"/>
                  </a:lnTo>
                  <a:lnTo>
                    <a:pt x="421" y="220"/>
                  </a:lnTo>
                  <a:lnTo>
                    <a:pt x="424" y="215"/>
                  </a:lnTo>
                  <a:lnTo>
                    <a:pt x="432" y="211"/>
                  </a:lnTo>
                  <a:lnTo>
                    <a:pt x="438" y="213"/>
                  </a:lnTo>
                  <a:lnTo>
                    <a:pt x="451" y="209"/>
                  </a:lnTo>
                  <a:lnTo>
                    <a:pt x="457" y="204"/>
                  </a:lnTo>
                  <a:lnTo>
                    <a:pt x="478" y="195"/>
                  </a:lnTo>
                  <a:lnTo>
                    <a:pt x="500" y="195"/>
                  </a:lnTo>
                  <a:lnTo>
                    <a:pt x="513" y="193"/>
                  </a:lnTo>
                  <a:lnTo>
                    <a:pt x="519" y="193"/>
                  </a:lnTo>
                  <a:lnTo>
                    <a:pt x="532" y="200"/>
                  </a:lnTo>
                  <a:lnTo>
                    <a:pt x="538" y="202"/>
                  </a:lnTo>
                  <a:lnTo>
                    <a:pt x="540" y="197"/>
                  </a:lnTo>
                  <a:lnTo>
                    <a:pt x="532" y="182"/>
                  </a:lnTo>
                  <a:lnTo>
                    <a:pt x="532" y="179"/>
                  </a:lnTo>
                  <a:lnTo>
                    <a:pt x="538" y="175"/>
                  </a:lnTo>
                  <a:lnTo>
                    <a:pt x="548" y="173"/>
                  </a:lnTo>
                  <a:lnTo>
                    <a:pt x="573" y="166"/>
                  </a:lnTo>
                  <a:lnTo>
                    <a:pt x="605" y="148"/>
                  </a:lnTo>
                  <a:lnTo>
                    <a:pt x="616" y="137"/>
                  </a:lnTo>
                  <a:lnTo>
                    <a:pt x="619" y="128"/>
                  </a:lnTo>
                  <a:lnTo>
                    <a:pt x="605" y="137"/>
                  </a:lnTo>
                  <a:lnTo>
                    <a:pt x="592" y="139"/>
                  </a:lnTo>
                  <a:lnTo>
                    <a:pt x="562" y="141"/>
                  </a:lnTo>
                  <a:lnTo>
                    <a:pt x="546" y="132"/>
                  </a:lnTo>
                  <a:lnTo>
                    <a:pt x="540" y="128"/>
                  </a:lnTo>
                  <a:lnTo>
                    <a:pt x="538" y="112"/>
                  </a:lnTo>
                  <a:lnTo>
                    <a:pt x="532" y="108"/>
                  </a:lnTo>
                  <a:lnTo>
                    <a:pt x="524" y="110"/>
                  </a:lnTo>
                  <a:lnTo>
                    <a:pt x="519" y="110"/>
                  </a:lnTo>
                  <a:lnTo>
                    <a:pt x="519" y="108"/>
                  </a:lnTo>
                  <a:lnTo>
                    <a:pt x="497" y="97"/>
                  </a:lnTo>
                  <a:lnTo>
                    <a:pt x="492" y="92"/>
                  </a:lnTo>
                  <a:lnTo>
                    <a:pt x="497" y="88"/>
                  </a:lnTo>
                  <a:lnTo>
                    <a:pt x="513" y="65"/>
                  </a:lnTo>
                  <a:lnTo>
                    <a:pt x="519" y="52"/>
                  </a:lnTo>
                  <a:lnTo>
                    <a:pt x="516" y="43"/>
                  </a:lnTo>
                  <a:lnTo>
                    <a:pt x="508" y="47"/>
                  </a:lnTo>
                  <a:lnTo>
                    <a:pt x="497" y="54"/>
                  </a:lnTo>
                  <a:lnTo>
                    <a:pt x="478" y="65"/>
                  </a:lnTo>
                  <a:lnTo>
                    <a:pt x="465" y="67"/>
                  </a:lnTo>
                  <a:lnTo>
                    <a:pt x="424" y="72"/>
                  </a:lnTo>
                  <a:lnTo>
                    <a:pt x="392" y="67"/>
                  </a:lnTo>
                  <a:lnTo>
                    <a:pt x="365" y="63"/>
                  </a:lnTo>
                  <a:lnTo>
                    <a:pt x="348" y="59"/>
                  </a:lnTo>
                  <a:lnTo>
                    <a:pt x="343" y="54"/>
                  </a:lnTo>
                  <a:lnTo>
                    <a:pt x="343" y="50"/>
                  </a:lnTo>
                  <a:lnTo>
                    <a:pt x="348" y="43"/>
                  </a:lnTo>
                  <a:lnTo>
                    <a:pt x="359" y="43"/>
                  </a:lnTo>
                  <a:lnTo>
                    <a:pt x="373" y="36"/>
                  </a:lnTo>
                  <a:lnTo>
                    <a:pt x="386" y="27"/>
                  </a:lnTo>
                  <a:lnTo>
                    <a:pt x="403" y="9"/>
                  </a:lnTo>
                  <a:lnTo>
                    <a:pt x="403" y="5"/>
                  </a:lnTo>
                  <a:lnTo>
                    <a:pt x="397" y="5"/>
                  </a:lnTo>
                  <a:lnTo>
                    <a:pt x="389" y="11"/>
                  </a:lnTo>
                  <a:lnTo>
                    <a:pt x="378" y="14"/>
                  </a:lnTo>
                  <a:lnTo>
                    <a:pt x="346" y="9"/>
                  </a:lnTo>
                  <a:lnTo>
                    <a:pt x="319" y="5"/>
                  </a:lnTo>
                  <a:lnTo>
                    <a:pt x="300" y="3"/>
                  </a:lnTo>
                  <a:lnTo>
                    <a:pt x="284" y="5"/>
                  </a:lnTo>
                  <a:lnTo>
                    <a:pt x="273" y="9"/>
                  </a:lnTo>
                  <a:lnTo>
                    <a:pt x="265" y="14"/>
                  </a:lnTo>
                  <a:lnTo>
                    <a:pt x="251" y="20"/>
                  </a:lnTo>
                  <a:lnTo>
                    <a:pt x="249" y="18"/>
                  </a:lnTo>
                  <a:lnTo>
                    <a:pt x="251" y="14"/>
                  </a:lnTo>
                  <a:lnTo>
                    <a:pt x="257" y="7"/>
                  </a:lnTo>
                  <a:lnTo>
                    <a:pt x="257" y="5"/>
                  </a:lnTo>
                  <a:lnTo>
                    <a:pt x="254" y="0"/>
                  </a:lnTo>
                  <a:lnTo>
                    <a:pt x="240" y="3"/>
                  </a:lnTo>
                  <a:lnTo>
                    <a:pt x="205" y="11"/>
                  </a:lnTo>
                  <a:lnTo>
                    <a:pt x="176" y="25"/>
                  </a:lnTo>
                  <a:lnTo>
                    <a:pt x="154" y="34"/>
                  </a:lnTo>
                  <a:lnTo>
                    <a:pt x="138" y="47"/>
                  </a:lnTo>
                  <a:lnTo>
                    <a:pt x="124" y="65"/>
                  </a:lnTo>
                  <a:lnTo>
                    <a:pt x="119" y="83"/>
                  </a:lnTo>
                  <a:lnTo>
                    <a:pt x="119" y="97"/>
                  </a:lnTo>
                  <a:lnTo>
                    <a:pt x="113" y="108"/>
                  </a:lnTo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AC3D00"/>
                </a:gs>
              </a:gsLst>
              <a:lin ang="5400000" scaled="1"/>
            </a:gra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648" y="2880"/>
              <a:ext cx="413" cy="3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31"/>
                </a:cxn>
                <a:cxn ang="0">
                  <a:pos x="103" y="87"/>
                </a:cxn>
                <a:cxn ang="0">
                  <a:pos x="167" y="141"/>
                </a:cxn>
                <a:cxn ang="0">
                  <a:pos x="219" y="179"/>
                </a:cxn>
                <a:cxn ang="0">
                  <a:pos x="248" y="208"/>
                </a:cxn>
                <a:cxn ang="0">
                  <a:pos x="259" y="215"/>
                </a:cxn>
                <a:cxn ang="0">
                  <a:pos x="286" y="237"/>
                </a:cxn>
                <a:cxn ang="0">
                  <a:pos x="313" y="264"/>
                </a:cxn>
                <a:cxn ang="0">
                  <a:pos x="340" y="284"/>
                </a:cxn>
                <a:cxn ang="0">
                  <a:pos x="373" y="309"/>
                </a:cxn>
                <a:cxn ang="0">
                  <a:pos x="413" y="333"/>
                </a:cxn>
              </a:cxnLst>
              <a:rect l="0" t="0" r="r" b="b"/>
              <a:pathLst>
                <a:path w="413" h="333">
                  <a:moveTo>
                    <a:pt x="0" y="0"/>
                  </a:moveTo>
                  <a:lnTo>
                    <a:pt x="35" y="31"/>
                  </a:lnTo>
                  <a:lnTo>
                    <a:pt x="103" y="87"/>
                  </a:lnTo>
                  <a:lnTo>
                    <a:pt x="167" y="141"/>
                  </a:lnTo>
                  <a:lnTo>
                    <a:pt x="219" y="179"/>
                  </a:lnTo>
                  <a:lnTo>
                    <a:pt x="248" y="208"/>
                  </a:lnTo>
                  <a:lnTo>
                    <a:pt x="259" y="215"/>
                  </a:lnTo>
                  <a:lnTo>
                    <a:pt x="286" y="237"/>
                  </a:lnTo>
                  <a:lnTo>
                    <a:pt x="313" y="264"/>
                  </a:lnTo>
                  <a:lnTo>
                    <a:pt x="340" y="284"/>
                  </a:lnTo>
                  <a:lnTo>
                    <a:pt x="373" y="309"/>
                  </a:lnTo>
                  <a:lnTo>
                    <a:pt x="413" y="33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3936" y="3120"/>
              <a:ext cx="72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24" y="0"/>
                </a:cxn>
                <a:cxn ang="0">
                  <a:pos x="43" y="7"/>
                </a:cxn>
                <a:cxn ang="0">
                  <a:pos x="59" y="11"/>
                </a:cxn>
                <a:cxn ang="0">
                  <a:pos x="72" y="11"/>
                </a:cxn>
              </a:cxnLst>
              <a:rect l="0" t="0" r="r" b="b"/>
              <a:pathLst>
                <a:path w="72" h="11">
                  <a:moveTo>
                    <a:pt x="0" y="0"/>
                  </a:moveTo>
                  <a:lnTo>
                    <a:pt x="16" y="0"/>
                  </a:lnTo>
                  <a:lnTo>
                    <a:pt x="24" y="0"/>
                  </a:lnTo>
                  <a:lnTo>
                    <a:pt x="43" y="7"/>
                  </a:lnTo>
                  <a:lnTo>
                    <a:pt x="59" y="11"/>
                  </a:lnTo>
                  <a:lnTo>
                    <a:pt x="72" y="1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929" y="3120"/>
              <a:ext cx="30" cy="1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6"/>
                </a:cxn>
                <a:cxn ang="0">
                  <a:pos x="14" y="54"/>
                </a:cxn>
                <a:cxn ang="0">
                  <a:pos x="19" y="87"/>
                </a:cxn>
                <a:cxn ang="0">
                  <a:pos x="30" y="117"/>
                </a:cxn>
              </a:cxnLst>
              <a:rect l="0" t="0" r="r" b="b"/>
              <a:pathLst>
                <a:path w="30" h="117">
                  <a:moveTo>
                    <a:pt x="0" y="0"/>
                  </a:moveTo>
                  <a:lnTo>
                    <a:pt x="6" y="16"/>
                  </a:lnTo>
                  <a:lnTo>
                    <a:pt x="14" y="54"/>
                  </a:lnTo>
                  <a:lnTo>
                    <a:pt x="19" y="87"/>
                  </a:lnTo>
                  <a:lnTo>
                    <a:pt x="30" y="11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840" y="3038"/>
              <a:ext cx="38" cy="92"/>
            </a:xfrm>
            <a:custGeom>
              <a:avLst/>
              <a:gdLst/>
              <a:ahLst/>
              <a:cxnLst>
                <a:cxn ang="0">
                  <a:pos x="38" y="92"/>
                </a:cxn>
                <a:cxn ang="0">
                  <a:pos x="21" y="63"/>
                </a:cxn>
                <a:cxn ang="0">
                  <a:pos x="11" y="42"/>
                </a:cxn>
                <a:cxn ang="0">
                  <a:pos x="0" y="20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8" h="92">
                  <a:moveTo>
                    <a:pt x="38" y="92"/>
                  </a:moveTo>
                  <a:lnTo>
                    <a:pt x="21" y="63"/>
                  </a:lnTo>
                  <a:lnTo>
                    <a:pt x="11" y="42"/>
                  </a:lnTo>
                  <a:lnTo>
                    <a:pt x="0" y="20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744" y="2976"/>
              <a:ext cx="71" cy="1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22"/>
                </a:cxn>
                <a:cxn ang="0">
                  <a:pos x="28" y="60"/>
                </a:cxn>
                <a:cxn ang="0">
                  <a:pos x="44" y="94"/>
                </a:cxn>
                <a:cxn ang="0">
                  <a:pos x="60" y="123"/>
                </a:cxn>
                <a:cxn ang="0">
                  <a:pos x="71" y="143"/>
                </a:cxn>
              </a:cxnLst>
              <a:rect l="0" t="0" r="r" b="b"/>
              <a:pathLst>
                <a:path w="71" h="143">
                  <a:moveTo>
                    <a:pt x="0" y="0"/>
                  </a:moveTo>
                  <a:lnTo>
                    <a:pt x="17" y="22"/>
                  </a:lnTo>
                  <a:lnTo>
                    <a:pt x="28" y="60"/>
                  </a:lnTo>
                  <a:lnTo>
                    <a:pt x="44" y="94"/>
                  </a:lnTo>
                  <a:lnTo>
                    <a:pt x="60" y="123"/>
                  </a:lnTo>
                  <a:lnTo>
                    <a:pt x="71" y="14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840" y="3024"/>
              <a:ext cx="205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14"/>
                </a:cxn>
                <a:cxn ang="0">
                  <a:pos x="100" y="29"/>
                </a:cxn>
                <a:cxn ang="0">
                  <a:pos x="140" y="34"/>
                </a:cxn>
                <a:cxn ang="0">
                  <a:pos x="186" y="36"/>
                </a:cxn>
                <a:cxn ang="0">
                  <a:pos x="205" y="36"/>
                </a:cxn>
              </a:cxnLst>
              <a:rect l="0" t="0" r="r" b="b"/>
              <a:pathLst>
                <a:path w="205" h="36">
                  <a:moveTo>
                    <a:pt x="0" y="0"/>
                  </a:moveTo>
                  <a:lnTo>
                    <a:pt x="40" y="14"/>
                  </a:lnTo>
                  <a:lnTo>
                    <a:pt x="100" y="29"/>
                  </a:lnTo>
                  <a:lnTo>
                    <a:pt x="140" y="34"/>
                  </a:lnTo>
                  <a:lnTo>
                    <a:pt x="186" y="36"/>
                  </a:lnTo>
                  <a:lnTo>
                    <a:pt x="205" y="36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3744" y="2976"/>
              <a:ext cx="198" cy="53"/>
            </a:xfrm>
            <a:custGeom>
              <a:avLst/>
              <a:gdLst/>
              <a:ahLst/>
              <a:cxnLst>
                <a:cxn ang="0">
                  <a:pos x="198" y="53"/>
                </a:cxn>
                <a:cxn ang="0">
                  <a:pos x="141" y="44"/>
                </a:cxn>
                <a:cxn ang="0">
                  <a:pos x="92" y="31"/>
                </a:cxn>
                <a:cxn ang="0">
                  <a:pos x="35" y="11"/>
                </a:cxn>
                <a:cxn ang="0">
                  <a:pos x="0" y="0"/>
                </a:cxn>
              </a:cxnLst>
              <a:rect l="0" t="0" r="r" b="b"/>
              <a:pathLst>
                <a:path w="198" h="53">
                  <a:moveTo>
                    <a:pt x="198" y="53"/>
                  </a:moveTo>
                  <a:lnTo>
                    <a:pt x="141" y="44"/>
                  </a:lnTo>
                  <a:lnTo>
                    <a:pt x="92" y="31"/>
                  </a:lnTo>
                  <a:lnTo>
                    <a:pt x="35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3840" y="2976"/>
              <a:ext cx="27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4" y="7"/>
                </a:cxn>
                <a:cxn ang="0">
                  <a:pos x="27" y="0"/>
                </a:cxn>
              </a:cxnLst>
              <a:rect l="0" t="0" r="r" b="b"/>
              <a:pathLst>
                <a:path w="27" h="9">
                  <a:moveTo>
                    <a:pt x="0" y="9"/>
                  </a:moveTo>
                  <a:lnTo>
                    <a:pt x="14" y="7"/>
                  </a:lnTo>
                  <a:lnTo>
                    <a:pt x="27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3675" y="2880"/>
              <a:ext cx="47" cy="378"/>
            </a:xfrm>
            <a:custGeom>
              <a:avLst/>
              <a:gdLst/>
              <a:ahLst/>
              <a:cxnLst>
                <a:cxn ang="0">
                  <a:pos x="87" y="378"/>
                </a:cxn>
                <a:cxn ang="0">
                  <a:pos x="70" y="304"/>
                </a:cxn>
                <a:cxn ang="0">
                  <a:pos x="57" y="237"/>
                </a:cxn>
                <a:cxn ang="0">
                  <a:pos x="35" y="172"/>
                </a:cxn>
                <a:cxn ang="0">
                  <a:pos x="22" y="118"/>
                </a:cxn>
                <a:cxn ang="0">
                  <a:pos x="11" y="78"/>
                </a:cxn>
                <a:cxn ang="0">
                  <a:pos x="0" y="36"/>
                </a:cxn>
                <a:cxn ang="0">
                  <a:pos x="0" y="11"/>
                </a:cxn>
                <a:cxn ang="0">
                  <a:pos x="0" y="0"/>
                </a:cxn>
              </a:cxnLst>
              <a:rect l="0" t="0" r="r" b="b"/>
              <a:pathLst>
                <a:path w="87" h="378">
                  <a:moveTo>
                    <a:pt x="87" y="378"/>
                  </a:moveTo>
                  <a:lnTo>
                    <a:pt x="70" y="304"/>
                  </a:lnTo>
                  <a:lnTo>
                    <a:pt x="57" y="237"/>
                  </a:lnTo>
                  <a:lnTo>
                    <a:pt x="35" y="172"/>
                  </a:lnTo>
                  <a:lnTo>
                    <a:pt x="22" y="118"/>
                  </a:lnTo>
                  <a:lnTo>
                    <a:pt x="11" y="78"/>
                  </a:lnTo>
                  <a:lnTo>
                    <a:pt x="0" y="36"/>
                  </a:lnTo>
                  <a:lnTo>
                    <a:pt x="0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3675" y="2976"/>
              <a:ext cx="119" cy="163"/>
            </a:xfrm>
            <a:custGeom>
              <a:avLst/>
              <a:gdLst/>
              <a:ahLst/>
              <a:cxnLst>
                <a:cxn ang="0">
                  <a:pos x="119" y="163"/>
                </a:cxn>
                <a:cxn ang="0">
                  <a:pos x="89" y="127"/>
                </a:cxn>
                <a:cxn ang="0">
                  <a:pos x="54" y="85"/>
                </a:cxn>
                <a:cxn ang="0">
                  <a:pos x="27" y="40"/>
                </a:cxn>
                <a:cxn ang="0">
                  <a:pos x="5" y="9"/>
                </a:cxn>
                <a:cxn ang="0">
                  <a:pos x="0" y="0"/>
                </a:cxn>
              </a:cxnLst>
              <a:rect l="0" t="0" r="r" b="b"/>
              <a:pathLst>
                <a:path w="119" h="163">
                  <a:moveTo>
                    <a:pt x="119" y="163"/>
                  </a:moveTo>
                  <a:lnTo>
                    <a:pt x="89" y="127"/>
                  </a:lnTo>
                  <a:lnTo>
                    <a:pt x="54" y="85"/>
                  </a:lnTo>
                  <a:lnTo>
                    <a:pt x="27" y="40"/>
                  </a:lnTo>
                  <a:lnTo>
                    <a:pt x="5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3648" y="2976"/>
              <a:ext cx="21" cy="8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5" y="56"/>
                </a:cxn>
                <a:cxn ang="0">
                  <a:pos x="13" y="32"/>
                </a:cxn>
                <a:cxn ang="0">
                  <a:pos x="21" y="14"/>
                </a:cxn>
                <a:cxn ang="0">
                  <a:pos x="21" y="5"/>
                </a:cxn>
                <a:cxn ang="0">
                  <a:pos x="21" y="0"/>
                </a:cxn>
              </a:cxnLst>
              <a:rect l="0" t="0" r="r" b="b"/>
              <a:pathLst>
                <a:path w="21" h="83">
                  <a:moveTo>
                    <a:pt x="0" y="83"/>
                  </a:moveTo>
                  <a:lnTo>
                    <a:pt x="5" y="56"/>
                  </a:lnTo>
                  <a:lnTo>
                    <a:pt x="13" y="32"/>
                  </a:lnTo>
                  <a:lnTo>
                    <a:pt x="21" y="14"/>
                  </a:lnTo>
                  <a:lnTo>
                    <a:pt x="21" y="5"/>
                  </a:lnTo>
                  <a:lnTo>
                    <a:pt x="21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3696" y="3120"/>
              <a:ext cx="71" cy="106"/>
            </a:xfrm>
            <a:custGeom>
              <a:avLst/>
              <a:gdLst/>
              <a:ahLst/>
              <a:cxnLst>
                <a:cxn ang="0">
                  <a:pos x="71" y="106"/>
                </a:cxn>
                <a:cxn ang="0">
                  <a:pos x="49" y="81"/>
                </a:cxn>
                <a:cxn ang="0">
                  <a:pos x="27" y="41"/>
                </a:cxn>
                <a:cxn ang="0">
                  <a:pos x="16" y="20"/>
                </a:cxn>
                <a:cxn ang="0">
                  <a:pos x="8" y="12"/>
                </a:cxn>
                <a:cxn ang="0">
                  <a:pos x="0" y="0"/>
                </a:cxn>
              </a:cxnLst>
              <a:rect l="0" t="0" r="r" b="b"/>
              <a:pathLst>
                <a:path w="71" h="106">
                  <a:moveTo>
                    <a:pt x="71" y="106"/>
                  </a:moveTo>
                  <a:lnTo>
                    <a:pt x="49" y="81"/>
                  </a:lnTo>
                  <a:lnTo>
                    <a:pt x="27" y="41"/>
                  </a:lnTo>
                  <a:lnTo>
                    <a:pt x="16" y="20"/>
                  </a:lnTo>
                  <a:lnTo>
                    <a:pt x="8" y="1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3648" y="3072"/>
              <a:ext cx="30" cy="8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5" y="11"/>
                </a:cxn>
                <a:cxn ang="0">
                  <a:pos x="8" y="33"/>
                </a:cxn>
                <a:cxn ang="0">
                  <a:pos x="0" y="54"/>
                </a:cxn>
                <a:cxn ang="0">
                  <a:pos x="0" y="74"/>
                </a:cxn>
                <a:cxn ang="0">
                  <a:pos x="0" y="83"/>
                </a:cxn>
              </a:cxnLst>
              <a:rect l="0" t="0" r="r" b="b"/>
              <a:pathLst>
                <a:path w="30" h="83">
                  <a:moveTo>
                    <a:pt x="30" y="0"/>
                  </a:moveTo>
                  <a:lnTo>
                    <a:pt x="25" y="11"/>
                  </a:lnTo>
                  <a:lnTo>
                    <a:pt x="8" y="33"/>
                  </a:lnTo>
                  <a:lnTo>
                    <a:pt x="0" y="54"/>
                  </a:lnTo>
                  <a:lnTo>
                    <a:pt x="0" y="74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3600" y="2894"/>
              <a:ext cx="79" cy="253"/>
            </a:xfrm>
            <a:custGeom>
              <a:avLst/>
              <a:gdLst/>
              <a:ahLst/>
              <a:cxnLst>
                <a:cxn ang="0">
                  <a:pos x="14" y="253"/>
                </a:cxn>
                <a:cxn ang="0">
                  <a:pos x="3" y="199"/>
                </a:cxn>
                <a:cxn ang="0">
                  <a:pos x="0" y="177"/>
                </a:cxn>
                <a:cxn ang="0">
                  <a:pos x="0" y="148"/>
                </a:cxn>
                <a:cxn ang="0">
                  <a:pos x="3" y="121"/>
                </a:cxn>
                <a:cxn ang="0">
                  <a:pos x="11" y="98"/>
                </a:cxn>
                <a:cxn ang="0">
                  <a:pos x="22" y="83"/>
                </a:cxn>
                <a:cxn ang="0">
                  <a:pos x="38" y="67"/>
                </a:cxn>
                <a:cxn ang="0">
                  <a:pos x="54" y="47"/>
                </a:cxn>
                <a:cxn ang="0">
                  <a:pos x="70" y="18"/>
                </a:cxn>
                <a:cxn ang="0">
                  <a:pos x="79" y="0"/>
                </a:cxn>
              </a:cxnLst>
              <a:rect l="0" t="0" r="r" b="b"/>
              <a:pathLst>
                <a:path w="79" h="253">
                  <a:moveTo>
                    <a:pt x="14" y="253"/>
                  </a:moveTo>
                  <a:lnTo>
                    <a:pt x="3" y="199"/>
                  </a:lnTo>
                  <a:lnTo>
                    <a:pt x="0" y="177"/>
                  </a:lnTo>
                  <a:lnTo>
                    <a:pt x="0" y="148"/>
                  </a:lnTo>
                  <a:lnTo>
                    <a:pt x="3" y="121"/>
                  </a:lnTo>
                  <a:lnTo>
                    <a:pt x="11" y="98"/>
                  </a:lnTo>
                  <a:lnTo>
                    <a:pt x="22" y="83"/>
                  </a:lnTo>
                  <a:lnTo>
                    <a:pt x="38" y="67"/>
                  </a:lnTo>
                  <a:lnTo>
                    <a:pt x="54" y="47"/>
                  </a:lnTo>
                  <a:lnTo>
                    <a:pt x="70" y="18"/>
                  </a:lnTo>
                  <a:lnTo>
                    <a:pt x="79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3600" y="2976"/>
              <a:ext cx="46" cy="2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4" y="14"/>
                </a:cxn>
                <a:cxn ang="0">
                  <a:pos x="40" y="5"/>
                </a:cxn>
                <a:cxn ang="0">
                  <a:pos x="46" y="0"/>
                </a:cxn>
              </a:cxnLst>
              <a:rect l="0" t="0" r="r" b="b"/>
              <a:pathLst>
                <a:path w="46" h="23">
                  <a:moveTo>
                    <a:pt x="0" y="23"/>
                  </a:moveTo>
                  <a:lnTo>
                    <a:pt x="24" y="14"/>
                  </a:lnTo>
                  <a:lnTo>
                    <a:pt x="40" y="5"/>
                  </a:lnTo>
                  <a:lnTo>
                    <a:pt x="46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3696" y="2784"/>
              <a:ext cx="248" cy="99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10" y="92"/>
                </a:cxn>
                <a:cxn ang="0">
                  <a:pos x="27" y="79"/>
                </a:cxn>
                <a:cxn ang="0">
                  <a:pos x="54" y="65"/>
                </a:cxn>
                <a:cxn ang="0">
                  <a:pos x="78" y="52"/>
                </a:cxn>
                <a:cxn ang="0">
                  <a:pos x="127" y="32"/>
                </a:cxn>
                <a:cxn ang="0">
                  <a:pos x="156" y="23"/>
                </a:cxn>
                <a:cxn ang="0">
                  <a:pos x="194" y="14"/>
                </a:cxn>
                <a:cxn ang="0">
                  <a:pos x="224" y="9"/>
                </a:cxn>
                <a:cxn ang="0">
                  <a:pos x="240" y="5"/>
                </a:cxn>
                <a:cxn ang="0">
                  <a:pos x="248" y="0"/>
                </a:cxn>
              </a:cxnLst>
              <a:rect l="0" t="0" r="r" b="b"/>
              <a:pathLst>
                <a:path w="248" h="99">
                  <a:moveTo>
                    <a:pt x="0" y="99"/>
                  </a:moveTo>
                  <a:lnTo>
                    <a:pt x="10" y="92"/>
                  </a:lnTo>
                  <a:lnTo>
                    <a:pt x="27" y="79"/>
                  </a:lnTo>
                  <a:lnTo>
                    <a:pt x="54" y="65"/>
                  </a:lnTo>
                  <a:lnTo>
                    <a:pt x="78" y="52"/>
                  </a:lnTo>
                  <a:lnTo>
                    <a:pt x="127" y="32"/>
                  </a:lnTo>
                  <a:lnTo>
                    <a:pt x="156" y="23"/>
                  </a:lnTo>
                  <a:lnTo>
                    <a:pt x="194" y="14"/>
                  </a:lnTo>
                  <a:lnTo>
                    <a:pt x="224" y="9"/>
                  </a:lnTo>
                  <a:lnTo>
                    <a:pt x="240" y="5"/>
                  </a:lnTo>
                  <a:lnTo>
                    <a:pt x="248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3744" y="2784"/>
              <a:ext cx="62" cy="77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46" y="5"/>
                </a:cxn>
                <a:cxn ang="0">
                  <a:pos x="35" y="14"/>
                </a:cxn>
                <a:cxn ang="0">
                  <a:pos x="22" y="32"/>
                </a:cxn>
                <a:cxn ang="0">
                  <a:pos x="11" y="52"/>
                </a:cxn>
                <a:cxn ang="0">
                  <a:pos x="6" y="63"/>
                </a:cxn>
                <a:cxn ang="0">
                  <a:pos x="0" y="77"/>
                </a:cxn>
              </a:cxnLst>
              <a:rect l="0" t="0" r="r" b="b"/>
              <a:pathLst>
                <a:path w="62" h="77">
                  <a:moveTo>
                    <a:pt x="62" y="0"/>
                  </a:moveTo>
                  <a:lnTo>
                    <a:pt x="46" y="5"/>
                  </a:lnTo>
                  <a:lnTo>
                    <a:pt x="35" y="14"/>
                  </a:lnTo>
                  <a:lnTo>
                    <a:pt x="22" y="32"/>
                  </a:lnTo>
                  <a:lnTo>
                    <a:pt x="11" y="52"/>
                  </a:lnTo>
                  <a:lnTo>
                    <a:pt x="6" y="63"/>
                  </a:lnTo>
                  <a:lnTo>
                    <a:pt x="0" y="7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3676" y="2897"/>
              <a:ext cx="446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90" y="2"/>
                </a:cxn>
                <a:cxn ang="0">
                  <a:pos x="146" y="7"/>
                </a:cxn>
                <a:cxn ang="0">
                  <a:pos x="184" y="16"/>
                </a:cxn>
                <a:cxn ang="0">
                  <a:pos x="206" y="20"/>
                </a:cxn>
                <a:cxn ang="0">
                  <a:pos x="252" y="25"/>
                </a:cxn>
                <a:cxn ang="0">
                  <a:pos x="306" y="32"/>
                </a:cxn>
                <a:cxn ang="0">
                  <a:pos x="335" y="38"/>
                </a:cxn>
                <a:cxn ang="0">
                  <a:pos x="357" y="38"/>
                </a:cxn>
                <a:cxn ang="0">
                  <a:pos x="400" y="34"/>
                </a:cxn>
                <a:cxn ang="0">
                  <a:pos x="427" y="34"/>
                </a:cxn>
                <a:cxn ang="0">
                  <a:pos x="446" y="29"/>
                </a:cxn>
              </a:cxnLst>
              <a:rect l="0" t="0" r="r" b="b"/>
              <a:pathLst>
                <a:path w="446" h="38">
                  <a:moveTo>
                    <a:pt x="0" y="0"/>
                  </a:moveTo>
                  <a:lnTo>
                    <a:pt x="22" y="2"/>
                  </a:lnTo>
                  <a:lnTo>
                    <a:pt x="90" y="2"/>
                  </a:lnTo>
                  <a:lnTo>
                    <a:pt x="146" y="7"/>
                  </a:lnTo>
                  <a:lnTo>
                    <a:pt x="184" y="16"/>
                  </a:lnTo>
                  <a:lnTo>
                    <a:pt x="206" y="20"/>
                  </a:lnTo>
                  <a:lnTo>
                    <a:pt x="252" y="25"/>
                  </a:lnTo>
                  <a:lnTo>
                    <a:pt x="306" y="32"/>
                  </a:lnTo>
                  <a:lnTo>
                    <a:pt x="335" y="38"/>
                  </a:lnTo>
                  <a:lnTo>
                    <a:pt x="357" y="38"/>
                  </a:lnTo>
                  <a:lnTo>
                    <a:pt x="400" y="34"/>
                  </a:lnTo>
                  <a:lnTo>
                    <a:pt x="427" y="34"/>
                  </a:lnTo>
                  <a:lnTo>
                    <a:pt x="446" y="29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3888" y="2928"/>
              <a:ext cx="70" cy="36"/>
            </a:xfrm>
            <a:custGeom>
              <a:avLst/>
              <a:gdLst/>
              <a:ahLst/>
              <a:cxnLst>
                <a:cxn ang="0">
                  <a:pos x="70" y="36"/>
                </a:cxn>
                <a:cxn ang="0">
                  <a:pos x="45" y="18"/>
                </a:cxn>
                <a:cxn ang="0">
                  <a:pos x="21" y="9"/>
                </a:cxn>
                <a:cxn ang="0">
                  <a:pos x="0" y="0"/>
                </a:cxn>
              </a:cxnLst>
              <a:rect l="0" t="0" r="r" b="b"/>
              <a:pathLst>
                <a:path w="70" h="36">
                  <a:moveTo>
                    <a:pt x="70" y="36"/>
                  </a:moveTo>
                  <a:lnTo>
                    <a:pt x="45" y="18"/>
                  </a:lnTo>
                  <a:lnTo>
                    <a:pt x="21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3950" y="2832"/>
              <a:ext cx="111" cy="81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98" y="14"/>
                </a:cxn>
                <a:cxn ang="0">
                  <a:pos x="60" y="32"/>
                </a:cxn>
                <a:cxn ang="0">
                  <a:pos x="30" y="50"/>
                </a:cxn>
                <a:cxn ang="0">
                  <a:pos x="14" y="65"/>
                </a:cxn>
                <a:cxn ang="0">
                  <a:pos x="8" y="72"/>
                </a:cxn>
                <a:cxn ang="0">
                  <a:pos x="0" y="81"/>
                </a:cxn>
              </a:cxnLst>
              <a:rect l="0" t="0" r="r" b="b"/>
              <a:pathLst>
                <a:path w="111" h="81">
                  <a:moveTo>
                    <a:pt x="111" y="0"/>
                  </a:moveTo>
                  <a:lnTo>
                    <a:pt x="98" y="14"/>
                  </a:lnTo>
                  <a:lnTo>
                    <a:pt x="60" y="32"/>
                  </a:lnTo>
                  <a:lnTo>
                    <a:pt x="30" y="50"/>
                  </a:lnTo>
                  <a:lnTo>
                    <a:pt x="14" y="65"/>
                  </a:lnTo>
                  <a:lnTo>
                    <a:pt x="8" y="72"/>
                  </a:lnTo>
                  <a:lnTo>
                    <a:pt x="0" y="8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3779" y="2914"/>
              <a:ext cx="109" cy="62"/>
            </a:xfrm>
            <a:custGeom>
              <a:avLst/>
              <a:gdLst/>
              <a:ahLst/>
              <a:cxnLst>
                <a:cxn ang="0">
                  <a:pos x="76" y="69"/>
                </a:cxn>
                <a:cxn ang="0">
                  <a:pos x="59" y="47"/>
                </a:cxn>
                <a:cxn ang="0">
                  <a:pos x="40" y="27"/>
                </a:cxn>
                <a:cxn ang="0">
                  <a:pos x="24" y="15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76" h="69">
                  <a:moveTo>
                    <a:pt x="76" y="69"/>
                  </a:moveTo>
                  <a:lnTo>
                    <a:pt x="59" y="47"/>
                  </a:lnTo>
                  <a:lnTo>
                    <a:pt x="40" y="27"/>
                  </a:lnTo>
                  <a:lnTo>
                    <a:pt x="24" y="15"/>
                  </a:lnTo>
                  <a:lnTo>
                    <a:pt x="11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pic>
        <p:nvPicPr>
          <p:cNvPr id="1060" name="Picture 36" descr="ED00184_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6172200"/>
            <a:ext cx="1219200" cy="5334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3048000"/>
          </a:xfrm>
          <a:noFill/>
        </p:spPr>
        <p:txBody>
          <a:bodyPr/>
          <a:lstStyle/>
          <a:p>
            <a:pPr eaLnBrk="1" hangingPunct="1"/>
            <a:r>
              <a:rPr lang="ru-RU" sz="6600" b="1" smtClean="0">
                <a:solidFill>
                  <a:srgbClr val="800080"/>
                </a:solidFill>
                <a:latin typeface="a_AlbionicB&amp;W"/>
              </a:rPr>
              <a:t>МАГИЧЕСКИЕ </a:t>
            </a:r>
            <a:br>
              <a:rPr lang="ru-RU" sz="6600" b="1" smtClean="0">
                <a:solidFill>
                  <a:srgbClr val="800080"/>
                </a:solidFill>
                <a:latin typeface="a_AlbionicB&amp;W"/>
              </a:rPr>
            </a:br>
            <a:r>
              <a:rPr lang="ru-RU" sz="6600" b="1" smtClean="0">
                <a:solidFill>
                  <a:srgbClr val="800080"/>
                </a:solidFill>
                <a:latin typeface="a_AlbionicB&amp;W"/>
              </a:rPr>
              <a:t>КВАДРАТЫ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295400" y="42672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19800" y="0"/>
            <a:ext cx="2819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b="1" u="sng" dirty="0">
                <a:solidFill>
                  <a:schemeClr val="accent6">
                    <a:lumMod val="50000"/>
                  </a:schemeClr>
                </a:solidFill>
                <a:latin typeface="AnnaLightCTT" pitchFamily="2" charset="0"/>
              </a:rPr>
              <a:t>ключ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43000" y="457200"/>
          <a:ext cx="4572000" cy="44958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8213" name="TextBox 8"/>
          <p:cNvSpPr txBox="1">
            <a:spLocks noChangeArrowheads="1"/>
          </p:cNvSpPr>
          <p:nvPr/>
        </p:nvSpPr>
        <p:spPr bwMode="auto">
          <a:xfrm>
            <a:off x="2667000" y="5334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16</a:t>
            </a:r>
          </a:p>
        </p:txBody>
      </p:sp>
      <p:sp>
        <p:nvSpPr>
          <p:cNvPr id="8214" name="TextBox 9"/>
          <p:cNvSpPr txBox="1">
            <a:spLocks noChangeArrowheads="1"/>
          </p:cNvSpPr>
          <p:nvPr/>
        </p:nvSpPr>
        <p:spPr bwMode="auto">
          <a:xfrm>
            <a:off x="4267200" y="5349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8215" name="TextBox 10"/>
          <p:cNvSpPr txBox="1">
            <a:spLocks noChangeArrowheads="1"/>
          </p:cNvSpPr>
          <p:nvPr/>
        </p:nvSpPr>
        <p:spPr bwMode="auto">
          <a:xfrm>
            <a:off x="2667000" y="19812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8</a:t>
            </a:r>
          </a:p>
        </p:txBody>
      </p:sp>
      <p:sp>
        <p:nvSpPr>
          <p:cNvPr id="8216" name="TextBox 11"/>
          <p:cNvSpPr txBox="1">
            <a:spLocks noChangeArrowheads="1"/>
          </p:cNvSpPr>
          <p:nvPr/>
        </p:nvSpPr>
        <p:spPr bwMode="auto">
          <a:xfrm>
            <a:off x="1143000" y="34290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14</a:t>
            </a:r>
          </a:p>
        </p:txBody>
      </p:sp>
      <p:pic>
        <p:nvPicPr>
          <p:cNvPr id="8217" name="Рисунок 12" descr="110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D3D3D3"/>
              </a:clrFrom>
              <a:clrTo>
                <a:srgbClr val="D3D3D3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867400" y="1127125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66800" y="5334000"/>
            <a:ext cx="91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5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57400" y="5334000"/>
            <a:ext cx="1447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12</a:t>
            </a:r>
          </a:p>
        </p:txBody>
      </p:sp>
      <p:sp>
        <p:nvSpPr>
          <p:cNvPr id="22" name="Овал 21"/>
          <p:cNvSpPr/>
          <p:nvPr/>
        </p:nvSpPr>
        <p:spPr>
          <a:xfrm>
            <a:off x="7162800" y="1447800"/>
            <a:ext cx="1295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21" name="TextBox 14"/>
          <p:cNvSpPr txBox="1">
            <a:spLocks noChangeArrowheads="1"/>
          </p:cNvSpPr>
          <p:nvPr/>
        </p:nvSpPr>
        <p:spPr bwMode="auto">
          <a:xfrm>
            <a:off x="7162800" y="13716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336600"/>
                </a:solidFill>
              </a:rPr>
              <a:t>24</a:t>
            </a:r>
          </a:p>
        </p:txBody>
      </p:sp>
      <p:sp>
        <p:nvSpPr>
          <p:cNvPr id="8222" name="TextBox 13"/>
          <p:cNvSpPr txBox="1">
            <a:spLocks noChangeArrowheads="1"/>
          </p:cNvSpPr>
          <p:nvPr/>
        </p:nvSpPr>
        <p:spPr bwMode="auto">
          <a:xfrm>
            <a:off x="1371600" y="2209800"/>
            <a:ext cx="99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8223" name="TextBox 18"/>
          <p:cNvSpPr txBox="1">
            <a:spLocks noChangeArrowheads="1"/>
          </p:cNvSpPr>
          <p:nvPr/>
        </p:nvSpPr>
        <p:spPr bwMode="auto">
          <a:xfrm>
            <a:off x="1447800" y="5334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6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486400" y="5335588"/>
            <a:ext cx="9906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8225" name="TextBox 20"/>
          <p:cNvSpPr txBox="1">
            <a:spLocks noChangeArrowheads="1"/>
          </p:cNvSpPr>
          <p:nvPr/>
        </p:nvSpPr>
        <p:spPr bwMode="auto">
          <a:xfrm>
            <a:off x="3048000" y="34305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58000" y="5334000"/>
            <a:ext cx="91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0</a:t>
            </a:r>
          </a:p>
        </p:txBody>
      </p:sp>
      <p:sp>
        <p:nvSpPr>
          <p:cNvPr id="8227" name="TextBox 17"/>
          <p:cNvSpPr txBox="1">
            <a:spLocks noChangeArrowheads="1"/>
          </p:cNvSpPr>
          <p:nvPr/>
        </p:nvSpPr>
        <p:spPr bwMode="auto">
          <a:xfrm>
            <a:off x="4191000" y="3429000"/>
            <a:ext cx="1676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10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962400" y="5334000"/>
            <a:ext cx="1143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44584 -0.4833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" y="-2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0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19800" y="0"/>
            <a:ext cx="2819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b="1" u="sng" dirty="0">
                <a:solidFill>
                  <a:schemeClr val="accent6">
                    <a:lumMod val="50000"/>
                  </a:schemeClr>
                </a:solidFill>
                <a:latin typeface="AnnaLightCTT" pitchFamily="2" charset="0"/>
              </a:rPr>
              <a:t>ключ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43000" y="457200"/>
          <a:ext cx="4572000" cy="44958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9237" name="TextBox 8"/>
          <p:cNvSpPr txBox="1">
            <a:spLocks noChangeArrowheads="1"/>
          </p:cNvSpPr>
          <p:nvPr/>
        </p:nvSpPr>
        <p:spPr bwMode="auto">
          <a:xfrm>
            <a:off x="2667000" y="5334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16</a:t>
            </a:r>
          </a:p>
        </p:txBody>
      </p:sp>
      <p:sp>
        <p:nvSpPr>
          <p:cNvPr id="9238" name="TextBox 9"/>
          <p:cNvSpPr txBox="1">
            <a:spLocks noChangeArrowheads="1"/>
          </p:cNvSpPr>
          <p:nvPr/>
        </p:nvSpPr>
        <p:spPr bwMode="auto">
          <a:xfrm>
            <a:off x="4267200" y="5349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9239" name="TextBox 10"/>
          <p:cNvSpPr txBox="1">
            <a:spLocks noChangeArrowheads="1"/>
          </p:cNvSpPr>
          <p:nvPr/>
        </p:nvSpPr>
        <p:spPr bwMode="auto">
          <a:xfrm>
            <a:off x="2667000" y="19812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8</a:t>
            </a:r>
          </a:p>
        </p:txBody>
      </p:sp>
      <p:sp>
        <p:nvSpPr>
          <p:cNvPr id="9240" name="TextBox 11"/>
          <p:cNvSpPr txBox="1">
            <a:spLocks noChangeArrowheads="1"/>
          </p:cNvSpPr>
          <p:nvPr/>
        </p:nvSpPr>
        <p:spPr bwMode="auto">
          <a:xfrm>
            <a:off x="1143000" y="34290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14</a:t>
            </a:r>
          </a:p>
        </p:txBody>
      </p:sp>
      <p:pic>
        <p:nvPicPr>
          <p:cNvPr id="9241" name="Рисунок 12" descr="110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D2D2D2"/>
              </a:clrFrom>
              <a:clrTo>
                <a:srgbClr val="D2D2D2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867400" y="1127125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66800" y="5334000"/>
            <a:ext cx="91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5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57400" y="5334000"/>
            <a:ext cx="1447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12</a:t>
            </a:r>
          </a:p>
        </p:txBody>
      </p:sp>
      <p:sp>
        <p:nvSpPr>
          <p:cNvPr id="22" name="Овал 21"/>
          <p:cNvSpPr/>
          <p:nvPr/>
        </p:nvSpPr>
        <p:spPr>
          <a:xfrm>
            <a:off x="7162800" y="1447800"/>
            <a:ext cx="1295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45" name="TextBox 14"/>
          <p:cNvSpPr txBox="1">
            <a:spLocks noChangeArrowheads="1"/>
          </p:cNvSpPr>
          <p:nvPr/>
        </p:nvSpPr>
        <p:spPr bwMode="auto">
          <a:xfrm>
            <a:off x="7162800" y="13716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336600"/>
                </a:solidFill>
              </a:rPr>
              <a:t>24</a:t>
            </a:r>
          </a:p>
        </p:txBody>
      </p:sp>
      <p:sp>
        <p:nvSpPr>
          <p:cNvPr id="9246" name="TextBox 13"/>
          <p:cNvSpPr txBox="1">
            <a:spLocks noChangeArrowheads="1"/>
          </p:cNvSpPr>
          <p:nvPr/>
        </p:nvSpPr>
        <p:spPr bwMode="auto">
          <a:xfrm>
            <a:off x="4419600" y="2209800"/>
            <a:ext cx="99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9247" name="TextBox 18"/>
          <p:cNvSpPr txBox="1">
            <a:spLocks noChangeArrowheads="1"/>
          </p:cNvSpPr>
          <p:nvPr/>
        </p:nvSpPr>
        <p:spPr bwMode="auto">
          <a:xfrm>
            <a:off x="1447800" y="5334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6</a:t>
            </a:r>
          </a:p>
        </p:txBody>
      </p:sp>
      <p:sp>
        <p:nvSpPr>
          <p:cNvPr id="9248" name="TextBox 19"/>
          <p:cNvSpPr txBox="1">
            <a:spLocks noChangeArrowheads="1"/>
          </p:cNvSpPr>
          <p:nvPr/>
        </p:nvSpPr>
        <p:spPr bwMode="auto">
          <a:xfrm>
            <a:off x="1447800" y="19812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9249" name="TextBox 20"/>
          <p:cNvSpPr txBox="1">
            <a:spLocks noChangeArrowheads="1"/>
          </p:cNvSpPr>
          <p:nvPr/>
        </p:nvSpPr>
        <p:spPr bwMode="auto">
          <a:xfrm>
            <a:off x="3048000" y="34305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58000" y="5334000"/>
            <a:ext cx="91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0</a:t>
            </a:r>
          </a:p>
        </p:txBody>
      </p:sp>
      <p:sp>
        <p:nvSpPr>
          <p:cNvPr id="9251" name="TextBox 17"/>
          <p:cNvSpPr txBox="1">
            <a:spLocks noChangeArrowheads="1"/>
          </p:cNvSpPr>
          <p:nvPr/>
        </p:nvSpPr>
        <p:spPr bwMode="auto">
          <a:xfrm>
            <a:off x="4191000" y="3429000"/>
            <a:ext cx="1676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10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962400" y="5334000"/>
            <a:ext cx="1143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6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181600" y="5334000"/>
            <a:ext cx="1066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0.22916 -0.48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" y="-2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19800" y="0"/>
            <a:ext cx="2819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b="1" u="sng" dirty="0">
                <a:solidFill>
                  <a:schemeClr val="accent6">
                    <a:lumMod val="50000"/>
                  </a:schemeClr>
                </a:solidFill>
                <a:latin typeface="AnnaLightCTT" pitchFamily="2" charset="0"/>
              </a:rPr>
              <a:t>ключ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43000" y="457200"/>
          <a:ext cx="4572000" cy="44958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10261" name="TextBox 8"/>
          <p:cNvSpPr txBox="1">
            <a:spLocks noChangeArrowheads="1"/>
          </p:cNvSpPr>
          <p:nvPr/>
        </p:nvSpPr>
        <p:spPr bwMode="auto">
          <a:xfrm>
            <a:off x="2667000" y="5334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16</a:t>
            </a:r>
          </a:p>
        </p:txBody>
      </p:sp>
      <p:sp>
        <p:nvSpPr>
          <p:cNvPr id="10262" name="TextBox 9"/>
          <p:cNvSpPr txBox="1">
            <a:spLocks noChangeArrowheads="1"/>
          </p:cNvSpPr>
          <p:nvPr/>
        </p:nvSpPr>
        <p:spPr bwMode="auto">
          <a:xfrm>
            <a:off x="4267200" y="5349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10263" name="TextBox 10"/>
          <p:cNvSpPr txBox="1">
            <a:spLocks noChangeArrowheads="1"/>
          </p:cNvSpPr>
          <p:nvPr/>
        </p:nvSpPr>
        <p:spPr bwMode="auto">
          <a:xfrm>
            <a:off x="2667000" y="19812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8</a:t>
            </a:r>
          </a:p>
        </p:txBody>
      </p:sp>
      <p:sp>
        <p:nvSpPr>
          <p:cNvPr id="10264" name="TextBox 11"/>
          <p:cNvSpPr txBox="1">
            <a:spLocks noChangeArrowheads="1"/>
          </p:cNvSpPr>
          <p:nvPr/>
        </p:nvSpPr>
        <p:spPr bwMode="auto">
          <a:xfrm>
            <a:off x="1143000" y="34290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14</a:t>
            </a:r>
          </a:p>
        </p:txBody>
      </p:sp>
      <p:pic>
        <p:nvPicPr>
          <p:cNvPr id="10265" name="Рисунок 12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867400" y="1127125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6" name="TextBox 16"/>
          <p:cNvSpPr txBox="1">
            <a:spLocks noChangeArrowheads="1"/>
          </p:cNvSpPr>
          <p:nvPr/>
        </p:nvSpPr>
        <p:spPr bwMode="auto">
          <a:xfrm>
            <a:off x="4191000" y="1981200"/>
            <a:ext cx="1447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12</a:t>
            </a:r>
          </a:p>
        </p:txBody>
      </p:sp>
      <p:sp>
        <p:nvSpPr>
          <p:cNvPr id="22" name="Овал 21"/>
          <p:cNvSpPr/>
          <p:nvPr/>
        </p:nvSpPr>
        <p:spPr>
          <a:xfrm>
            <a:off x="7162800" y="1447800"/>
            <a:ext cx="1295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68" name="TextBox 14"/>
          <p:cNvSpPr txBox="1">
            <a:spLocks noChangeArrowheads="1"/>
          </p:cNvSpPr>
          <p:nvPr/>
        </p:nvSpPr>
        <p:spPr bwMode="auto">
          <a:xfrm>
            <a:off x="7162800" y="13716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336600"/>
                </a:solidFill>
              </a:rPr>
              <a:t>24</a:t>
            </a:r>
          </a:p>
        </p:txBody>
      </p:sp>
      <p:sp>
        <p:nvSpPr>
          <p:cNvPr id="10269" name="TextBox 18"/>
          <p:cNvSpPr txBox="1">
            <a:spLocks noChangeArrowheads="1"/>
          </p:cNvSpPr>
          <p:nvPr/>
        </p:nvSpPr>
        <p:spPr bwMode="auto">
          <a:xfrm>
            <a:off x="1447800" y="5334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6</a:t>
            </a:r>
          </a:p>
        </p:txBody>
      </p:sp>
      <p:sp>
        <p:nvSpPr>
          <p:cNvPr id="10270" name="TextBox 19"/>
          <p:cNvSpPr txBox="1">
            <a:spLocks noChangeArrowheads="1"/>
          </p:cNvSpPr>
          <p:nvPr/>
        </p:nvSpPr>
        <p:spPr bwMode="auto">
          <a:xfrm>
            <a:off x="1447800" y="19812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10271" name="TextBox 20"/>
          <p:cNvSpPr txBox="1">
            <a:spLocks noChangeArrowheads="1"/>
          </p:cNvSpPr>
          <p:nvPr/>
        </p:nvSpPr>
        <p:spPr bwMode="auto">
          <a:xfrm>
            <a:off x="3048000" y="34305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0</a:t>
            </a:r>
          </a:p>
        </p:txBody>
      </p:sp>
      <p:sp>
        <p:nvSpPr>
          <p:cNvPr id="10272" name="TextBox 17"/>
          <p:cNvSpPr txBox="1">
            <a:spLocks noChangeArrowheads="1"/>
          </p:cNvSpPr>
          <p:nvPr/>
        </p:nvSpPr>
        <p:spPr bwMode="auto">
          <a:xfrm>
            <a:off x="4191000" y="3429000"/>
            <a:ext cx="1676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10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33400" y="5029200"/>
            <a:ext cx="7162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 i="1">
                <a:solidFill>
                  <a:srgbClr val="C00000"/>
                </a:solidFill>
              </a:rPr>
              <a:t>Молодцы!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7620000" y="541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43</a:t>
            </a:r>
          </a:p>
        </p:txBody>
      </p:sp>
      <p:sp>
        <p:nvSpPr>
          <p:cNvPr id="16" name="Овал 15"/>
          <p:cNvSpPr/>
          <p:nvPr/>
        </p:nvSpPr>
        <p:spPr>
          <a:xfrm>
            <a:off x="1066800" y="53340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44</a:t>
            </a:r>
          </a:p>
        </p:txBody>
      </p:sp>
      <p:sp>
        <p:nvSpPr>
          <p:cNvPr id="15" name="Овал 14"/>
          <p:cNvSpPr/>
          <p:nvPr/>
        </p:nvSpPr>
        <p:spPr>
          <a:xfrm>
            <a:off x="27432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4196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96000" y="54864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273" name="Рисунок 1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2D2D2"/>
              </a:clrFrom>
              <a:clrTo>
                <a:srgbClr val="D2D2D2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7912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381000"/>
          <a:ext cx="5029200" cy="4724400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</a:tblGrid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638800" y="1588"/>
            <a:ext cx="3429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 b="1">
                <a:solidFill>
                  <a:srgbClr val="00823B"/>
                </a:solidFill>
                <a:latin typeface="AnnaLightCTT"/>
              </a:rPr>
              <a:t>ключ</a:t>
            </a:r>
          </a:p>
        </p:txBody>
      </p:sp>
      <p:sp>
        <p:nvSpPr>
          <p:cNvPr id="6" name="Овал 5"/>
          <p:cNvSpPr/>
          <p:nvPr/>
        </p:nvSpPr>
        <p:spPr>
          <a:xfrm>
            <a:off x="7086600" y="160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667000" y="5334000"/>
            <a:ext cx="1676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46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3434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0198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45</a:t>
            </a:r>
          </a:p>
        </p:txBody>
      </p:sp>
      <p:sp>
        <p:nvSpPr>
          <p:cNvPr id="11297" name="TextBox 16"/>
          <p:cNvSpPr txBox="1">
            <a:spLocks noChangeArrowheads="1"/>
          </p:cNvSpPr>
          <p:nvPr/>
        </p:nvSpPr>
        <p:spPr bwMode="auto">
          <a:xfrm flipH="1">
            <a:off x="838200" y="609600"/>
            <a:ext cx="149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1298" name="TextBox 17"/>
          <p:cNvSpPr txBox="1">
            <a:spLocks noChangeArrowheads="1"/>
          </p:cNvSpPr>
          <p:nvPr/>
        </p:nvSpPr>
        <p:spPr bwMode="auto">
          <a:xfrm>
            <a:off x="2438400" y="1981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1299" name="TextBox 18"/>
          <p:cNvSpPr txBox="1">
            <a:spLocks noChangeArrowheads="1"/>
          </p:cNvSpPr>
          <p:nvPr/>
        </p:nvSpPr>
        <p:spPr bwMode="auto">
          <a:xfrm>
            <a:off x="4114800" y="3581400"/>
            <a:ext cx="1600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20</a:t>
            </a:r>
          </a:p>
        </p:txBody>
      </p:sp>
      <p:sp>
        <p:nvSpPr>
          <p:cNvPr id="11300" name="TextBox 19"/>
          <p:cNvSpPr txBox="1">
            <a:spLocks noChangeArrowheads="1"/>
          </p:cNvSpPr>
          <p:nvPr/>
        </p:nvSpPr>
        <p:spPr bwMode="auto">
          <a:xfrm>
            <a:off x="838200" y="35814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29583 -0.552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" y="-2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5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7620000" y="541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32</a:t>
            </a:r>
          </a:p>
        </p:txBody>
      </p:sp>
      <p:sp>
        <p:nvSpPr>
          <p:cNvPr id="16" name="Овал 15"/>
          <p:cNvSpPr/>
          <p:nvPr/>
        </p:nvSpPr>
        <p:spPr>
          <a:xfrm>
            <a:off x="1066800" y="53340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4" name="Овал 13"/>
          <p:cNvSpPr/>
          <p:nvPr/>
        </p:nvSpPr>
        <p:spPr>
          <a:xfrm>
            <a:off x="44196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96000" y="54864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296" name="Рисунок 1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7912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381000"/>
          <a:ext cx="5029200" cy="4724400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</a:tblGrid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12315" name="TextBox 4"/>
          <p:cNvSpPr txBox="1">
            <a:spLocks noChangeArrowheads="1"/>
          </p:cNvSpPr>
          <p:nvPr/>
        </p:nvSpPr>
        <p:spPr bwMode="auto">
          <a:xfrm>
            <a:off x="5638800" y="1588"/>
            <a:ext cx="3429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 b="1">
                <a:solidFill>
                  <a:srgbClr val="00823B"/>
                </a:solidFill>
                <a:latin typeface="AnnaLightCTT"/>
              </a:rPr>
              <a:t>ключ</a:t>
            </a:r>
          </a:p>
        </p:txBody>
      </p:sp>
      <p:sp>
        <p:nvSpPr>
          <p:cNvPr id="6" name="Овал 5"/>
          <p:cNvSpPr/>
          <p:nvPr/>
        </p:nvSpPr>
        <p:spPr>
          <a:xfrm>
            <a:off x="7086600" y="160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43400" y="5334000"/>
            <a:ext cx="1676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2318" name="TextBox 8"/>
          <p:cNvSpPr txBox="1">
            <a:spLocks noChangeArrowheads="1"/>
          </p:cNvSpPr>
          <p:nvPr/>
        </p:nvSpPr>
        <p:spPr bwMode="auto">
          <a:xfrm>
            <a:off x="7086600" y="160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0198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12320" name="TextBox 16"/>
          <p:cNvSpPr txBox="1">
            <a:spLocks noChangeArrowheads="1"/>
          </p:cNvSpPr>
          <p:nvPr/>
        </p:nvSpPr>
        <p:spPr bwMode="auto">
          <a:xfrm flipH="1">
            <a:off x="838200" y="609600"/>
            <a:ext cx="149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2321" name="TextBox 17"/>
          <p:cNvSpPr txBox="1">
            <a:spLocks noChangeArrowheads="1"/>
          </p:cNvSpPr>
          <p:nvPr/>
        </p:nvSpPr>
        <p:spPr bwMode="auto">
          <a:xfrm>
            <a:off x="2438400" y="1981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2322" name="TextBox 18"/>
          <p:cNvSpPr txBox="1">
            <a:spLocks noChangeArrowheads="1"/>
          </p:cNvSpPr>
          <p:nvPr/>
        </p:nvSpPr>
        <p:spPr bwMode="auto">
          <a:xfrm>
            <a:off x="4114800" y="3581400"/>
            <a:ext cx="1600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20</a:t>
            </a:r>
          </a:p>
        </p:txBody>
      </p:sp>
      <p:sp>
        <p:nvSpPr>
          <p:cNvPr id="12323" name="TextBox 19"/>
          <p:cNvSpPr txBox="1">
            <a:spLocks noChangeArrowheads="1"/>
          </p:cNvSpPr>
          <p:nvPr/>
        </p:nvSpPr>
        <p:spPr bwMode="auto">
          <a:xfrm>
            <a:off x="838200" y="35814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28</a:t>
            </a:r>
          </a:p>
        </p:txBody>
      </p:sp>
      <p:sp>
        <p:nvSpPr>
          <p:cNvPr id="12324" name="TextBox 20"/>
          <p:cNvSpPr txBox="1">
            <a:spLocks noChangeArrowheads="1"/>
          </p:cNvSpPr>
          <p:nvPr/>
        </p:nvSpPr>
        <p:spPr bwMode="auto">
          <a:xfrm>
            <a:off x="1219200" y="2209800"/>
            <a:ext cx="91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5" name="Овал 14"/>
          <p:cNvSpPr/>
          <p:nvPr/>
        </p:nvSpPr>
        <p:spPr>
          <a:xfrm>
            <a:off x="27432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0" b="1" dirty="0">
                <a:solidFill>
                  <a:srgbClr val="002060"/>
                </a:solidFill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-0.21267 -0.481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7620000" y="541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0" y="52578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32</a:t>
            </a:r>
          </a:p>
        </p:txBody>
      </p:sp>
      <p:sp>
        <p:nvSpPr>
          <p:cNvPr id="16" name="Овал 15"/>
          <p:cNvSpPr/>
          <p:nvPr/>
        </p:nvSpPr>
        <p:spPr>
          <a:xfrm>
            <a:off x="1066800" y="53340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6800" y="53340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24</a:t>
            </a:r>
          </a:p>
        </p:txBody>
      </p:sp>
      <p:sp>
        <p:nvSpPr>
          <p:cNvPr id="14" name="Овал 13"/>
          <p:cNvSpPr/>
          <p:nvPr/>
        </p:nvSpPr>
        <p:spPr>
          <a:xfrm>
            <a:off x="44196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960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3320" name="Рисунок 1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3D3D3"/>
              </a:clrFrom>
              <a:clrTo>
                <a:srgbClr val="D3D3D3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7912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381000"/>
          <a:ext cx="5029200" cy="4724400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</a:tblGrid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13339" name="TextBox 4"/>
          <p:cNvSpPr txBox="1">
            <a:spLocks noChangeArrowheads="1"/>
          </p:cNvSpPr>
          <p:nvPr/>
        </p:nvSpPr>
        <p:spPr bwMode="auto">
          <a:xfrm>
            <a:off x="5638800" y="1588"/>
            <a:ext cx="3429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 b="1">
                <a:solidFill>
                  <a:srgbClr val="00823B"/>
                </a:solidFill>
                <a:latin typeface="AnnaLightCTT"/>
              </a:rPr>
              <a:t>ключ</a:t>
            </a:r>
          </a:p>
        </p:txBody>
      </p:sp>
      <p:sp>
        <p:nvSpPr>
          <p:cNvPr id="6" name="Овал 5"/>
          <p:cNvSpPr/>
          <p:nvPr/>
        </p:nvSpPr>
        <p:spPr>
          <a:xfrm>
            <a:off x="7086600" y="160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43400" y="5334000"/>
            <a:ext cx="1676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3342" name="TextBox 8"/>
          <p:cNvSpPr txBox="1">
            <a:spLocks noChangeArrowheads="1"/>
          </p:cNvSpPr>
          <p:nvPr/>
        </p:nvSpPr>
        <p:spPr bwMode="auto">
          <a:xfrm>
            <a:off x="7086600" y="160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13343" name="TextBox 16"/>
          <p:cNvSpPr txBox="1">
            <a:spLocks noChangeArrowheads="1"/>
          </p:cNvSpPr>
          <p:nvPr/>
        </p:nvSpPr>
        <p:spPr bwMode="auto">
          <a:xfrm flipH="1">
            <a:off x="838200" y="609600"/>
            <a:ext cx="149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3344" name="TextBox 17"/>
          <p:cNvSpPr txBox="1">
            <a:spLocks noChangeArrowheads="1"/>
          </p:cNvSpPr>
          <p:nvPr/>
        </p:nvSpPr>
        <p:spPr bwMode="auto">
          <a:xfrm>
            <a:off x="2438400" y="1981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3345" name="TextBox 18"/>
          <p:cNvSpPr txBox="1">
            <a:spLocks noChangeArrowheads="1"/>
          </p:cNvSpPr>
          <p:nvPr/>
        </p:nvSpPr>
        <p:spPr bwMode="auto">
          <a:xfrm>
            <a:off x="4114800" y="3581400"/>
            <a:ext cx="1600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20</a:t>
            </a:r>
          </a:p>
        </p:txBody>
      </p:sp>
      <p:sp>
        <p:nvSpPr>
          <p:cNvPr id="13346" name="TextBox 19"/>
          <p:cNvSpPr txBox="1">
            <a:spLocks noChangeArrowheads="1"/>
          </p:cNvSpPr>
          <p:nvPr/>
        </p:nvSpPr>
        <p:spPr bwMode="auto">
          <a:xfrm>
            <a:off x="838200" y="35814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28</a:t>
            </a:r>
          </a:p>
        </p:txBody>
      </p:sp>
      <p:sp>
        <p:nvSpPr>
          <p:cNvPr id="13347" name="TextBox 20"/>
          <p:cNvSpPr txBox="1">
            <a:spLocks noChangeArrowheads="1"/>
          </p:cNvSpPr>
          <p:nvPr/>
        </p:nvSpPr>
        <p:spPr bwMode="auto">
          <a:xfrm>
            <a:off x="838200" y="1981200"/>
            <a:ext cx="1219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8</a:t>
            </a:r>
          </a:p>
        </p:txBody>
      </p:sp>
      <p:sp>
        <p:nvSpPr>
          <p:cNvPr id="22" name="Овал 21"/>
          <p:cNvSpPr/>
          <p:nvPr/>
        </p:nvSpPr>
        <p:spPr>
          <a:xfrm>
            <a:off x="2819400" y="54102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rgbClr val="BAF6FC"/>
                </a:solidFill>
              </a:ln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43200" y="541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4</a:t>
            </a:r>
          </a:p>
        </p:txBody>
      </p:sp>
      <p:sp>
        <p:nvSpPr>
          <p:cNvPr id="13350" name="TextBox 23"/>
          <p:cNvSpPr txBox="1">
            <a:spLocks noChangeArrowheads="1"/>
          </p:cNvSpPr>
          <p:nvPr/>
        </p:nvSpPr>
        <p:spPr bwMode="auto">
          <a:xfrm>
            <a:off x="2819400" y="3810000"/>
            <a:ext cx="121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0198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-0.37917 -0.2520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8" grpId="0"/>
      <p:bldP spid="23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7620000" y="541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66800" y="53340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6800" y="53340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24</a:t>
            </a:r>
          </a:p>
        </p:txBody>
      </p:sp>
      <p:sp>
        <p:nvSpPr>
          <p:cNvPr id="14" name="Овал 13"/>
          <p:cNvSpPr/>
          <p:nvPr/>
        </p:nvSpPr>
        <p:spPr>
          <a:xfrm>
            <a:off x="44196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960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4343" name="Рисунок 1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7912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381000"/>
          <a:ext cx="5029200" cy="4724400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</a:tblGrid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14362" name="TextBox 4"/>
          <p:cNvSpPr txBox="1">
            <a:spLocks noChangeArrowheads="1"/>
          </p:cNvSpPr>
          <p:nvPr/>
        </p:nvSpPr>
        <p:spPr bwMode="auto">
          <a:xfrm>
            <a:off x="5638800" y="1588"/>
            <a:ext cx="3429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 b="1">
                <a:solidFill>
                  <a:srgbClr val="00823B"/>
                </a:solidFill>
                <a:latin typeface="AnnaLightCTT"/>
              </a:rPr>
              <a:t>ключ</a:t>
            </a:r>
          </a:p>
        </p:txBody>
      </p:sp>
      <p:sp>
        <p:nvSpPr>
          <p:cNvPr id="6" name="Овал 5"/>
          <p:cNvSpPr/>
          <p:nvPr/>
        </p:nvSpPr>
        <p:spPr>
          <a:xfrm>
            <a:off x="7086600" y="160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43400" y="5334000"/>
            <a:ext cx="1676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4365" name="TextBox 8"/>
          <p:cNvSpPr txBox="1">
            <a:spLocks noChangeArrowheads="1"/>
          </p:cNvSpPr>
          <p:nvPr/>
        </p:nvSpPr>
        <p:spPr bwMode="auto">
          <a:xfrm>
            <a:off x="7086600" y="160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14366" name="TextBox 16"/>
          <p:cNvSpPr txBox="1">
            <a:spLocks noChangeArrowheads="1"/>
          </p:cNvSpPr>
          <p:nvPr/>
        </p:nvSpPr>
        <p:spPr bwMode="auto">
          <a:xfrm flipH="1">
            <a:off x="838200" y="609600"/>
            <a:ext cx="149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4367" name="TextBox 17"/>
          <p:cNvSpPr txBox="1">
            <a:spLocks noChangeArrowheads="1"/>
          </p:cNvSpPr>
          <p:nvPr/>
        </p:nvSpPr>
        <p:spPr bwMode="auto">
          <a:xfrm>
            <a:off x="2438400" y="1981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4368" name="TextBox 18"/>
          <p:cNvSpPr txBox="1">
            <a:spLocks noChangeArrowheads="1"/>
          </p:cNvSpPr>
          <p:nvPr/>
        </p:nvSpPr>
        <p:spPr bwMode="auto">
          <a:xfrm>
            <a:off x="4114800" y="3581400"/>
            <a:ext cx="1600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20</a:t>
            </a:r>
          </a:p>
        </p:txBody>
      </p:sp>
      <p:sp>
        <p:nvSpPr>
          <p:cNvPr id="14369" name="TextBox 19"/>
          <p:cNvSpPr txBox="1">
            <a:spLocks noChangeArrowheads="1"/>
          </p:cNvSpPr>
          <p:nvPr/>
        </p:nvSpPr>
        <p:spPr bwMode="auto">
          <a:xfrm>
            <a:off x="838200" y="35814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28</a:t>
            </a:r>
          </a:p>
        </p:txBody>
      </p:sp>
      <p:sp>
        <p:nvSpPr>
          <p:cNvPr id="14370" name="TextBox 20"/>
          <p:cNvSpPr txBox="1">
            <a:spLocks noChangeArrowheads="1"/>
          </p:cNvSpPr>
          <p:nvPr/>
        </p:nvSpPr>
        <p:spPr bwMode="auto">
          <a:xfrm>
            <a:off x="838200" y="1981200"/>
            <a:ext cx="1219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8</a:t>
            </a:r>
          </a:p>
        </p:txBody>
      </p:sp>
      <p:sp>
        <p:nvSpPr>
          <p:cNvPr id="22" name="Овал 21"/>
          <p:cNvSpPr/>
          <p:nvPr/>
        </p:nvSpPr>
        <p:spPr>
          <a:xfrm>
            <a:off x="2819400" y="54102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rgbClr val="BAF6FC"/>
                </a:solidFill>
              </a:ln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43200" y="541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4</a:t>
            </a:r>
          </a:p>
        </p:txBody>
      </p:sp>
      <p:sp>
        <p:nvSpPr>
          <p:cNvPr id="14373" name="TextBox 23"/>
          <p:cNvSpPr txBox="1">
            <a:spLocks noChangeArrowheads="1"/>
          </p:cNvSpPr>
          <p:nvPr/>
        </p:nvSpPr>
        <p:spPr bwMode="auto">
          <a:xfrm>
            <a:off x="2819400" y="685800"/>
            <a:ext cx="121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4374" name="TextBox 9"/>
          <p:cNvSpPr txBox="1">
            <a:spLocks noChangeArrowheads="1"/>
          </p:cNvSpPr>
          <p:nvPr/>
        </p:nvSpPr>
        <p:spPr bwMode="auto">
          <a:xfrm>
            <a:off x="2438400" y="36576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0" y="52578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32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-0.55834 -0.6854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" y="-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3" grpId="0"/>
      <p:bldP spid="25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7620000" y="541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66800" y="53340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4196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960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5366" name="Рисунок 1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CFCFCF"/>
              </a:clrFrom>
              <a:clrTo>
                <a:srgbClr val="CFCFCF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7912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381000"/>
          <a:ext cx="5029200" cy="4724400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</a:tblGrid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15385" name="TextBox 4"/>
          <p:cNvSpPr txBox="1">
            <a:spLocks noChangeArrowheads="1"/>
          </p:cNvSpPr>
          <p:nvPr/>
        </p:nvSpPr>
        <p:spPr bwMode="auto">
          <a:xfrm>
            <a:off x="5638800" y="1588"/>
            <a:ext cx="3429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 b="1">
                <a:solidFill>
                  <a:srgbClr val="00823B"/>
                </a:solidFill>
                <a:latin typeface="AnnaLightCTT"/>
              </a:rPr>
              <a:t>ключ</a:t>
            </a:r>
          </a:p>
        </p:txBody>
      </p:sp>
      <p:sp>
        <p:nvSpPr>
          <p:cNvPr id="6" name="Овал 5"/>
          <p:cNvSpPr/>
          <p:nvPr/>
        </p:nvSpPr>
        <p:spPr>
          <a:xfrm>
            <a:off x="7086600" y="160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43400" y="5334000"/>
            <a:ext cx="1676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5388" name="TextBox 8"/>
          <p:cNvSpPr txBox="1">
            <a:spLocks noChangeArrowheads="1"/>
          </p:cNvSpPr>
          <p:nvPr/>
        </p:nvSpPr>
        <p:spPr bwMode="auto">
          <a:xfrm>
            <a:off x="7086600" y="160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15389" name="TextBox 16"/>
          <p:cNvSpPr txBox="1">
            <a:spLocks noChangeArrowheads="1"/>
          </p:cNvSpPr>
          <p:nvPr/>
        </p:nvSpPr>
        <p:spPr bwMode="auto">
          <a:xfrm flipH="1">
            <a:off x="838200" y="609600"/>
            <a:ext cx="149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5390" name="TextBox 17"/>
          <p:cNvSpPr txBox="1">
            <a:spLocks noChangeArrowheads="1"/>
          </p:cNvSpPr>
          <p:nvPr/>
        </p:nvSpPr>
        <p:spPr bwMode="auto">
          <a:xfrm>
            <a:off x="2438400" y="1981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5391" name="TextBox 18"/>
          <p:cNvSpPr txBox="1">
            <a:spLocks noChangeArrowheads="1"/>
          </p:cNvSpPr>
          <p:nvPr/>
        </p:nvSpPr>
        <p:spPr bwMode="auto">
          <a:xfrm>
            <a:off x="4114800" y="3581400"/>
            <a:ext cx="1600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20</a:t>
            </a:r>
          </a:p>
        </p:txBody>
      </p:sp>
      <p:sp>
        <p:nvSpPr>
          <p:cNvPr id="15392" name="TextBox 19"/>
          <p:cNvSpPr txBox="1">
            <a:spLocks noChangeArrowheads="1"/>
          </p:cNvSpPr>
          <p:nvPr/>
        </p:nvSpPr>
        <p:spPr bwMode="auto">
          <a:xfrm>
            <a:off x="838200" y="35814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28</a:t>
            </a:r>
          </a:p>
        </p:txBody>
      </p:sp>
      <p:sp>
        <p:nvSpPr>
          <p:cNvPr id="15393" name="TextBox 20"/>
          <p:cNvSpPr txBox="1">
            <a:spLocks noChangeArrowheads="1"/>
          </p:cNvSpPr>
          <p:nvPr/>
        </p:nvSpPr>
        <p:spPr bwMode="auto">
          <a:xfrm>
            <a:off x="838200" y="1981200"/>
            <a:ext cx="1219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8</a:t>
            </a:r>
          </a:p>
        </p:txBody>
      </p:sp>
      <p:sp>
        <p:nvSpPr>
          <p:cNvPr id="22" name="Овал 21"/>
          <p:cNvSpPr/>
          <p:nvPr/>
        </p:nvSpPr>
        <p:spPr>
          <a:xfrm>
            <a:off x="2819400" y="54102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rgbClr val="BAF6FC"/>
                </a:solidFill>
              </a:ln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43200" y="541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4</a:t>
            </a:r>
          </a:p>
        </p:txBody>
      </p:sp>
      <p:sp>
        <p:nvSpPr>
          <p:cNvPr id="15396" name="TextBox 23"/>
          <p:cNvSpPr txBox="1">
            <a:spLocks noChangeArrowheads="1"/>
          </p:cNvSpPr>
          <p:nvPr/>
        </p:nvSpPr>
        <p:spPr bwMode="auto">
          <a:xfrm>
            <a:off x="4495800" y="2133600"/>
            <a:ext cx="121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5397" name="TextBox 9"/>
          <p:cNvSpPr txBox="1">
            <a:spLocks noChangeArrowheads="1"/>
          </p:cNvSpPr>
          <p:nvPr/>
        </p:nvSpPr>
        <p:spPr bwMode="auto">
          <a:xfrm>
            <a:off x="2438400" y="36576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15399" name="TextBox 10"/>
          <p:cNvSpPr txBox="1">
            <a:spLocks noChangeArrowheads="1"/>
          </p:cNvSpPr>
          <p:nvPr/>
        </p:nvSpPr>
        <p:spPr bwMode="auto">
          <a:xfrm>
            <a:off x="2514600" y="6096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32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620000" y="53340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23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6800" y="53340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34167 -0.496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-2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5" grpId="0"/>
      <p:bldP spid="2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вал 15"/>
          <p:cNvSpPr/>
          <p:nvPr/>
        </p:nvSpPr>
        <p:spPr>
          <a:xfrm>
            <a:off x="1066800" y="53340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90600" y="52578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20</a:t>
            </a:r>
          </a:p>
        </p:txBody>
      </p:sp>
      <p:sp>
        <p:nvSpPr>
          <p:cNvPr id="12" name="Овал 11"/>
          <p:cNvSpPr/>
          <p:nvPr/>
        </p:nvSpPr>
        <p:spPr>
          <a:xfrm>
            <a:off x="7620000" y="541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4196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96000" y="5410200"/>
            <a:ext cx="1219200" cy="11430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6391" name="Рисунок 1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3D3D3"/>
              </a:clrFrom>
              <a:clrTo>
                <a:srgbClr val="D3D3D3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7912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381000"/>
          <a:ext cx="5029200" cy="4724400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</a:tblGrid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16410" name="TextBox 4"/>
          <p:cNvSpPr txBox="1">
            <a:spLocks noChangeArrowheads="1"/>
          </p:cNvSpPr>
          <p:nvPr/>
        </p:nvSpPr>
        <p:spPr bwMode="auto">
          <a:xfrm>
            <a:off x="5638800" y="1588"/>
            <a:ext cx="3429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 b="1">
                <a:solidFill>
                  <a:srgbClr val="00823B"/>
                </a:solidFill>
                <a:latin typeface="AnnaLightCTT"/>
              </a:rPr>
              <a:t>ключ</a:t>
            </a:r>
          </a:p>
        </p:txBody>
      </p:sp>
      <p:sp>
        <p:nvSpPr>
          <p:cNvPr id="6" name="Овал 5"/>
          <p:cNvSpPr/>
          <p:nvPr/>
        </p:nvSpPr>
        <p:spPr>
          <a:xfrm>
            <a:off x="7086600" y="160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43400" y="5334000"/>
            <a:ext cx="1676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6413" name="TextBox 8"/>
          <p:cNvSpPr txBox="1">
            <a:spLocks noChangeArrowheads="1"/>
          </p:cNvSpPr>
          <p:nvPr/>
        </p:nvSpPr>
        <p:spPr bwMode="auto">
          <a:xfrm>
            <a:off x="7086600" y="160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16414" name="TextBox 16"/>
          <p:cNvSpPr txBox="1">
            <a:spLocks noChangeArrowheads="1"/>
          </p:cNvSpPr>
          <p:nvPr/>
        </p:nvSpPr>
        <p:spPr bwMode="auto">
          <a:xfrm flipH="1">
            <a:off x="838200" y="609600"/>
            <a:ext cx="149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6415" name="TextBox 17"/>
          <p:cNvSpPr txBox="1">
            <a:spLocks noChangeArrowheads="1"/>
          </p:cNvSpPr>
          <p:nvPr/>
        </p:nvSpPr>
        <p:spPr bwMode="auto">
          <a:xfrm>
            <a:off x="2438400" y="1981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6416" name="TextBox 18"/>
          <p:cNvSpPr txBox="1">
            <a:spLocks noChangeArrowheads="1"/>
          </p:cNvSpPr>
          <p:nvPr/>
        </p:nvSpPr>
        <p:spPr bwMode="auto">
          <a:xfrm>
            <a:off x="4114800" y="3581400"/>
            <a:ext cx="1600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20</a:t>
            </a:r>
          </a:p>
        </p:txBody>
      </p:sp>
      <p:sp>
        <p:nvSpPr>
          <p:cNvPr id="16417" name="TextBox 19"/>
          <p:cNvSpPr txBox="1">
            <a:spLocks noChangeArrowheads="1"/>
          </p:cNvSpPr>
          <p:nvPr/>
        </p:nvSpPr>
        <p:spPr bwMode="auto">
          <a:xfrm>
            <a:off x="838200" y="35814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28</a:t>
            </a:r>
          </a:p>
        </p:txBody>
      </p:sp>
      <p:sp>
        <p:nvSpPr>
          <p:cNvPr id="16418" name="TextBox 20"/>
          <p:cNvSpPr txBox="1">
            <a:spLocks noChangeArrowheads="1"/>
          </p:cNvSpPr>
          <p:nvPr/>
        </p:nvSpPr>
        <p:spPr bwMode="auto">
          <a:xfrm>
            <a:off x="838200" y="1981200"/>
            <a:ext cx="1219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8</a:t>
            </a:r>
          </a:p>
        </p:txBody>
      </p:sp>
      <p:sp>
        <p:nvSpPr>
          <p:cNvPr id="22" name="Овал 21"/>
          <p:cNvSpPr/>
          <p:nvPr/>
        </p:nvSpPr>
        <p:spPr>
          <a:xfrm>
            <a:off x="2819400" y="5410200"/>
            <a:ext cx="12192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rgbClr val="BAF6FC"/>
                </a:solidFill>
              </a:ln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43200" y="541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4</a:t>
            </a:r>
          </a:p>
        </p:txBody>
      </p:sp>
      <p:sp>
        <p:nvSpPr>
          <p:cNvPr id="16421" name="TextBox 23"/>
          <p:cNvSpPr txBox="1">
            <a:spLocks noChangeArrowheads="1"/>
          </p:cNvSpPr>
          <p:nvPr/>
        </p:nvSpPr>
        <p:spPr bwMode="auto">
          <a:xfrm>
            <a:off x="4419600" y="685800"/>
            <a:ext cx="121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6422" name="TextBox 9"/>
          <p:cNvSpPr txBox="1">
            <a:spLocks noChangeArrowheads="1"/>
          </p:cNvSpPr>
          <p:nvPr/>
        </p:nvSpPr>
        <p:spPr bwMode="auto">
          <a:xfrm>
            <a:off x="2438400" y="36576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53340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16424" name="TextBox 10"/>
          <p:cNvSpPr txBox="1">
            <a:spLocks noChangeArrowheads="1"/>
          </p:cNvSpPr>
          <p:nvPr/>
        </p:nvSpPr>
        <p:spPr bwMode="auto">
          <a:xfrm>
            <a:off x="2514600" y="6096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32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620000" y="53340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23</a:t>
            </a:r>
          </a:p>
        </p:txBody>
      </p:sp>
      <p:sp>
        <p:nvSpPr>
          <p:cNvPr id="16426" name="TextBox 6"/>
          <p:cNvSpPr txBox="1">
            <a:spLocks noChangeArrowheads="1"/>
          </p:cNvSpPr>
          <p:nvPr/>
        </p:nvSpPr>
        <p:spPr bwMode="auto">
          <a:xfrm>
            <a:off x="4114800" y="19812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12916 -0.7076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3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7" grpId="0"/>
      <p:bldP spid="8" grpId="0"/>
      <p:bldP spid="23" grpId="0"/>
      <p:bldP spid="25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7912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381000"/>
          <a:ext cx="5029200" cy="4724400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</a:tblGrid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17429" name="TextBox 4"/>
          <p:cNvSpPr txBox="1">
            <a:spLocks noChangeArrowheads="1"/>
          </p:cNvSpPr>
          <p:nvPr/>
        </p:nvSpPr>
        <p:spPr bwMode="auto">
          <a:xfrm>
            <a:off x="5638800" y="1588"/>
            <a:ext cx="3429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 b="1">
                <a:solidFill>
                  <a:srgbClr val="00823B"/>
                </a:solidFill>
                <a:latin typeface="AnnaLightCTT"/>
              </a:rPr>
              <a:t>ключ</a:t>
            </a:r>
          </a:p>
        </p:txBody>
      </p:sp>
      <p:sp>
        <p:nvSpPr>
          <p:cNvPr id="6" name="Овал 5"/>
          <p:cNvSpPr/>
          <p:nvPr/>
        </p:nvSpPr>
        <p:spPr>
          <a:xfrm>
            <a:off x="7086600" y="1600200"/>
            <a:ext cx="1295400" cy="1219200"/>
          </a:xfrm>
          <a:prstGeom prst="ellipse">
            <a:avLst/>
          </a:prstGeom>
          <a:solidFill>
            <a:srgbClr val="BAF6F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17431" name="TextBox 8"/>
          <p:cNvSpPr txBox="1">
            <a:spLocks noChangeArrowheads="1"/>
          </p:cNvSpPr>
          <p:nvPr/>
        </p:nvSpPr>
        <p:spPr bwMode="auto">
          <a:xfrm>
            <a:off x="7086600" y="1600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17432" name="TextBox 16"/>
          <p:cNvSpPr txBox="1">
            <a:spLocks noChangeArrowheads="1"/>
          </p:cNvSpPr>
          <p:nvPr/>
        </p:nvSpPr>
        <p:spPr bwMode="auto">
          <a:xfrm flipH="1">
            <a:off x="838200" y="609600"/>
            <a:ext cx="149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7433" name="TextBox 17"/>
          <p:cNvSpPr txBox="1">
            <a:spLocks noChangeArrowheads="1"/>
          </p:cNvSpPr>
          <p:nvPr/>
        </p:nvSpPr>
        <p:spPr bwMode="auto">
          <a:xfrm>
            <a:off x="2438400" y="19812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7434" name="TextBox 18"/>
          <p:cNvSpPr txBox="1">
            <a:spLocks noChangeArrowheads="1"/>
          </p:cNvSpPr>
          <p:nvPr/>
        </p:nvSpPr>
        <p:spPr bwMode="auto">
          <a:xfrm>
            <a:off x="4114800" y="3581400"/>
            <a:ext cx="1600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20</a:t>
            </a:r>
          </a:p>
        </p:txBody>
      </p:sp>
      <p:sp>
        <p:nvSpPr>
          <p:cNvPr id="17435" name="TextBox 19"/>
          <p:cNvSpPr txBox="1">
            <a:spLocks noChangeArrowheads="1"/>
          </p:cNvSpPr>
          <p:nvPr/>
        </p:nvSpPr>
        <p:spPr bwMode="auto">
          <a:xfrm>
            <a:off x="838200" y="358140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28</a:t>
            </a:r>
          </a:p>
        </p:txBody>
      </p:sp>
      <p:sp>
        <p:nvSpPr>
          <p:cNvPr id="17436" name="TextBox 20"/>
          <p:cNvSpPr txBox="1">
            <a:spLocks noChangeArrowheads="1"/>
          </p:cNvSpPr>
          <p:nvPr/>
        </p:nvSpPr>
        <p:spPr bwMode="auto">
          <a:xfrm>
            <a:off x="838200" y="1981200"/>
            <a:ext cx="1219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8</a:t>
            </a:r>
          </a:p>
        </p:txBody>
      </p:sp>
      <p:sp>
        <p:nvSpPr>
          <p:cNvPr id="17437" name="TextBox 22"/>
          <p:cNvSpPr txBox="1">
            <a:spLocks noChangeArrowheads="1"/>
          </p:cNvSpPr>
          <p:nvPr/>
        </p:nvSpPr>
        <p:spPr bwMode="auto">
          <a:xfrm>
            <a:off x="4191000" y="5334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 4</a:t>
            </a:r>
          </a:p>
        </p:txBody>
      </p:sp>
      <p:sp>
        <p:nvSpPr>
          <p:cNvPr id="17438" name="TextBox 9"/>
          <p:cNvSpPr txBox="1">
            <a:spLocks noChangeArrowheads="1"/>
          </p:cNvSpPr>
          <p:nvPr/>
        </p:nvSpPr>
        <p:spPr bwMode="auto">
          <a:xfrm>
            <a:off x="2438400" y="3657600"/>
            <a:ext cx="1447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8000" b="1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17439" name="TextBox 10"/>
          <p:cNvSpPr txBox="1">
            <a:spLocks noChangeArrowheads="1"/>
          </p:cNvSpPr>
          <p:nvPr/>
        </p:nvSpPr>
        <p:spPr bwMode="auto">
          <a:xfrm>
            <a:off x="2514600" y="6096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32</a:t>
            </a:r>
          </a:p>
        </p:txBody>
      </p:sp>
      <p:sp>
        <p:nvSpPr>
          <p:cNvPr id="17440" name="TextBox 6"/>
          <p:cNvSpPr txBox="1">
            <a:spLocks noChangeArrowheads="1"/>
          </p:cNvSpPr>
          <p:nvPr/>
        </p:nvSpPr>
        <p:spPr bwMode="auto">
          <a:xfrm>
            <a:off x="4114800" y="19812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2060"/>
                </a:solidFill>
              </a:rPr>
              <a:t>24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2000" y="5486400"/>
            <a:ext cx="78486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600" b="1" spc="300" dirty="0">
                <a:solidFill>
                  <a:srgbClr val="C00000"/>
                </a:solidFill>
                <a:latin typeface="Arial" charset="0"/>
              </a:rPr>
              <a:t>Отлично!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Познакомься, магический квадрат!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sz="1600" b="1" smtClean="0"/>
          </a:p>
          <a:p>
            <a:r>
              <a:rPr lang="ru-RU" sz="1600" b="1" smtClean="0"/>
              <a:t>Магический</a:t>
            </a:r>
            <a:r>
              <a:rPr lang="ru-RU" sz="1600" b="1" dirty="0" smtClean="0"/>
              <a:t>, или волшебный квадрат</a:t>
            </a:r>
            <a:r>
              <a:rPr lang="ru-RU" sz="1600" dirty="0" smtClean="0"/>
              <a:t> — это квадратная таблица например  3 на 3, заполненная числами таким образом, что сумма чисел в каждой строке, каждом столбце и на обеих диагоналях одинакова. Если в квадрате равны суммы чисел только в строках и столбцах, то он называется </a:t>
            </a:r>
            <a:r>
              <a:rPr lang="ru-RU" sz="1600" dirty="0" err="1" smtClean="0"/>
              <a:t>полумагическим</a:t>
            </a:r>
            <a:r>
              <a:rPr lang="ru-RU" sz="1600" dirty="0" smtClean="0"/>
              <a:t>. Нормальным называется магический квадрат, заполненный целыми числами  </a:t>
            </a:r>
            <a:endParaRPr lang="ru-RU" sz="1600" dirty="0"/>
          </a:p>
        </p:txBody>
      </p:sp>
      <p:pic>
        <p:nvPicPr>
          <p:cNvPr id="3074" name="Picture 2" descr="C:\Users\Oleg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33600"/>
            <a:ext cx="4157278" cy="3082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агетная рамка 6"/>
          <p:cNvSpPr/>
          <p:nvPr/>
        </p:nvSpPr>
        <p:spPr>
          <a:xfrm>
            <a:off x="8382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457200"/>
          <a:ext cx="4648200" cy="464820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18453" name="Рисунок 2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6388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6934200" y="1676400"/>
            <a:ext cx="1295400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72200" y="152400"/>
            <a:ext cx="2133600" cy="83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cs typeface="Arial" pitchFamily="34" charset="0"/>
              </a:rPr>
              <a:t>ключ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14400" y="54102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27</a:t>
            </a:r>
          </a:p>
        </p:txBody>
      </p:sp>
      <p:sp>
        <p:nvSpPr>
          <p:cNvPr id="18457" name="TextBox 7"/>
          <p:cNvSpPr txBox="1">
            <a:spLocks noChangeArrowheads="1"/>
          </p:cNvSpPr>
          <p:nvPr/>
        </p:nvSpPr>
        <p:spPr bwMode="auto">
          <a:xfrm>
            <a:off x="2590800" y="5486400"/>
            <a:ext cx="152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25</a:t>
            </a:r>
          </a:p>
        </p:txBody>
      </p:sp>
      <p:sp>
        <p:nvSpPr>
          <p:cNvPr id="9" name="Багетная рамка 8"/>
          <p:cNvSpPr/>
          <p:nvPr/>
        </p:nvSpPr>
        <p:spPr>
          <a:xfrm>
            <a:off x="2514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4191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5943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7620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90800" y="5410200"/>
            <a:ext cx="1295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29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67200" y="54102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25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019800" y="5410200"/>
            <a:ext cx="1143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31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696200" y="54102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23</a:t>
            </a:r>
          </a:p>
        </p:txBody>
      </p:sp>
      <p:sp>
        <p:nvSpPr>
          <p:cNvPr id="18466" name="TextBox 16"/>
          <p:cNvSpPr txBox="1">
            <a:spLocks noChangeArrowheads="1"/>
          </p:cNvSpPr>
          <p:nvPr/>
        </p:nvSpPr>
        <p:spPr bwMode="auto">
          <a:xfrm>
            <a:off x="1066800" y="720725"/>
            <a:ext cx="91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3</a:t>
            </a:r>
          </a:p>
        </p:txBody>
      </p:sp>
      <p:sp>
        <p:nvSpPr>
          <p:cNvPr id="18467" name="TextBox 17"/>
          <p:cNvSpPr txBox="1">
            <a:spLocks noChangeArrowheads="1"/>
          </p:cNvSpPr>
          <p:nvPr/>
        </p:nvSpPr>
        <p:spPr bwMode="auto">
          <a:xfrm>
            <a:off x="838200" y="2152650"/>
            <a:ext cx="137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18468" name="TextBox 18"/>
          <p:cNvSpPr txBox="1">
            <a:spLocks noChangeArrowheads="1"/>
          </p:cNvSpPr>
          <p:nvPr/>
        </p:nvSpPr>
        <p:spPr bwMode="auto">
          <a:xfrm>
            <a:off x="914400" y="367665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11</a:t>
            </a:r>
          </a:p>
        </p:txBody>
      </p:sp>
      <p:sp>
        <p:nvSpPr>
          <p:cNvPr id="18469" name="TextBox 19"/>
          <p:cNvSpPr txBox="1">
            <a:spLocks noChangeArrowheads="1"/>
          </p:cNvSpPr>
          <p:nvPr/>
        </p:nvSpPr>
        <p:spPr bwMode="auto">
          <a:xfrm>
            <a:off x="4114800" y="21526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0.66666 -0.54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" y="-2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3" grpId="0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агетная рамка 6"/>
          <p:cNvSpPr/>
          <p:nvPr/>
        </p:nvSpPr>
        <p:spPr>
          <a:xfrm>
            <a:off x="8382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457200"/>
          <a:ext cx="4648200" cy="464820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19477" name="Рисунок 2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3D3D3"/>
              </a:clrFrom>
              <a:clrTo>
                <a:srgbClr val="D3D3D3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6388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6934200" y="1676400"/>
            <a:ext cx="1295400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72200" y="152400"/>
            <a:ext cx="2133600" cy="83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cs typeface="Arial" pitchFamily="34" charset="0"/>
              </a:rPr>
              <a:t>ключ</a:t>
            </a:r>
          </a:p>
        </p:txBody>
      </p:sp>
      <p:sp>
        <p:nvSpPr>
          <p:cNvPr id="19480" name="TextBox 5"/>
          <p:cNvSpPr txBox="1">
            <a:spLocks noChangeArrowheads="1"/>
          </p:cNvSpPr>
          <p:nvPr/>
        </p:nvSpPr>
        <p:spPr bwMode="auto">
          <a:xfrm>
            <a:off x="7010400" y="16764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27</a:t>
            </a:r>
          </a:p>
        </p:txBody>
      </p:sp>
      <p:sp>
        <p:nvSpPr>
          <p:cNvPr id="19481" name="TextBox 7"/>
          <p:cNvSpPr txBox="1">
            <a:spLocks noChangeArrowheads="1"/>
          </p:cNvSpPr>
          <p:nvPr/>
        </p:nvSpPr>
        <p:spPr bwMode="auto">
          <a:xfrm>
            <a:off x="2590800" y="5486400"/>
            <a:ext cx="152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25</a:t>
            </a:r>
          </a:p>
        </p:txBody>
      </p:sp>
      <p:sp>
        <p:nvSpPr>
          <p:cNvPr id="9" name="Багетная рамка 8"/>
          <p:cNvSpPr/>
          <p:nvPr/>
        </p:nvSpPr>
        <p:spPr>
          <a:xfrm>
            <a:off x="2514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42672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5943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7620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9600" y="5410200"/>
            <a:ext cx="144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 </a:t>
            </a:r>
            <a:r>
              <a:rPr lang="ru-RU" sz="7200" b="1">
                <a:solidFill>
                  <a:srgbClr val="820000"/>
                </a:solidFill>
              </a:rPr>
              <a:t>17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14600" y="54102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019800" y="5410200"/>
            <a:ext cx="114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 </a:t>
            </a:r>
            <a:r>
              <a:rPr lang="ru-RU" sz="7200" b="1">
                <a:solidFill>
                  <a:srgbClr val="820000"/>
                </a:solidFill>
              </a:rPr>
              <a:t>1</a:t>
            </a:r>
          </a:p>
        </p:txBody>
      </p:sp>
      <p:sp>
        <p:nvSpPr>
          <p:cNvPr id="19489" name="TextBox 16"/>
          <p:cNvSpPr txBox="1">
            <a:spLocks noChangeArrowheads="1"/>
          </p:cNvSpPr>
          <p:nvPr/>
        </p:nvSpPr>
        <p:spPr bwMode="auto">
          <a:xfrm>
            <a:off x="1066800" y="720725"/>
            <a:ext cx="91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3</a:t>
            </a:r>
          </a:p>
        </p:txBody>
      </p:sp>
      <p:sp>
        <p:nvSpPr>
          <p:cNvPr id="19490" name="TextBox 17"/>
          <p:cNvSpPr txBox="1">
            <a:spLocks noChangeArrowheads="1"/>
          </p:cNvSpPr>
          <p:nvPr/>
        </p:nvSpPr>
        <p:spPr bwMode="auto">
          <a:xfrm>
            <a:off x="838200" y="2152650"/>
            <a:ext cx="137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19491" name="TextBox 18"/>
          <p:cNvSpPr txBox="1">
            <a:spLocks noChangeArrowheads="1"/>
          </p:cNvSpPr>
          <p:nvPr/>
        </p:nvSpPr>
        <p:spPr bwMode="auto">
          <a:xfrm>
            <a:off x="914400" y="367665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11</a:t>
            </a:r>
          </a:p>
        </p:txBody>
      </p:sp>
      <p:sp>
        <p:nvSpPr>
          <p:cNvPr id="19492" name="TextBox 19"/>
          <p:cNvSpPr txBox="1">
            <a:spLocks noChangeArrowheads="1"/>
          </p:cNvSpPr>
          <p:nvPr/>
        </p:nvSpPr>
        <p:spPr bwMode="auto">
          <a:xfrm>
            <a:off x="4114800" y="21526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5</a:t>
            </a:r>
          </a:p>
        </p:txBody>
      </p:sp>
      <p:sp>
        <p:nvSpPr>
          <p:cNvPr id="19493" name="TextBox 21"/>
          <p:cNvSpPr txBox="1">
            <a:spLocks noChangeArrowheads="1"/>
          </p:cNvSpPr>
          <p:nvPr/>
        </p:nvSpPr>
        <p:spPr bwMode="auto">
          <a:xfrm>
            <a:off x="2743200" y="2362200"/>
            <a:ext cx="91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924800" y="5353050"/>
            <a:ext cx="99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9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67200" y="535305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5875 -0.4680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4" y="-2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1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агетная рамка 6"/>
          <p:cNvSpPr/>
          <p:nvPr/>
        </p:nvSpPr>
        <p:spPr>
          <a:xfrm>
            <a:off x="8382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457200"/>
          <a:ext cx="4648200" cy="464820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20501" name="Рисунок 2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2D2D2"/>
              </a:clrFrom>
              <a:clrTo>
                <a:srgbClr val="D2D2D2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6388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6934200" y="1676400"/>
            <a:ext cx="1295400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72200" y="152400"/>
            <a:ext cx="2133600" cy="83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cs typeface="Arial" pitchFamily="34" charset="0"/>
              </a:rPr>
              <a:t>ключ</a:t>
            </a:r>
          </a:p>
        </p:txBody>
      </p:sp>
      <p:sp>
        <p:nvSpPr>
          <p:cNvPr id="20504" name="TextBox 5"/>
          <p:cNvSpPr txBox="1">
            <a:spLocks noChangeArrowheads="1"/>
          </p:cNvSpPr>
          <p:nvPr/>
        </p:nvSpPr>
        <p:spPr bwMode="auto">
          <a:xfrm>
            <a:off x="7010400" y="16764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27</a:t>
            </a:r>
          </a:p>
        </p:txBody>
      </p:sp>
      <p:sp>
        <p:nvSpPr>
          <p:cNvPr id="20505" name="TextBox 7"/>
          <p:cNvSpPr txBox="1">
            <a:spLocks noChangeArrowheads="1"/>
          </p:cNvSpPr>
          <p:nvPr/>
        </p:nvSpPr>
        <p:spPr bwMode="auto">
          <a:xfrm>
            <a:off x="2590800" y="5486400"/>
            <a:ext cx="152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25</a:t>
            </a:r>
          </a:p>
        </p:txBody>
      </p:sp>
      <p:sp>
        <p:nvSpPr>
          <p:cNvPr id="9" name="Багетная рамка 8"/>
          <p:cNvSpPr/>
          <p:nvPr/>
        </p:nvSpPr>
        <p:spPr>
          <a:xfrm>
            <a:off x="2514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4191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5943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7620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9600" y="5410200"/>
            <a:ext cx="144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  </a:t>
            </a:r>
            <a:r>
              <a:rPr lang="ru-RU" sz="7200" b="1">
                <a:solidFill>
                  <a:srgbClr val="820000"/>
                </a:solidFill>
              </a:rPr>
              <a:t>7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14600" y="54102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96200" y="5334000"/>
            <a:ext cx="114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 </a:t>
            </a:r>
            <a:r>
              <a:rPr lang="ru-RU" sz="7200" b="1">
                <a:solidFill>
                  <a:srgbClr val="820000"/>
                </a:solidFill>
              </a:rPr>
              <a:t>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91000" y="54102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20514" name="TextBox 16"/>
          <p:cNvSpPr txBox="1">
            <a:spLocks noChangeArrowheads="1"/>
          </p:cNvSpPr>
          <p:nvPr/>
        </p:nvSpPr>
        <p:spPr bwMode="auto">
          <a:xfrm>
            <a:off x="1066800" y="720725"/>
            <a:ext cx="91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3</a:t>
            </a:r>
          </a:p>
        </p:txBody>
      </p:sp>
      <p:sp>
        <p:nvSpPr>
          <p:cNvPr id="20515" name="TextBox 17"/>
          <p:cNvSpPr txBox="1">
            <a:spLocks noChangeArrowheads="1"/>
          </p:cNvSpPr>
          <p:nvPr/>
        </p:nvSpPr>
        <p:spPr bwMode="auto">
          <a:xfrm>
            <a:off x="838200" y="2152650"/>
            <a:ext cx="137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20516" name="TextBox 18"/>
          <p:cNvSpPr txBox="1">
            <a:spLocks noChangeArrowheads="1"/>
          </p:cNvSpPr>
          <p:nvPr/>
        </p:nvSpPr>
        <p:spPr bwMode="auto">
          <a:xfrm>
            <a:off x="914400" y="367665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11</a:t>
            </a:r>
          </a:p>
        </p:txBody>
      </p:sp>
      <p:sp>
        <p:nvSpPr>
          <p:cNvPr id="20517" name="TextBox 19"/>
          <p:cNvSpPr txBox="1">
            <a:spLocks noChangeArrowheads="1"/>
          </p:cNvSpPr>
          <p:nvPr/>
        </p:nvSpPr>
        <p:spPr bwMode="auto">
          <a:xfrm>
            <a:off x="4114800" y="21526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5</a:t>
            </a:r>
          </a:p>
        </p:txBody>
      </p:sp>
      <p:sp>
        <p:nvSpPr>
          <p:cNvPr id="20518" name="TextBox 21"/>
          <p:cNvSpPr txBox="1">
            <a:spLocks noChangeArrowheads="1"/>
          </p:cNvSpPr>
          <p:nvPr/>
        </p:nvSpPr>
        <p:spPr bwMode="auto">
          <a:xfrm>
            <a:off x="4114800" y="762000"/>
            <a:ext cx="91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0519" name="Text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9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943600" y="5334000"/>
            <a:ext cx="144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3375 -0.698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3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агетная рамка 6"/>
          <p:cNvSpPr/>
          <p:nvPr/>
        </p:nvSpPr>
        <p:spPr>
          <a:xfrm>
            <a:off x="8382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457200"/>
          <a:ext cx="4648200" cy="464820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21525" name="Рисунок 2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CACACA"/>
              </a:clrFrom>
              <a:clrTo>
                <a:srgbClr val="CACACA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6388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6934200" y="1676400"/>
            <a:ext cx="1295400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72200" y="152400"/>
            <a:ext cx="2133600" cy="83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cs typeface="Arial" pitchFamily="34" charset="0"/>
              </a:rPr>
              <a:t>ключ</a:t>
            </a:r>
          </a:p>
        </p:txBody>
      </p:sp>
      <p:sp>
        <p:nvSpPr>
          <p:cNvPr id="21528" name="TextBox 5"/>
          <p:cNvSpPr txBox="1">
            <a:spLocks noChangeArrowheads="1"/>
          </p:cNvSpPr>
          <p:nvPr/>
        </p:nvSpPr>
        <p:spPr bwMode="auto">
          <a:xfrm>
            <a:off x="7010400" y="16764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27</a:t>
            </a:r>
          </a:p>
        </p:txBody>
      </p:sp>
      <p:sp>
        <p:nvSpPr>
          <p:cNvPr id="21529" name="TextBox 7"/>
          <p:cNvSpPr txBox="1">
            <a:spLocks noChangeArrowheads="1"/>
          </p:cNvSpPr>
          <p:nvPr/>
        </p:nvSpPr>
        <p:spPr bwMode="auto">
          <a:xfrm>
            <a:off x="2590800" y="5486400"/>
            <a:ext cx="152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25</a:t>
            </a:r>
          </a:p>
        </p:txBody>
      </p:sp>
      <p:sp>
        <p:nvSpPr>
          <p:cNvPr id="9" name="Багетная рамка 8"/>
          <p:cNvSpPr/>
          <p:nvPr/>
        </p:nvSpPr>
        <p:spPr>
          <a:xfrm>
            <a:off x="2514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4191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5943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7620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34" name="TextBox 12"/>
          <p:cNvSpPr txBox="1">
            <a:spLocks noChangeArrowheads="1"/>
          </p:cNvSpPr>
          <p:nvPr/>
        </p:nvSpPr>
        <p:spPr bwMode="auto">
          <a:xfrm>
            <a:off x="4191000" y="68580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7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14600" y="54102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96200" y="5334000"/>
            <a:ext cx="114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 </a:t>
            </a:r>
            <a:r>
              <a:rPr lang="ru-RU" sz="7200" b="1">
                <a:solidFill>
                  <a:srgbClr val="820000"/>
                </a:solidFill>
              </a:rPr>
              <a:t>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91000" y="54102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21538" name="TextBox 16"/>
          <p:cNvSpPr txBox="1">
            <a:spLocks noChangeArrowheads="1"/>
          </p:cNvSpPr>
          <p:nvPr/>
        </p:nvSpPr>
        <p:spPr bwMode="auto">
          <a:xfrm>
            <a:off x="1066800" y="720725"/>
            <a:ext cx="91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3</a:t>
            </a:r>
          </a:p>
        </p:txBody>
      </p:sp>
      <p:sp>
        <p:nvSpPr>
          <p:cNvPr id="21539" name="TextBox 17"/>
          <p:cNvSpPr txBox="1">
            <a:spLocks noChangeArrowheads="1"/>
          </p:cNvSpPr>
          <p:nvPr/>
        </p:nvSpPr>
        <p:spPr bwMode="auto">
          <a:xfrm>
            <a:off x="838200" y="2152650"/>
            <a:ext cx="137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21540" name="TextBox 18"/>
          <p:cNvSpPr txBox="1">
            <a:spLocks noChangeArrowheads="1"/>
          </p:cNvSpPr>
          <p:nvPr/>
        </p:nvSpPr>
        <p:spPr bwMode="auto">
          <a:xfrm>
            <a:off x="914400" y="367665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11</a:t>
            </a:r>
          </a:p>
        </p:txBody>
      </p:sp>
      <p:sp>
        <p:nvSpPr>
          <p:cNvPr id="21541" name="TextBox 19"/>
          <p:cNvSpPr txBox="1">
            <a:spLocks noChangeArrowheads="1"/>
          </p:cNvSpPr>
          <p:nvPr/>
        </p:nvSpPr>
        <p:spPr bwMode="auto">
          <a:xfrm>
            <a:off x="4114800" y="21526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5</a:t>
            </a:r>
          </a:p>
        </p:txBody>
      </p:sp>
      <p:sp>
        <p:nvSpPr>
          <p:cNvPr id="21542" name="TextBox 21"/>
          <p:cNvSpPr txBox="1">
            <a:spLocks noChangeArrowheads="1"/>
          </p:cNvSpPr>
          <p:nvPr/>
        </p:nvSpPr>
        <p:spPr bwMode="auto">
          <a:xfrm>
            <a:off x="2590800" y="762000"/>
            <a:ext cx="91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1543" name="Text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9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943600" y="5334000"/>
            <a:ext cx="144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17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38200" y="5410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3875 -0.687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3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3" grpId="0"/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агетная рамка 6"/>
          <p:cNvSpPr/>
          <p:nvPr/>
        </p:nvSpPr>
        <p:spPr>
          <a:xfrm>
            <a:off x="8382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457200"/>
          <a:ext cx="4648200" cy="464820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22549" name="Рисунок 2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6388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6934200" y="1676400"/>
            <a:ext cx="1295400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72200" y="152400"/>
            <a:ext cx="2133600" cy="83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cs typeface="Arial" pitchFamily="34" charset="0"/>
              </a:rPr>
              <a:t>ключ</a:t>
            </a:r>
          </a:p>
        </p:txBody>
      </p:sp>
      <p:sp>
        <p:nvSpPr>
          <p:cNvPr id="22552" name="TextBox 5"/>
          <p:cNvSpPr txBox="1">
            <a:spLocks noChangeArrowheads="1"/>
          </p:cNvSpPr>
          <p:nvPr/>
        </p:nvSpPr>
        <p:spPr bwMode="auto">
          <a:xfrm>
            <a:off x="7010400" y="16764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27</a:t>
            </a:r>
          </a:p>
        </p:txBody>
      </p:sp>
      <p:sp>
        <p:nvSpPr>
          <p:cNvPr id="22553" name="TextBox 7"/>
          <p:cNvSpPr txBox="1">
            <a:spLocks noChangeArrowheads="1"/>
          </p:cNvSpPr>
          <p:nvPr/>
        </p:nvSpPr>
        <p:spPr bwMode="auto">
          <a:xfrm>
            <a:off x="2590800" y="5486400"/>
            <a:ext cx="152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25</a:t>
            </a:r>
          </a:p>
        </p:txBody>
      </p:sp>
      <p:sp>
        <p:nvSpPr>
          <p:cNvPr id="9" name="Багетная рамка 8"/>
          <p:cNvSpPr/>
          <p:nvPr/>
        </p:nvSpPr>
        <p:spPr>
          <a:xfrm>
            <a:off x="2514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4191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5943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7620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558" name="TextBox 12"/>
          <p:cNvSpPr txBox="1">
            <a:spLocks noChangeArrowheads="1"/>
          </p:cNvSpPr>
          <p:nvPr/>
        </p:nvSpPr>
        <p:spPr bwMode="auto">
          <a:xfrm>
            <a:off x="4191000" y="7810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7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96200" y="5334000"/>
            <a:ext cx="114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 </a:t>
            </a:r>
            <a:r>
              <a:rPr lang="ru-RU" sz="7200" b="1">
                <a:solidFill>
                  <a:srgbClr val="820000"/>
                </a:solidFill>
              </a:rPr>
              <a:t>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91000" y="54102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22561" name="TextBox 16"/>
          <p:cNvSpPr txBox="1">
            <a:spLocks noChangeArrowheads="1"/>
          </p:cNvSpPr>
          <p:nvPr/>
        </p:nvSpPr>
        <p:spPr bwMode="auto">
          <a:xfrm>
            <a:off x="1066800" y="720725"/>
            <a:ext cx="91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3</a:t>
            </a:r>
          </a:p>
        </p:txBody>
      </p:sp>
      <p:sp>
        <p:nvSpPr>
          <p:cNvPr id="22562" name="TextBox 17"/>
          <p:cNvSpPr txBox="1">
            <a:spLocks noChangeArrowheads="1"/>
          </p:cNvSpPr>
          <p:nvPr/>
        </p:nvSpPr>
        <p:spPr bwMode="auto">
          <a:xfrm>
            <a:off x="838200" y="2152650"/>
            <a:ext cx="137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22563" name="TextBox 18"/>
          <p:cNvSpPr txBox="1">
            <a:spLocks noChangeArrowheads="1"/>
          </p:cNvSpPr>
          <p:nvPr/>
        </p:nvSpPr>
        <p:spPr bwMode="auto">
          <a:xfrm>
            <a:off x="914400" y="367665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11</a:t>
            </a:r>
          </a:p>
        </p:txBody>
      </p:sp>
      <p:sp>
        <p:nvSpPr>
          <p:cNvPr id="22564" name="TextBox 19"/>
          <p:cNvSpPr txBox="1">
            <a:spLocks noChangeArrowheads="1"/>
          </p:cNvSpPr>
          <p:nvPr/>
        </p:nvSpPr>
        <p:spPr bwMode="auto">
          <a:xfrm>
            <a:off x="4114800" y="21526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5</a:t>
            </a:r>
          </a:p>
        </p:txBody>
      </p:sp>
      <p:sp>
        <p:nvSpPr>
          <p:cNvPr id="22565" name="TextBox 21"/>
          <p:cNvSpPr txBox="1">
            <a:spLocks noChangeArrowheads="1"/>
          </p:cNvSpPr>
          <p:nvPr/>
        </p:nvSpPr>
        <p:spPr bwMode="auto">
          <a:xfrm>
            <a:off x="4038600" y="3810000"/>
            <a:ext cx="91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2566" name="Text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9</a:t>
            </a:r>
          </a:p>
        </p:txBody>
      </p:sp>
      <p:sp>
        <p:nvSpPr>
          <p:cNvPr id="22567" name="TextBox 22"/>
          <p:cNvSpPr txBox="1">
            <a:spLocks noChangeArrowheads="1"/>
          </p:cNvSpPr>
          <p:nvPr/>
        </p:nvSpPr>
        <p:spPr bwMode="auto">
          <a:xfrm>
            <a:off x="2362200" y="762000"/>
            <a:ext cx="144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17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38200" y="5410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14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541020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16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14600" y="54102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15833 -0.243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4" grpId="0"/>
      <p:bldP spid="25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агетная рамка 6"/>
          <p:cNvSpPr/>
          <p:nvPr/>
        </p:nvSpPr>
        <p:spPr>
          <a:xfrm>
            <a:off x="8382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457200"/>
          <a:ext cx="4648200" cy="464820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23573" name="Рисунок 2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1D1D1"/>
              </a:clrFrom>
              <a:clrTo>
                <a:srgbClr val="D1D1D1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6388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6934200" y="1676400"/>
            <a:ext cx="1295400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72200" y="152400"/>
            <a:ext cx="2133600" cy="83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cs typeface="Arial" pitchFamily="34" charset="0"/>
              </a:rPr>
              <a:t>ключ</a:t>
            </a:r>
          </a:p>
        </p:txBody>
      </p:sp>
      <p:sp>
        <p:nvSpPr>
          <p:cNvPr id="23576" name="TextBox 5"/>
          <p:cNvSpPr txBox="1">
            <a:spLocks noChangeArrowheads="1"/>
          </p:cNvSpPr>
          <p:nvPr/>
        </p:nvSpPr>
        <p:spPr bwMode="auto">
          <a:xfrm>
            <a:off x="7010400" y="16764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27</a:t>
            </a:r>
          </a:p>
        </p:txBody>
      </p:sp>
      <p:sp>
        <p:nvSpPr>
          <p:cNvPr id="23577" name="TextBox 7"/>
          <p:cNvSpPr txBox="1">
            <a:spLocks noChangeArrowheads="1"/>
          </p:cNvSpPr>
          <p:nvPr/>
        </p:nvSpPr>
        <p:spPr bwMode="auto">
          <a:xfrm>
            <a:off x="2590800" y="5486400"/>
            <a:ext cx="152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25</a:t>
            </a:r>
          </a:p>
        </p:txBody>
      </p:sp>
      <p:sp>
        <p:nvSpPr>
          <p:cNvPr id="9" name="Багетная рамка 8"/>
          <p:cNvSpPr/>
          <p:nvPr/>
        </p:nvSpPr>
        <p:spPr>
          <a:xfrm>
            <a:off x="2514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4191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59436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7620000" y="5410200"/>
            <a:ext cx="1219200" cy="1143000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582" name="TextBox 12"/>
          <p:cNvSpPr txBox="1">
            <a:spLocks noChangeArrowheads="1"/>
          </p:cNvSpPr>
          <p:nvPr/>
        </p:nvSpPr>
        <p:spPr bwMode="auto">
          <a:xfrm>
            <a:off x="4191000" y="7810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7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96200" y="5334000"/>
            <a:ext cx="114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 </a:t>
            </a:r>
            <a:r>
              <a:rPr lang="ru-RU" sz="7200" b="1">
                <a:solidFill>
                  <a:srgbClr val="820000"/>
                </a:solidFill>
              </a:rPr>
              <a:t>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91000" y="54102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23585" name="TextBox 16"/>
          <p:cNvSpPr txBox="1">
            <a:spLocks noChangeArrowheads="1"/>
          </p:cNvSpPr>
          <p:nvPr/>
        </p:nvSpPr>
        <p:spPr bwMode="auto">
          <a:xfrm>
            <a:off x="1066800" y="720725"/>
            <a:ext cx="91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3</a:t>
            </a:r>
          </a:p>
        </p:txBody>
      </p:sp>
      <p:sp>
        <p:nvSpPr>
          <p:cNvPr id="23586" name="TextBox 17"/>
          <p:cNvSpPr txBox="1">
            <a:spLocks noChangeArrowheads="1"/>
          </p:cNvSpPr>
          <p:nvPr/>
        </p:nvSpPr>
        <p:spPr bwMode="auto">
          <a:xfrm>
            <a:off x="838200" y="2152650"/>
            <a:ext cx="137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23587" name="TextBox 18"/>
          <p:cNvSpPr txBox="1">
            <a:spLocks noChangeArrowheads="1"/>
          </p:cNvSpPr>
          <p:nvPr/>
        </p:nvSpPr>
        <p:spPr bwMode="auto">
          <a:xfrm>
            <a:off x="914400" y="367665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11</a:t>
            </a:r>
          </a:p>
        </p:txBody>
      </p:sp>
      <p:sp>
        <p:nvSpPr>
          <p:cNvPr id="23588" name="TextBox 19"/>
          <p:cNvSpPr txBox="1">
            <a:spLocks noChangeArrowheads="1"/>
          </p:cNvSpPr>
          <p:nvPr/>
        </p:nvSpPr>
        <p:spPr bwMode="auto">
          <a:xfrm>
            <a:off x="4114800" y="21526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5</a:t>
            </a:r>
          </a:p>
        </p:txBody>
      </p:sp>
      <p:sp>
        <p:nvSpPr>
          <p:cNvPr id="23589" name="TextBox 21"/>
          <p:cNvSpPr txBox="1">
            <a:spLocks noChangeArrowheads="1"/>
          </p:cNvSpPr>
          <p:nvPr/>
        </p:nvSpPr>
        <p:spPr bwMode="auto">
          <a:xfrm>
            <a:off x="2590800" y="3810000"/>
            <a:ext cx="91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3590" name="Text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9</a:t>
            </a:r>
          </a:p>
        </p:txBody>
      </p:sp>
      <p:sp>
        <p:nvSpPr>
          <p:cNvPr id="23591" name="TextBox 22"/>
          <p:cNvSpPr txBox="1">
            <a:spLocks noChangeArrowheads="1"/>
          </p:cNvSpPr>
          <p:nvPr/>
        </p:nvSpPr>
        <p:spPr bwMode="auto">
          <a:xfrm>
            <a:off x="2362200" y="762000"/>
            <a:ext cx="144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17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38200" y="5410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14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541020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16</a:t>
            </a:r>
          </a:p>
        </p:txBody>
      </p:sp>
      <p:sp>
        <p:nvSpPr>
          <p:cNvPr id="23594" name="TextBox 13"/>
          <p:cNvSpPr txBox="1">
            <a:spLocks noChangeArrowheads="1"/>
          </p:cNvSpPr>
          <p:nvPr/>
        </p:nvSpPr>
        <p:spPr bwMode="auto">
          <a:xfrm>
            <a:off x="3886200" y="36576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15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514600" y="5410200"/>
            <a:ext cx="1600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57917 -0.243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" y="-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4" grpId="0"/>
      <p:bldP spid="25" grpId="0"/>
      <p:bldP spid="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457200"/>
          <a:ext cx="4648200" cy="464820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24596" name="Рисунок 2" descr="1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D2D2D2"/>
              </a:clrFrom>
              <a:clrTo>
                <a:srgbClr val="D2D2D2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638800" y="12954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6934200" y="1676400"/>
            <a:ext cx="1295400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72200" y="152400"/>
            <a:ext cx="2133600" cy="83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cs typeface="Arial" pitchFamily="34" charset="0"/>
              </a:rPr>
              <a:t>ключ</a:t>
            </a:r>
          </a:p>
        </p:txBody>
      </p:sp>
      <p:sp>
        <p:nvSpPr>
          <p:cNvPr id="24599" name="TextBox 5"/>
          <p:cNvSpPr txBox="1">
            <a:spLocks noChangeArrowheads="1"/>
          </p:cNvSpPr>
          <p:nvPr/>
        </p:nvSpPr>
        <p:spPr bwMode="auto">
          <a:xfrm>
            <a:off x="7010400" y="16764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800080"/>
                </a:solidFill>
              </a:rPr>
              <a:t>27</a:t>
            </a:r>
          </a:p>
        </p:txBody>
      </p:sp>
      <p:sp>
        <p:nvSpPr>
          <p:cNvPr id="24600" name="TextBox 12"/>
          <p:cNvSpPr txBox="1">
            <a:spLocks noChangeArrowheads="1"/>
          </p:cNvSpPr>
          <p:nvPr/>
        </p:nvSpPr>
        <p:spPr bwMode="auto">
          <a:xfrm>
            <a:off x="4191000" y="7810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7</a:t>
            </a:r>
          </a:p>
        </p:txBody>
      </p:sp>
      <p:sp>
        <p:nvSpPr>
          <p:cNvPr id="24601" name="TextBox 14"/>
          <p:cNvSpPr txBox="1">
            <a:spLocks noChangeArrowheads="1"/>
          </p:cNvSpPr>
          <p:nvPr/>
        </p:nvSpPr>
        <p:spPr bwMode="auto">
          <a:xfrm>
            <a:off x="2438400" y="3657600"/>
            <a:ext cx="114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>
                <a:solidFill>
                  <a:srgbClr val="680068"/>
                </a:solidFill>
              </a:rPr>
              <a:t> </a:t>
            </a:r>
            <a:r>
              <a:rPr lang="ru-RU" sz="7200" b="1">
                <a:solidFill>
                  <a:srgbClr val="820000"/>
                </a:solidFill>
              </a:rPr>
              <a:t>1</a:t>
            </a:r>
          </a:p>
        </p:txBody>
      </p:sp>
      <p:sp>
        <p:nvSpPr>
          <p:cNvPr id="24602" name="TextBox 16"/>
          <p:cNvSpPr txBox="1">
            <a:spLocks noChangeArrowheads="1"/>
          </p:cNvSpPr>
          <p:nvPr/>
        </p:nvSpPr>
        <p:spPr bwMode="auto">
          <a:xfrm>
            <a:off x="1066800" y="720725"/>
            <a:ext cx="91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3</a:t>
            </a:r>
          </a:p>
        </p:txBody>
      </p:sp>
      <p:sp>
        <p:nvSpPr>
          <p:cNvPr id="24603" name="TextBox 17"/>
          <p:cNvSpPr txBox="1">
            <a:spLocks noChangeArrowheads="1"/>
          </p:cNvSpPr>
          <p:nvPr/>
        </p:nvSpPr>
        <p:spPr bwMode="auto">
          <a:xfrm>
            <a:off x="838200" y="2152650"/>
            <a:ext cx="137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13</a:t>
            </a:r>
          </a:p>
        </p:txBody>
      </p:sp>
      <p:sp>
        <p:nvSpPr>
          <p:cNvPr id="24604" name="TextBox 18"/>
          <p:cNvSpPr txBox="1">
            <a:spLocks noChangeArrowheads="1"/>
          </p:cNvSpPr>
          <p:nvPr/>
        </p:nvSpPr>
        <p:spPr bwMode="auto">
          <a:xfrm>
            <a:off x="914400" y="367665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11</a:t>
            </a:r>
          </a:p>
        </p:txBody>
      </p:sp>
      <p:sp>
        <p:nvSpPr>
          <p:cNvPr id="24605" name="TextBox 19"/>
          <p:cNvSpPr txBox="1">
            <a:spLocks noChangeArrowheads="1"/>
          </p:cNvSpPr>
          <p:nvPr/>
        </p:nvSpPr>
        <p:spPr bwMode="auto">
          <a:xfrm>
            <a:off x="4114800" y="2152650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5</a:t>
            </a:r>
          </a:p>
        </p:txBody>
      </p:sp>
      <p:sp>
        <p:nvSpPr>
          <p:cNvPr id="24606" name="Text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9</a:t>
            </a:r>
          </a:p>
        </p:txBody>
      </p:sp>
      <p:sp>
        <p:nvSpPr>
          <p:cNvPr id="24607" name="TextBox 22"/>
          <p:cNvSpPr txBox="1">
            <a:spLocks noChangeArrowheads="1"/>
          </p:cNvSpPr>
          <p:nvPr/>
        </p:nvSpPr>
        <p:spPr bwMode="auto">
          <a:xfrm>
            <a:off x="2362200" y="762000"/>
            <a:ext cx="144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17</a:t>
            </a:r>
          </a:p>
        </p:txBody>
      </p:sp>
      <p:sp>
        <p:nvSpPr>
          <p:cNvPr id="24608" name="TextBox 13"/>
          <p:cNvSpPr txBox="1">
            <a:spLocks noChangeArrowheads="1"/>
          </p:cNvSpPr>
          <p:nvPr/>
        </p:nvSpPr>
        <p:spPr bwMode="auto">
          <a:xfrm>
            <a:off x="3886200" y="36576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820000"/>
                </a:solidFill>
              </a:rPr>
              <a:t>15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71600" y="5638800"/>
            <a:ext cx="4495800" cy="830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FF0000"/>
                </a:solidFill>
                <a:latin typeface="Arial" charset="0"/>
              </a:rPr>
              <a:t>Молодцы!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Квадрат </a:t>
            </a:r>
            <a:r>
              <a:rPr lang="ru-RU" dirty="0" err="1" smtClean="0"/>
              <a:t>Ло</a:t>
            </a:r>
            <a:r>
              <a:rPr lang="ru-RU" dirty="0" smtClean="0"/>
              <a:t> </a:t>
            </a:r>
            <a:r>
              <a:rPr lang="ru-RU" dirty="0" err="1" smtClean="0"/>
              <a:t>Шу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- единственный нормальный магический квадрат 3×3. Был известен еще в Древнем Китае, первое изображение на черепаховом панцире датируется 2200 до н.э.</a:t>
            </a:r>
            <a:endParaRPr lang="ru-RU" dirty="0"/>
          </a:p>
        </p:txBody>
      </p:sp>
      <p:pic>
        <p:nvPicPr>
          <p:cNvPr id="2050" name="Picture 2" descr="C:\Users\Oleg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828800"/>
            <a:ext cx="3784171" cy="3768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«Дьявольский квадрат»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/>
          <a:p>
            <a:r>
              <a:rPr lang="ru-RU" sz="1600" dirty="0" smtClean="0"/>
              <a:t>Самый ранний уникальный магический квадрат обнаружен в надписи XI века в индийском городе </a:t>
            </a:r>
            <a:r>
              <a:rPr lang="ru-RU" sz="1600" dirty="0" err="1" smtClean="0"/>
              <a:t>Кхаджурахо</a:t>
            </a:r>
            <a:r>
              <a:rPr lang="ru-RU" sz="1600" dirty="0" smtClean="0"/>
              <a:t>. Это первый магический квадрат, относящийся к разновидности так называемых "дьявольских" квадратов.</a:t>
            </a:r>
          </a:p>
          <a:p>
            <a:r>
              <a:rPr lang="ru-RU" sz="1600" b="1" dirty="0" smtClean="0"/>
              <a:t>Дьявольский магический квадрат</a:t>
            </a:r>
            <a:r>
              <a:rPr lang="ru-RU" sz="1600" dirty="0" smtClean="0"/>
              <a:t> — магический квадрат, в котором  совпадают и суммы чисел по ломаным диагоналям (диагонали, которые образуются при сворачивании квадрата в тор) в обоих направлениях. Такие квадраты называются ещё </a:t>
            </a:r>
            <a:r>
              <a:rPr lang="ru-RU" sz="1600" b="1" dirty="0" err="1" smtClean="0"/>
              <a:t>пандиагональными</a:t>
            </a:r>
            <a:r>
              <a:rPr lang="ru-RU" sz="1600" dirty="0" smtClean="0"/>
              <a:t>. Существует 48 дьявольских магических квадратов 4×4 с точностью до поворотов и отражений.</a:t>
            </a:r>
            <a:endParaRPr lang="ru-RU" sz="1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76400"/>
            <a:ext cx="2312652" cy="455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Самый ранний в Европе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1800" dirty="0" smtClean="0"/>
              <a:t>Магический квадрат 4×4, изображённый на гравюре Альбрехта Дюрера «Меланхолия I», считается самым ранним в европейском искусстве. Два средних числа в нижнем ряду указывают дату создания картины (1514).</a:t>
            </a:r>
            <a:endParaRPr lang="ru-RU" sz="1800" dirty="0"/>
          </a:p>
        </p:txBody>
      </p:sp>
      <p:pic>
        <p:nvPicPr>
          <p:cNvPr id="1026" name="Picture 2" descr="C:\Users\Oleg\Desktop\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59744"/>
            <a:ext cx="4038600" cy="420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43000" y="457200"/>
          <a:ext cx="4572000" cy="44958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4116" name="TextBox 8"/>
          <p:cNvSpPr txBox="1">
            <a:spLocks noChangeArrowheads="1"/>
          </p:cNvSpPr>
          <p:nvPr/>
        </p:nvSpPr>
        <p:spPr bwMode="auto">
          <a:xfrm>
            <a:off x="2667000" y="5334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16</a:t>
            </a:r>
          </a:p>
        </p:txBody>
      </p:sp>
      <p:sp>
        <p:nvSpPr>
          <p:cNvPr id="4117" name="TextBox 9"/>
          <p:cNvSpPr txBox="1">
            <a:spLocks noChangeArrowheads="1"/>
          </p:cNvSpPr>
          <p:nvPr/>
        </p:nvSpPr>
        <p:spPr bwMode="auto">
          <a:xfrm>
            <a:off x="4267200" y="5349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4118" name="TextBox 10"/>
          <p:cNvSpPr txBox="1">
            <a:spLocks noChangeArrowheads="1"/>
          </p:cNvSpPr>
          <p:nvPr/>
        </p:nvSpPr>
        <p:spPr bwMode="auto">
          <a:xfrm>
            <a:off x="2667000" y="19812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8</a:t>
            </a:r>
          </a:p>
        </p:txBody>
      </p:sp>
      <p:sp>
        <p:nvSpPr>
          <p:cNvPr id="4119" name="TextBox 11"/>
          <p:cNvSpPr txBox="1">
            <a:spLocks noChangeArrowheads="1"/>
          </p:cNvSpPr>
          <p:nvPr/>
        </p:nvSpPr>
        <p:spPr bwMode="auto">
          <a:xfrm>
            <a:off x="1143000" y="34290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14</a:t>
            </a:r>
          </a:p>
        </p:txBody>
      </p:sp>
      <p:pic>
        <p:nvPicPr>
          <p:cNvPr id="4120" name="Рисунок 12" descr="110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D3D3D3"/>
              </a:clrFrom>
              <a:clrTo>
                <a:srgbClr val="D3D3D3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867400" y="1127125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95400" y="5334000"/>
            <a:ext cx="1752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336600"/>
                </a:solidFill>
              </a:rPr>
              <a:t>14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181600" y="5334000"/>
            <a:ext cx="1752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 dirty="0">
                <a:solidFill>
                  <a:srgbClr val="336600"/>
                </a:solidFill>
              </a:rPr>
              <a:t>42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86600" y="53340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336600"/>
                </a:solidFill>
              </a:rPr>
              <a:t>23</a:t>
            </a:r>
          </a:p>
        </p:txBody>
      </p:sp>
      <p:sp>
        <p:nvSpPr>
          <p:cNvPr id="22" name="Овал 21"/>
          <p:cNvSpPr/>
          <p:nvPr/>
        </p:nvSpPr>
        <p:spPr>
          <a:xfrm>
            <a:off x="7162800" y="1447800"/>
            <a:ext cx="1295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352800" y="5335588"/>
            <a:ext cx="15240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336600"/>
                </a:solidFill>
              </a:rPr>
              <a:t>24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0"/>
            <a:ext cx="2819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b="1" u="sng" dirty="0">
                <a:solidFill>
                  <a:schemeClr val="accent6">
                    <a:lumMod val="50000"/>
                  </a:schemeClr>
                </a:solidFill>
                <a:latin typeface="AnnaLightCTT" pitchFamily="2" charset="0"/>
              </a:rPr>
              <a:t>ключ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40833 -0.5743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" y="-28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19800" y="0"/>
            <a:ext cx="2819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b="1" u="sng" dirty="0">
                <a:solidFill>
                  <a:schemeClr val="accent6">
                    <a:lumMod val="50000"/>
                  </a:schemeClr>
                </a:solidFill>
                <a:latin typeface="AnnaLightCTT" pitchFamily="2" charset="0"/>
              </a:rPr>
              <a:t>ключ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43000" y="457200"/>
          <a:ext cx="4572000" cy="44958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5141" name="TextBox 8"/>
          <p:cNvSpPr txBox="1">
            <a:spLocks noChangeArrowheads="1"/>
          </p:cNvSpPr>
          <p:nvPr/>
        </p:nvSpPr>
        <p:spPr bwMode="auto">
          <a:xfrm>
            <a:off x="2667000" y="5334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16</a:t>
            </a:r>
          </a:p>
        </p:txBody>
      </p:sp>
      <p:sp>
        <p:nvSpPr>
          <p:cNvPr id="5142" name="TextBox 9"/>
          <p:cNvSpPr txBox="1">
            <a:spLocks noChangeArrowheads="1"/>
          </p:cNvSpPr>
          <p:nvPr/>
        </p:nvSpPr>
        <p:spPr bwMode="auto">
          <a:xfrm>
            <a:off x="4267200" y="5349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5143" name="TextBox 10"/>
          <p:cNvSpPr txBox="1">
            <a:spLocks noChangeArrowheads="1"/>
          </p:cNvSpPr>
          <p:nvPr/>
        </p:nvSpPr>
        <p:spPr bwMode="auto">
          <a:xfrm>
            <a:off x="2667000" y="19812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8</a:t>
            </a:r>
          </a:p>
        </p:txBody>
      </p:sp>
      <p:sp>
        <p:nvSpPr>
          <p:cNvPr id="5144" name="TextBox 11"/>
          <p:cNvSpPr txBox="1">
            <a:spLocks noChangeArrowheads="1"/>
          </p:cNvSpPr>
          <p:nvPr/>
        </p:nvSpPr>
        <p:spPr bwMode="auto">
          <a:xfrm>
            <a:off x="1143000" y="34290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14</a:t>
            </a:r>
          </a:p>
        </p:txBody>
      </p:sp>
      <p:pic>
        <p:nvPicPr>
          <p:cNvPr id="5145" name="Рисунок 12" descr="110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D3D3D3"/>
              </a:clrFrom>
              <a:clrTo>
                <a:srgbClr val="D3D3D3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791200" y="1143000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19200" y="53340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5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90800" y="5334000"/>
            <a:ext cx="1066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9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86600" y="5334000"/>
            <a:ext cx="91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7</a:t>
            </a:r>
          </a:p>
        </p:txBody>
      </p:sp>
      <p:sp>
        <p:nvSpPr>
          <p:cNvPr id="22" name="Овал 21"/>
          <p:cNvSpPr/>
          <p:nvPr/>
        </p:nvSpPr>
        <p:spPr>
          <a:xfrm>
            <a:off x="7162800" y="1447800"/>
            <a:ext cx="1295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50" name="TextBox 14"/>
          <p:cNvSpPr txBox="1">
            <a:spLocks noChangeArrowheads="1"/>
          </p:cNvSpPr>
          <p:nvPr/>
        </p:nvSpPr>
        <p:spPr bwMode="auto">
          <a:xfrm>
            <a:off x="7162800" y="13716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336600"/>
                </a:solidFill>
              </a:rPr>
              <a:t>24</a:t>
            </a:r>
          </a:p>
        </p:txBody>
      </p:sp>
      <p:sp>
        <p:nvSpPr>
          <p:cNvPr id="5151" name="TextBox 13"/>
          <p:cNvSpPr txBox="1">
            <a:spLocks noChangeArrowheads="1"/>
          </p:cNvSpPr>
          <p:nvPr/>
        </p:nvSpPr>
        <p:spPr bwMode="auto">
          <a:xfrm>
            <a:off x="1371600" y="812800"/>
            <a:ext cx="99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53340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6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486400" y="5335588"/>
            <a:ext cx="9906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27083 -0.6942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-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19800" y="0"/>
            <a:ext cx="2819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b="1" u="sng" dirty="0">
                <a:solidFill>
                  <a:schemeClr val="accent6">
                    <a:lumMod val="50000"/>
                  </a:schemeClr>
                </a:solidFill>
                <a:latin typeface="AnnaLightCTT" pitchFamily="2" charset="0"/>
              </a:rPr>
              <a:t>ключ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43000" y="457200"/>
          <a:ext cx="4572000" cy="44958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6165" name="TextBox 8"/>
          <p:cNvSpPr txBox="1">
            <a:spLocks noChangeArrowheads="1"/>
          </p:cNvSpPr>
          <p:nvPr/>
        </p:nvSpPr>
        <p:spPr bwMode="auto">
          <a:xfrm>
            <a:off x="2667000" y="5334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16</a:t>
            </a:r>
          </a:p>
        </p:txBody>
      </p:sp>
      <p:sp>
        <p:nvSpPr>
          <p:cNvPr id="6166" name="TextBox 9"/>
          <p:cNvSpPr txBox="1">
            <a:spLocks noChangeArrowheads="1"/>
          </p:cNvSpPr>
          <p:nvPr/>
        </p:nvSpPr>
        <p:spPr bwMode="auto">
          <a:xfrm>
            <a:off x="4267200" y="5349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6167" name="TextBox 10"/>
          <p:cNvSpPr txBox="1">
            <a:spLocks noChangeArrowheads="1"/>
          </p:cNvSpPr>
          <p:nvPr/>
        </p:nvSpPr>
        <p:spPr bwMode="auto">
          <a:xfrm>
            <a:off x="2667000" y="19812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8</a:t>
            </a:r>
          </a:p>
        </p:txBody>
      </p:sp>
      <p:sp>
        <p:nvSpPr>
          <p:cNvPr id="6168" name="TextBox 11"/>
          <p:cNvSpPr txBox="1">
            <a:spLocks noChangeArrowheads="1"/>
          </p:cNvSpPr>
          <p:nvPr/>
        </p:nvSpPr>
        <p:spPr bwMode="auto">
          <a:xfrm>
            <a:off x="1143000" y="34290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14</a:t>
            </a:r>
          </a:p>
        </p:txBody>
      </p:sp>
      <p:pic>
        <p:nvPicPr>
          <p:cNvPr id="6169" name="Рисунок 12" descr="110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867400" y="1127125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19200" y="53340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5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362200" y="5334000"/>
            <a:ext cx="1066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9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81400" y="5335588"/>
            <a:ext cx="16764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10</a:t>
            </a:r>
          </a:p>
        </p:txBody>
      </p:sp>
      <p:sp>
        <p:nvSpPr>
          <p:cNvPr id="22" name="Овал 21"/>
          <p:cNvSpPr/>
          <p:nvPr/>
        </p:nvSpPr>
        <p:spPr>
          <a:xfrm>
            <a:off x="7162800" y="1447800"/>
            <a:ext cx="1295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74" name="TextBox 14"/>
          <p:cNvSpPr txBox="1">
            <a:spLocks noChangeArrowheads="1"/>
          </p:cNvSpPr>
          <p:nvPr/>
        </p:nvSpPr>
        <p:spPr bwMode="auto">
          <a:xfrm>
            <a:off x="7162800" y="13716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336600"/>
                </a:solidFill>
              </a:rPr>
              <a:t>24</a:t>
            </a:r>
          </a:p>
        </p:txBody>
      </p:sp>
      <p:sp>
        <p:nvSpPr>
          <p:cNvPr id="6175" name="TextBox 13"/>
          <p:cNvSpPr txBox="1">
            <a:spLocks noChangeArrowheads="1"/>
          </p:cNvSpPr>
          <p:nvPr/>
        </p:nvSpPr>
        <p:spPr bwMode="auto">
          <a:xfrm>
            <a:off x="2895600" y="3733800"/>
            <a:ext cx="99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6176" name="TextBox 18"/>
          <p:cNvSpPr txBox="1">
            <a:spLocks noChangeArrowheads="1"/>
          </p:cNvSpPr>
          <p:nvPr/>
        </p:nvSpPr>
        <p:spPr bwMode="auto">
          <a:xfrm>
            <a:off x="1447800" y="5334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6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486400" y="5335588"/>
            <a:ext cx="9906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705600" y="5334000"/>
            <a:ext cx="1219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40833 -0.2719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" y="-13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19800" y="0"/>
            <a:ext cx="2819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b="1" u="sng" dirty="0">
                <a:solidFill>
                  <a:schemeClr val="accent6">
                    <a:lumMod val="50000"/>
                  </a:schemeClr>
                </a:solidFill>
                <a:latin typeface="AnnaLightCTT" pitchFamily="2" charset="0"/>
              </a:rPr>
              <a:t>ключ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43000" y="457200"/>
          <a:ext cx="4572000" cy="44958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7189" name="TextBox 8"/>
          <p:cNvSpPr txBox="1">
            <a:spLocks noChangeArrowheads="1"/>
          </p:cNvSpPr>
          <p:nvPr/>
        </p:nvSpPr>
        <p:spPr bwMode="auto">
          <a:xfrm>
            <a:off x="2667000" y="5334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16</a:t>
            </a:r>
          </a:p>
        </p:txBody>
      </p:sp>
      <p:sp>
        <p:nvSpPr>
          <p:cNvPr id="7190" name="TextBox 9"/>
          <p:cNvSpPr txBox="1">
            <a:spLocks noChangeArrowheads="1"/>
          </p:cNvSpPr>
          <p:nvPr/>
        </p:nvSpPr>
        <p:spPr bwMode="auto">
          <a:xfrm>
            <a:off x="4267200" y="5349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7191" name="TextBox 10"/>
          <p:cNvSpPr txBox="1">
            <a:spLocks noChangeArrowheads="1"/>
          </p:cNvSpPr>
          <p:nvPr/>
        </p:nvSpPr>
        <p:spPr bwMode="auto">
          <a:xfrm>
            <a:off x="2667000" y="19812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8</a:t>
            </a:r>
          </a:p>
        </p:txBody>
      </p:sp>
      <p:sp>
        <p:nvSpPr>
          <p:cNvPr id="7192" name="TextBox 11"/>
          <p:cNvSpPr txBox="1">
            <a:spLocks noChangeArrowheads="1"/>
          </p:cNvSpPr>
          <p:nvPr/>
        </p:nvSpPr>
        <p:spPr bwMode="auto">
          <a:xfrm>
            <a:off x="1143000" y="3429000"/>
            <a:ext cx="152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800">
                <a:solidFill>
                  <a:srgbClr val="663300"/>
                </a:solidFill>
              </a:rPr>
              <a:t>14</a:t>
            </a:r>
          </a:p>
        </p:txBody>
      </p:sp>
      <p:pic>
        <p:nvPicPr>
          <p:cNvPr id="7193" name="Рисунок 12" descr="110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D3D3D3"/>
              </a:clrFrom>
              <a:clrTo>
                <a:srgbClr val="D3D3D3">
                  <a:alpha val="0"/>
                </a:srgbClr>
              </a:clrTo>
            </a:clrChange>
          </a:blip>
          <a:srcRect l="12038" t="8890" r="15741" b="9714"/>
          <a:stretch>
            <a:fillRect/>
          </a:stretch>
        </p:blipFill>
        <p:spPr bwMode="auto">
          <a:xfrm>
            <a:off x="5867400" y="1127125"/>
            <a:ext cx="3175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66800" y="5334000"/>
            <a:ext cx="91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5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57400" y="5334000"/>
            <a:ext cx="1447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12</a:t>
            </a:r>
          </a:p>
        </p:txBody>
      </p:sp>
      <p:sp>
        <p:nvSpPr>
          <p:cNvPr id="22" name="Овал 21"/>
          <p:cNvSpPr/>
          <p:nvPr/>
        </p:nvSpPr>
        <p:spPr>
          <a:xfrm>
            <a:off x="7162800" y="1447800"/>
            <a:ext cx="1295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97" name="TextBox 14"/>
          <p:cNvSpPr txBox="1">
            <a:spLocks noChangeArrowheads="1"/>
          </p:cNvSpPr>
          <p:nvPr/>
        </p:nvSpPr>
        <p:spPr bwMode="auto">
          <a:xfrm>
            <a:off x="7162800" y="1371600"/>
            <a:ext cx="152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336600"/>
                </a:solidFill>
              </a:rPr>
              <a:t>24</a:t>
            </a:r>
          </a:p>
        </p:txBody>
      </p:sp>
      <p:sp>
        <p:nvSpPr>
          <p:cNvPr id="7198" name="TextBox 13"/>
          <p:cNvSpPr txBox="1">
            <a:spLocks noChangeArrowheads="1"/>
          </p:cNvSpPr>
          <p:nvPr/>
        </p:nvSpPr>
        <p:spPr bwMode="auto">
          <a:xfrm>
            <a:off x="4419600" y="3733800"/>
            <a:ext cx="99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7199" name="TextBox 18"/>
          <p:cNvSpPr txBox="1">
            <a:spLocks noChangeArrowheads="1"/>
          </p:cNvSpPr>
          <p:nvPr/>
        </p:nvSpPr>
        <p:spPr bwMode="auto">
          <a:xfrm>
            <a:off x="1447800" y="533400"/>
            <a:ext cx="99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6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486400" y="5335588"/>
            <a:ext cx="9906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7201" name="TextBox 20"/>
          <p:cNvSpPr txBox="1">
            <a:spLocks noChangeArrowheads="1"/>
          </p:cNvSpPr>
          <p:nvPr/>
        </p:nvSpPr>
        <p:spPr bwMode="auto">
          <a:xfrm>
            <a:off x="3048000" y="3430588"/>
            <a:ext cx="12192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58000" y="5334000"/>
            <a:ext cx="91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81400" y="5335588"/>
            <a:ext cx="16764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800">
                <a:solidFill>
                  <a:srgbClr val="663300"/>
                </a:solidFill>
              </a:rPr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05834 -0.2722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13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0" grpId="0"/>
      <p:bldP spid="23" grpId="0"/>
      <p:bldP spid="1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403</Words>
  <Application>Microsoft PowerPoint</Application>
  <PresentationFormat>Экран (4:3)</PresentationFormat>
  <Paragraphs>482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Оформление по умолчанию</vt:lpstr>
      <vt:lpstr>МАГИЧЕСКИЕ  КВАДРАТЫ</vt:lpstr>
      <vt:lpstr>Познакомься, магический квадрат!</vt:lpstr>
      <vt:lpstr>Квадрат Ло Шу</vt:lpstr>
      <vt:lpstr>«Дьявольский квадрат»</vt:lpstr>
      <vt:lpstr>Самый ранний в Европе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Магические квадраты</dc:subject>
  <dc:creator>Коровина</dc:creator>
  <cp:lastModifiedBy>Oleg</cp:lastModifiedBy>
  <cp:revision>54</cp:revision>
  <cp:lastPrinted>1601-01-01T00:00:00Z</cp:lastPrinted>
  <dcterms:created xsi:type="dcterms:W3CDTF">1601-01-01T00:00:00Z</dcterms:created>
  <dcterms:modified xsi:type="dcterms:W3CDTF">2016-03-06T12:21:07Z</dcterms:modified>
  <cp:category>математика 2 класс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