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70" r:id="rId2"/>
    <p:sldId id="272" r:id="rId3"/>
    <p:sldId id="274" r:id="rId4"/>
    <p:sldId id="257" r:id="rId5"/>
    <p:sldId id="267" r:id="rId6"/>
    <p:sldId id="275" r:id="rId7"/>
    <p:sldId id="258" r:id="rId8"/>
    <p:sldId id="295" r:id="rId9"/>
    <p:sldId id="337" r:id="rId10"/>
    <p:sldId id="338" r:id="rId11"/>
    <p:sldId id="278" r:id="rId12"/>
    <p:sldId id="335" r:id="rId13"/>
    <p:sldId id="280" r:id="rId14"/>
    <p:sldId id="281" r:id="rId15"/>
    <p:sldId id="329" r:id="rId16"/>
    <p:sldId id="299" r:id="rId17"/>
    <p:sldId id="298" r:id="rId18"/>
    <p:sldId id="259" r:id="rId19"/>
    <p:sldId id="260" r:id="rId20"/>
    <p:sldId id="332" r:id="rId21"/>
    <p:sldId id="302" r:id="rId22"/>
    <p:sldId id="284" r:id="rId23"/>
    <p:sldId id="304" r:id="rId24"/>
    <p:sldId id="305" r:id="rId25"/>
    <p:sldId id="323" r:id="rId26"/>
    <p:sldId id="309" r:id="rId27"/>
    <p:sldId id="324" r:id="rId28"/>
    <p:sldId id="311" r:id="rId29"/>
    <p:sldId id="264" r:id="rId30"/>
    <p:sldId id="312" r:id="rId31"/>
    <p:sldId id="314" r:id="rId32"/>
    <p:sldId id="289" r:id="rId33"/>
    <p:sldId id="318" r:id="rId34"/>
    <p:sldId id="265" r:id="rId35"/>
    <p:sldId id="319" r:id="rId36"/>
    <p:sldId id="297" r:id="rId37"/>
    <p:sldId id="320" r:id="rId38"/>
    <p:sldId id="293" r:id="rId39"/>
    <p:sldId id="286" r:id="rId40"/>
    <p:sldId id="330" r:id="rId41"/>
    <p:sldId id="336" r:id="rId4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28D10-9521-4360-AAF8-1D3D73709C9C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D45A6D-95BC-40D0-94C2-2679429EB98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Пятиборье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1FF5B7-8196-489A-A3A6-C51DEC39A991}" type="parTrans" cxnId="{3554671B-D84C-4498-8BC1-B001CE1A17D8}">
      <dgm:prSet/>
      <dgm:spPr/>
      <dgm:t>
        <a:bodyPr/>
        <a:lstStyle/>
        <a:p>
          <a:endParaRPr lang="ru-RU"/>
        </a:p>
      </dgm:t>
    </dgm:pt>
    <dgm:pt modelId="{4338F13D-3F64-4810-A97A-76244E91D72B}" type="sibTrans" cxnId="{3554671B-D84C-4498-8BC1-B001CE1A17D8}">
      <dgm:prSet/>
      <dgm:spPr/>
      <dgm:t>
        <a:bodyPr/>
        <a:lstStyle/>
        <a:p>
          <a:endParaRPr lang="ru-RU"/>
        </a:p>
      </dgm:t>
    </dgm:pt>
    <dgm:pt modelId="{86574331-1715-47FD-BAE0-E141D725CB59}">
      <dgm:prSet phldrT="[Текст]"/>
      <dgm:spPr/>
      <dgm:t>
        <a:bodyPr/>
        <a:lstStyle/>
        <a:p>
          <a:r>
            <a:rPr lang="ru-RU" b="1" dirty="0" smtClean="0"/>
            <a:t>Бег</a:t>
          </a:r>
          <a:endParaRPr lang="ru-RU" b="1" dirty="0"/>
        </a:p>
      </dgm:t>
    </dgm:pt>
    <dgm:pt modelId="{908E2ACE-FAEC-4369-8DF0-0D2D50B8798A}" type="parTrans" cxnId="{5FD753E8-CE39-4CB6-A8A1-04389A33414C}">
      <dgm:prSet/>
      <dgm:spPr/>
      <dgm:t>
        <a:bodyPr/>
        <a:lstStyle/>
        <a:p>
          <a:endParaRPr lang="ru-RU" dirty="0"/>
        </a:p>
      </dgm:t>
    </dgm:pt>
    <dgm:pt modelId="{2F48B8E6-9221-4DB4-8B6A-89497DB225A0}" type="sibTrans" cxnId="{5FD753E8-CE39-4CB6-A8A1-04389A33414C}">
      <dgm:prSet/>
      <dgm:spPr/>
      <dgm:t>
        <a:bodyPr/>
        <a:lstStyle/>
        <a:p>
          <a:endParaRPr lang="ru-RU"/>
        </a:p>
      </dgm:t>
    </dgm:pt>
    <dgm:pt modelId="{72174A9F-EFCC-4F12-966E-1B6885A4A9B7}">
      <dgm:prSet phldrT="[Текст]"/>
      <dgm:spPr/>
      <dgm:t>
        <a:bodyPr/>
        <a:lstStyle/>
        <a:p>
          <a:r>
            <a:rPr lang="ru-RU" b="1" dirty="0" smtClean="0"/>
            <a:t>Прыжки в длину</a:t>
          </a:r>
          <a:endParaRPr lang="ru-RU" b="1" dirty="0"/>
        </a:p>
      </dgm:t>
    </dgm:pt>
    <dgm:pt modelId="{2A2E3613-E332-43AA-A1E4-597E9B2CD097}" type="parTrans" cxnId="{6B978BFB-21AF-46F1-9492-62F0ED1B34EF}">
      <dgm:prSet/>
      <dgm:spPr/>
      <dgm:t>
        <a:bodyPr/>
        <a:lstStyle/>
        <a:p>
          <a:endParaRPr lang="ru-RU" dirty="0"/>
        </a:p>
      </dgm:t>
    </dgm:pt>
    <dgm:pt modelId="{6BF97697-5C1C-404C-8FDB-5E8B32FD685D}" type="sibTrans" cxnId="{6B978BFB-21AF-46F1-9492-62F0ED1B34EF}">
      <dgm:prSet/>
      <dgm:spPr/>
      <dgm:t>
        <a:bodyPr/>
        <a:lstStyle/>
        <a:p>
          <a:endParaRPr lang="ru-RU"/>
        </a:p>
      </dgm:t>
    </dgm:pt>
    <dgm:pt modelId="{A8E948EA-D756-44C3-8FF9-52B309A0451B}">
      <dgm:prSet phldrT="[Текст]"/>
      <dgm:spPr/>
      <dgm:t>
        <a:bodyPr/>
        <a:lstStyle/>
        <a:p>
          <a:r>
            <a:rPr lang="ru-RU" b="1" dirty="0" smtClean="0"/>
            <a:t>Метание копья</a:t>
          </a:r>
          <a:endParaRPr lang="ru-RU" b="1" dirty="0"/>
        </a:p>
      </dgm:t>
    </dgm:pt>
    <dgm:pt modelId="{E0542937-1307-4FA5-AB82-93625027C784}" type="parTrans" cxnId="{03A6062E-0DC9-41EE-8F7C-AA929826AA5A}">
      <dgm:prSet/>
      <dgm:spPr/>
      <dgm:t>
        <a:bodyPr/>
        <a:lstStyle/>
        <a:p>
          <a:endParaRPr lang="ru-RU" dirty="0"/>
        </a:p>
      </dgm:t>
    </dgm:pt>
    <dgm:pt modelId="{BBD10BB1-9148-44CB-9CC7-A22EC1A829B5}" type="sibTrans" cxnId="{03A6062E-0DC9-41EE-8F7C-AA929826AA5A}">
      <dgm:prSet/>
      <dgm:spPr/>
      <dgm:t>
        <a:bodyPr/>
        <a:lstStyle/>
        <a:p>
          <a:endParaRPr lang="ru-RU"/>
        </a:p>
      </dgm:t>
    </dgm:pt>
    <dgm:pt modelId="{550CC250-2A29-412A-A937-27028710E353}">
      <dgm:prSet phldrT="[Текст]"/>
      <dgm:spPr/>
      <dgm:t>
        <a:bodyPr/>
        <a:lstStyle/>
        <a:p>
          <a:r>
            <a:rPr lang="ru-RU" b="1" dirty="0" smtClean="0"/>
            <a:t>Метание диска</a:t>
          </a:r>
          <a:endParaRPr lang="ru-RU" b="1" dirty="0"/>
        </a:p>
      </dgm:t>
    </dgm:pt>
    <dgm:pt modelId="{DFFE55BD-AF6D-437D-82A9-FC0F693084BD}" type="parTrans" cxnId="{A9F0FAC4-AD51-4910-9BC1-5EDBCB5EEB3A}">
      <dgm:prSet/>
      <dgm:spPr/>
      <dgm:t>
        <a:bodyPr/>
        <a:lstStyle/>
        <a:p>
          <a:endParaRPr lang="ru-RU" dirty="0"/>
        </a:p>
      </dgm:t>
    </dgm:pt>
    <dgm:pt modelId="{2B2767AD-7003-40F3-BBFC-7EFB865DFC05}" type="sibTrans" cxnId="{A9F0FAC4-AD51-4910-9BC1-5EDBCB5EEB3A}">
      <dgm:prSet/>
      <dgm:spPr/>
      <dgm:t>
        <a:bodyPr/>
        <a:lstStyle/>
        <a:p>
          <a:endParaRPr lang="ru-RU"/>
        </a:p>
      </dgm:t>
    </dgm:pt>
    <dgm:pt modelId="{D693655F-767D-4085-AD15-ADCEA1DF064D}">
      <dgm:prSet phldrT="[Текст]"/>
      <dgm:spPr/>
      <dgm:t>
        <a:bodyPr/>
        <a:lstStyle/>
        <a:p>
          <a:r>
            <a:rPr lang="ru-RU" b="1" dirty="0" smtClean="0"/>
            <a:t>Борьба</a:t>
          </a:r>
          <a:endParaRPr lang="ru-RU" b="1" dirty="0"/>
        </a:p>
      </dgm:t>
    </dgm:pt>
    <dgm:pt modelId="{30504B08-1016-4BB9-97BE-E3AB3C8D7934}" type="parTrans" cxnId="{B7AEFF89-BA56-4886-9A03-8FB3C785735E}">
      <dgm:prSet/>
      <dgm:spPr/>
      <dgm:t>
        <a:bodyPr/>
        <a:lstStyle/>
        <a:p>
          <a:endParaRPr lang="ru-RU" dirty="0"/>
        </a:p>
      </dgm:t>
    </dgm:pt>
    <dgm:pt modelId="{9C2CF848-CCAC-4032-A09A-E06FAD395512}" type="sibTrans" cxnId="{B7AEFF89-BA56-4886-9A03-8FB3C785735E}">
      <dgm:prSet/>
      <dgm:spPr/>
      <dgm:t>
        <a:bodyPr/>
        <a:lstStyle/>
        <a:p>
          <a:endParaRPr lang="ru-RU"/>
        </a:p>
      </dgm:t>
    </dgm:pt>
    <dgm:pt modelId="{A12F25E7-6085-4A9A-A22C-965817D06F2B}" type="pres">
      <dgm:prSet presAssocID="{3E628D10-9521-4360-AAF8-1D3D73709C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576346-E918-4F39-BA8C-5B99719BD966}" type="pres">
      <dgm:prSet presAssocID="{ACD45A6D-95BC-40D0-94C2-2679429EB98C}" presName="hierRoot1" presStyleCnt="0"/>
      <dgm:spPr/>
    </dgm:pt>
    <dgm:pt modelId="{0B0BA83C-61F1-4658-A9FE-CA242B402C06}" type="pres">
      <dgm:prSet presAssocID="{ACD45A6D-95BC-40D0-94C2-2679429EB98C}" presName="composite" presStyleCnt="0"/>
      <dgm:spPr/>
    </dgm:pt>
    <dgm:pt modelId="{4A8A8E10-D3FE-4DB6-83EE-D6664F0F3C23}" type="pres">
      <dgm:prSet presAssocID="{ACD45A6D-95BC-40D0-94C2-2679429EB98C}" presName="background" presStyleLbl="node0" presStyleIdx="0" presStyleCnt="1"/>
      <dgm:spPr/>
    </dgm:pt>
    <dgm:pt modelId="{D53CA7A3-DBCF-4AFF-B046-98A7ECC3B2C8}" type="pres">
      <dgm:prSet presAssocID="{ACD45A6D-95BC-40D0-94C2-2679429EB98C}" presName="text" presStyleLbl="fgAcc0" presStyleIdx="0" presStyleCnt="1" custScaleX="148357" custLinFactNeighborX="15331" custLinFactNeighborY="4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F0E5A-6721-4194-95AD-86216296AF98}" type="pres">
      <dgm:prSet presAssocID="{ACD45A6D-95BC-40D0-94C2-2679429EB98C}" presName="hierChild2" presStyleCnt="0"/>
      <dgm:spPr/>
    </dgm:pt>
    <dgm:pt modelId="{BA9CEB12-EBF2-4D0A-AD9B-DC7B3C101D8B}" type="pres">
      <dgm:prSet presAssocID="{908E2ACE-FAEC-4369-8DF0-0D2D50B8798A}" presName="Name10" presStyleLbl="parChTrans1D2" presStyleIdx="0" presStyleCnt="5"/>
      <dgm:spPr/>
      <dgm:t>
        <a:bodyPr/>
        <a:lstStyle/>
        <a:p>
          <a:endParaRPr lang="ru-RU"/>
        </a:p>
      </dgm:t>
    </dgm:pt>
    <dgm:pt modelId="{52FD0410-08CE-46B3-832A-5EC54FA4F9F2}" type="pres">
      <dgm:prSet presAssocID="{86574331-1715-47FD-BAE0-E141D725CB59}" presName="hierRoot2" presStyleCnt="0"/>
      <dgm:spPr/>
    </dgm:pt>
    <dgm:pt modelId="{299AFAAD-306F-4E68-9683-E1F60BEC6B1C}" type="pres">
      <dgm:prSet presAssocID="{86574331-1715-47FD-BAE0-E141D725CB59}" presName="composite2" presStyleCnt="0"/>
      <dgm:spPr/>
    </dgm:pt>
    <dgm:pt modelId="{8CFDF869-4FFD-4F57-85B5-6459D3344EE1}" type="pres">
      <dgm:prSet presAssocID="{86574331-1715-47FD-BAE0-E141D725CB59}" presName="background2" presStyleLbl="node2" presStyleIdx="0" presStyleCnt="5"/>
      <dgm:spPr/>
    </dgm:pt>
    <dgm:pt modelId="{549945EF-0CC8-452F-ACE4-461CF42E980C}" type="pres">
      <dgm:prSet presAssocID="{86574331-1715-47FD-BAE0-E141D725CB59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AE54C-5F44-40DD-A49C-881DB426626F}" type="pres">
      <dgm:prSet presAssocID="{86574331-1715-47FD-BAE0-E141D725CB59}" presName="hierChild3" presStyleCnt="0"/>
      <dgm:spPr/>
    </dgm:pt>
    <dgm:pt modelId="{23070702-B1F2-462B-B16F-30CDD642F1F3}" type="pres">
      <dgm:prSet presAssocID="{2A2E3613-E332-43AA-A1E4-597E9B2CD097}" presName="Name10" presStyleLbl="parChTrans1D2" presStyleIdx="1" presStyleCnt="5"/>
      <dgm:spPr/>
      <dgm:t>
        <a:bodyPr/>
        <a:lstStyle/>
        <a:p>
          <a:endParaRPr lang="ru-RU"/>
        </a:p>
      </dgm:t>
    </dgm:pt>
    <dgm:pt modelId="{DFAB730D-4693-46C3-BB95-EE86A863AEE4}" type="pres">
      <dgm:prSet presAssocID="{72174A9F-EFCC-4F12-966E-1B6885A4A9B7}" presName="hierRoot2" presStyleCnt="0"/>
      <dgm:spPr/>
    </dgm:pt>
    <dgm:pt modelId="{187519C9-45D8-4179-B68E-292989784246}" type="pres">
      <dgm:prSet presAssocID="{72174A9F-EFCC-4F12-966E-1B6885A4A9B7}" presName="composite2" presStyleCnt="0"/>
      <dgm:spPr/>
    </dgm:pt>
    <dgm:pt modelId="{26D5E963-2B22-44C0-B403-3ED07A78227F}" type="pres">
      <dgm:prSet presAssocID="{72174A9F-EFCC-4F12-966E-1B6885A4A9B7}" presName="background2" presStyleLbl="node2" presStyleIdx="1" presStyleCnt="5"/>
      <dgm:spPr/>
    </dgm:pt>
    <dgm:pt modelId="{E0550ECF-4646-4D55-ACF7-C890EFB8655C}" type="pres">
      <dgm:prSet presAssocID="{72174A9F-EFCC-4F12-966E-1B6885A4A9B7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A852A4-779F-4142-A611-31C6B51D5894}" type="pres">
      <dgm:prSet presAssocID="{72174A9F-EFCC-4F12-966E-1B6885A4A9B7}" presName="hierChild3" presStyleCnt="0"/>
      <dgm:spPr/>
    </dgm:pt>
    <dgm:pt modelId="{A771EAE1-663E-4E12-90BE-6B78D2129153}" type="pres">
      <dgm:prSet presAssocID="{E0542937-1307-4FA5-AB82-93625027C784}" presName="Name10" presStyleLbl="parChTrans1D2" presStyleIdx="2" presStyleCnt="5"/>
      <dgm:spPr/>
      <dgm:t>
        <a:bodyPr/>
        <a:lstStyle/>
        <a:p>
          <a:endParaRPr lang="ru-RU"/>
        </a:p>
      </dgm:t>
    </dgm:pt>
    <dgm:pt modelId="{2B296647-B2A8-4FF8-8932-FD391767D34A}" type="pres">
      <dgm:prSet presAssocID="{A8E948EA-D756-44C3-8FF9-52B309A0451B}" presName="hierRoot2" presStyleCnt="0"/>
      <dgm:spPr/>
    </dgm:pt>
    <dgm:pt modelId="{7BC4DF06-E2DB-4684-92CC-801872422956}" type="pres">
      <dgm:prSet presAssocID="{A8E948EA-D756-44C3-8FF9-52B309A0451B}" presName="composite2" presStyleCnt="0"/>
      <dgm:spPr/>
    </dgm:pt>
    <dgm:pt modelId="{154F60AA-3F6B-425C-9090-54B56B9AF985}" type="pres">
      <dgm:prSet presAssocID="{A8E948EA-D756-44C3-8FF9-52B309A0451B}" presName="background2" presStyleLbl="node2" presStyleIdx="2" presStyleCnt="5"/>
      <dgm:spPr/>
    </dgm:pt>
    <dgm:pt modelId="{99A7B45F-497C-442A-A03C-B86978CE91B7}" type="pres">
      <dgm:prSet presAssocID="{A8E948EA-D756-44C3-8FF9-52B309A0451B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A1F0B-F9E9-4096-A304-337804D20807}" type="pres">
      <dgm:prSet presAssocID="{A8E948EA-D756-44C3-8FF9-52B309A0451B}" presName="hierChild3" presStyleCnt="0"/>
      <dgm:spPr/>
    </dgm:pt>
    <dgm:pt modelId="{A9E8D768-4780-4F5D-A3D3-C290B4630439}" type="pres">
      <dgm:prSet presAssocID="{DFFE55BD-AF6D-437D-82A9-FC0F693084BD}" presName="Name10" presStyleLbl="parChTrans1D2" presStyleIdx="3" presStyleCnt="5"/>
      <dgm:spPr/>
      <dgm:t>
        <a:bodyPr/>
        <a:lstStyle/>
        <a:p>
          <a:endParaRPr lang="ru-RU"/>
        </a:p>
      </dgm:t>
    </dgm:pt>
    <dgm:pt modelId="{F6826A29-7D00-4E81-8108-D63148577BEB}" type="pres">
      <dgm:prSet presAssocID="{550CC250-2A29-412A-A937-27028710E353}" presName="hierRoot2" presStyleCnt="0"/>
      <dgm:spPr/>
    </dgm:pt>
    <dgm:pt modelId="{55EC2D3F-57CA-4008-96AD-146F763F1CEA}" type="pres">
      <dgm:prSet presAssocID="{550CC250-2A29-412A-A937-27028710E353}" presName="composite2" presStyleCnt="0"/>
      <dgm:spPr/>
    </dgm:pt>
    <dgm:pt modelId="{414DD574-B221-4E0D-B09A-057DB4712900}" type="pres">
      <dgm:prSet presAssocID="{550CC250-2A29-412A-A937-27028710E353}" presName="background2" presStyleLbl="node2" presStyleIdx="3" presStyleCnt="5"/>
      <dgm:spPr/>
    </dgm:pt>
    <dgm:pt modelId="{6DF6EA4A-E6EB-43C8-B474-0693DBCFB041}" type="pres">
      <dgm:prSet presAssocID="{550CC250-2A29-412A-A937-27028710E353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C599B2-E39D-4F55-8737-2C36A3C74CE5}" type="pres">
      <dgm:prSet presAssocID="{550CC250-2A29-412A-A937-27028710E353}" presName="hierChild3" presStyleCnt="0"/>
      <dgm:spPr/>
    </dgm:pt>
    <dgm:pt modelId="{AE517BE6-894C-4E2F-8393-D0A292FA1022}" type="pres">
      <dgm:prSet presAssocID="{30504B08-1016-4BB9-97BE-E3AB3C8D7934}" presName="Name10" presStyleLbl="parChTrans1D2" presStyleIdx="4" presStyleCnt="5"/>
      <dgm:spPr/>
      <dgm:t>
        <a:bodyPr/>
        <a:lstStyle/>
        <a:p>
          <a:endParaRPr lang="ru-RU"/>
        </a:p>
      </dgm:t>
    </dgm:pt>
    <dgm:pt modelId="{A826BAF8-5B52-484E-A490-65C309D109EE}" type="pres">
      <dgm:prSet presAssocID="{D693655F-767D-4085-AD15-ADCEA1DF064D}" presName="hierRoot2" presStyleCnt="0"/>
      <dgm:spPr/>
    </dgm:pt>
    <dgm:pt modelId="{82DBC818-A949-4A05-B0E2-5A9DFF36A411}" type="pres">
      <dgm:prSet presAssocID="{D693655F-767D-4085-AD15-ADCEA1DF064D}" presName="composite2" presStyleCnt="0"/>
      <dgm:spPr/>
    </dgm:pt>
    <dgm:pt modelId="{7E8E4068-ACF8-453E-A58A-559FF877961C}" type="pres">
      <dgm:prSet presAssocID="{D693655F-767D-4085-AD15-ADCEA1DF064D}" presName="background2" presStyleLbl="node2" presStyleIdx="4" presStyleCnt="5"/>
      <dgm:spPr/>
    </dgm:pt>
    <dgm:pt modelId="{500D29FF-FBD8-46B4-B0C4-DD5993A93A1F}" type="pres">
      <dgm:prSet presAssocID="{D693655F-767D-4085-AD15-ADCEA1DF064D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D0D567-E05A-43F8-A415-428FE6C65092}" type="pres">
      <dgm:prSet presAssocID="{D693655F-767D-4085-AD15-ADCEA1DF064D}" presName="hierChild3" presStyleCnt="0"/>
      <dgm:spPr/>
    </dgm:pt>
  </dgm:ptLst>
  <dgm:cxnLst>
    <dgm:cxn modelId="{D7B1A9FE-5275-4AF3-9DA6-510B60C87818}" type="presOf" srcId="{908E2ACE-FAEC-4369-8DF0-0D2D50B8798A}" destId="{BA9CEB12-EBF2-4D0A-AD9B-DC7B3C101D8B}" srcOrd="0" destOrd="0" presId="urn:microsoft.com/office/officeart/2005/8/layout/hierarchy1"/>
    <dgm:cxn modelId="{CEA4619B-E52F-48F7-BE90-3D0A5B95B82F}" type="presOf" srcId="{72174A9F-EFCC-4F12-966E-1B6885A4A9B7}" destId="{E0550ECF-4646-4D55-ACF7-C890EFB8655C}" srcOrd="0" destOrd="0" presId="urn:microsoft.com/office/officeart/2005/8/layout/hierarchy1"/>
    <dgm:cxn modelId="{B7AEFF89-BA56-4886-9A03-8FB3C785735E}" srcId="{ACD45A6D-95BC-40D0-94C2-2679429EB98C}" destId="{D693655F-767D-4085-AD15-ADCEA1DF064D}" srcOrd="4" destOrd="0" parTransId="{30504B08-1016-4BB9-97BE-E3AB3C8D7934}" sibTransId="{9C2CF848-CCAC-4032-A09A-E06FAD395512}"/>
    <dgm:cxn modelId="{5FD753E8-CE39-4CB6-A8A1-04389A33414C}" srcId="{ACD45A6D-95BC-40D0-94C2-2679429EB98C}" destId="{86574331-1715-47FD-BAE0-E141D725CB59}" srcOrd="0" destOrd="0" parTransId="{908E2ACE-FAEC-4369-8DF0-0D2D50B8798A}" sibTransId="{2F48B8E6-9221-4DB4-8B6A-89497DB225A0}"/>
    <dgm:cxn modelId="{A9F0FAC4-AD51-4910-9BC1-5EDBCB5EEB3A}" srcId="{ACD45A6D-95BC-40D0-94C2-2679429EB98C}" destId="{550CC250-2A29-412A-A937-27028710E353}" srcOrd="3" destOrd="0" parTransId="{DFFE55BD-AF6D-437D-82A9-FC0F693084BD}" sibTransId="{2B2767AD-7003-40F3-BBFC-7EFB865DFC05}"/>
    <dgm:cxn modelId="{A4215453-B829-430A-95FB-CCA206EAF618}" type="presOf" srcId="{2A2E3613-E332-43AA-A1E4-597E9B2CD097}" destId="{23070702-B1F2-462B-B16F-30CDD642F1F3}" srcOrd="0" destOrd="0" presId="urn:microsoft.com/office/officeart/2005/8/layout/hierarchy1"/>
    <dgm:cxn modelId="{6B978BFB-21AF-46F1-9492-62F0ED1B34EF}" srcId="{ACD45A6D-95BC-40D0-94C2-2679429EB98C}" destId="{72174A9F-EFCC-4F12-966E-1B6885A4A9B7}" srcOrd="1" destOrd="0" parTransId="{2A2E3613-E332-43AA-A1E4-597E9B2CD097}" sibTransId="{6BF97697-5C1C-404C-8FDB-5E8B32FD685D}"/>
    <dgm:cxn modelId="{DA7DB3C4-9F4A-4AC8-B02E-2DEF140125F7}" type="presOf" srcId="{E0542937-1307-4FA5-AB82-93625027C784}" destId="{A771EAE1-663E-4E12-90BE-6B78D2129153}" srcOrd="0" destOrd="0" presId="urn:microsoft.com/office/officeart/2005/8/layout/hierarchy1"/>
    <dgm:cxn modelId="{3554671B-D84C-4498-8BC1-B001CE1A17D8}" srcId="{3E628D10-9521-4360-AAF8-1D3D73709C9C}" destId="{ACD45A6D-95BC-40D0-94C2-2679429EB98C}" srcOrd="0" destOrd="0" parTransId="{9D1FF5B7-8196-489A-A3A6-C51DEC39A991}" sibTransId="{4338F13D-3F64-4810-A97A-76244E91D72B}"/>
    <dgm:cxn modelId="{B8C56615-D810-4F34-B1C6-A7BCB10C5FDB}" type="presOf" srcId="{ACD45A6D-95BC-40D0-94C2-2679429EB98C}" destId="{D53CA7A3-DBCF-4AFF-B046-98A7ECC3B2C8}" srcOrd="0" destOrd="0" presId="urn:microsoft.com/office/officeart/2005/8/layout/hierarchy1"/>
    <dgm:cxn modelId="{03A6062E-0DC9-41EE-8F7C-AA929826AA5A}" srcId="{ACD45A6D-95BC-40D0-94C2-2679429EB98C}" destId="{A8E948EA-D756-44C3-8FF9-52B309A0451B}" srcOrd="2" destOrd="0" parTransId="{E0542937-1307-4FA5-AB82-93625027C784}" sibTransId="{BBD10BB1-9148-44CB-9CC7-A22EC1A829B5}"/>
    <dgm:cxn modelId="{5669B379-9668-45EB-883B-0CE2748EAEE9}" type="presOf" srcId="{3E628D10-9521-4360-AAF8-1D3D73709C9C}" destId="{A12F25E7-6085-4A9A-A22C-965817D06F2B}" srcOrd="0" destOrd="0" presId="urn:microsoft.com/office/officeart/2005/8/layout/hierarchy1"/>
    <dgm:cxn modelId="{8D19A7FA-C38E-468D-82C7-8FF933D4A450}" type="presOf" srcId="{A8E948EA-D756-44C3-8FF9-52B309A0451B}" destId="{99A7B45F-497C-442A-A03C-B86978CE91B7}" srcOrd="0" destOrd="0" presId="urn:microsoft.com/office/officeart/2005/8/layout/hierarchy1"/>
    <dgm:cxn modelId="{58E1351E-0DE3-47EB-BCD4-D9B7E3AC9F36}" type="presOf" srcId="{550CC250-2A29-412A-A937-27028710E353}" destId="{6DF6EA4A-E6EB-43C8-B474-0693DBCFB041}" srcOrd="0" destOrd="0" presId="urn:microsoft.com/office/officeart/2005/8/layout/hierarchy1"/>
    <dgm:cxn modelId="{F9C42D8D-6A1B-4325-BC3C-9145825CF658}" type="presOf" srcId="{86574331-1715-47FD-BAE0-E141D725CB59}" destId="{549945EF-0CC8-452F-ACE4-461CF42E980C}" srcOrd="0" destOrd="0" presId="urn:microsoft.com/office/officeart/2005/8/layout/hierarchy1"/>
    <dgm:cxn modelId="{9EFC8223-1BE2-47E1-B089-1D20902D28E0}" type="presOf" srcId="{30504B08-1016-4BB9-97BE-E3AB3C8D7934}" destId="{AE517BE6-894C-4E2F-8393-D0A292FA1022}" srcOrd="0" destOrd="0" presId="urn:microsoft.com/office/officeart/2005/8/layout/hierarchy1"/>
    <dgm:cxn modelId="{70CAEA9E-A97F-44FB-866C-924CE102406A}" type="presOf" srcId="{D693655F-767D-4085-AD15-ADCEA1DF064D}" destId="{500D29FF-FBD8-46B4-B0C4-DD5993A93A1F}" srcOrd="0" destOrd="0" presId="urn:microsoft.com/office/officeart/2005/8/layout/hierarchy1"/>
    <dgm:cxn modelId="{A9900847-FDF2-408D-8E8A-E55D82385406}" type="presOf" srcId="{DFFE55BD-AF6D-437D-82A9-FC0F693084BD}" destId="{A9E8D768-4780-4F5D-A3D3-C290B4630439}" srcOrd="0" destOrd="0" presId="urn:microsoft.com/office/officeart/2005/8/layout/hierarchy1"/>
    <dgm:cxn modelId="{CB88809B-FFB2-4BFC-BD87-37CBF20C0B5F}" type="presParOf" srcId="{A12F25E7-6085-4A9A-A22C-965817D06F2B}" destId="{8B576346-E918-4F39-BA8C-5B99719BD966}" srcOrd="0" destOrd="0" presId="urn:microsoft.com/office/officeart/2005/8/layout/hierarchy1"/>
    <dgm:cxn modelId="{FBB403C9-C2B0-42A6-889A-47762E6238FB}" type="presParOf" srcId="{8B576346-E918-4F39-BA8C-5B99719BD966}" destId="{0B0BA83C-61F1-4658-A9FE-CA242B402C06}" srcOrd="0" destOrd="0" presId="urn:microsoft.com/office/officeart/2005/8/layout/hierarchy1"/>
    <dgm:cxn modelId="{40224E66-3589-47CF-88FE-147A35D1C454}" type="presParOf" srcId="{0B0BA83C-61F1-4658-A9FE-CA242B402C06}" destId="{4A8A8E10-D3FE-4DB6-83EE-D6664F0F3C23}" srcOrd="0" destOrd="0" presId="urn:microsoft.com/office/officeart/2005/8/layout/hierarchy1"/>
    <dgm:cxn modelId="{96051E05-6A36-41F6-9113-3F12CDDC5E58}" type="presParOf" srcId="{0B0BA83C-61F1-4658-A9FE-CA242B402C06}" destId="{D53CA7A3-DBCF-4AFF-B046-98A7ECC3B2C8}" srcOrd="1" destOrd="0" presId="urn:microsoft.com/office/officeart/2005/8/layout/hierarchy1"/>
    <dgm:cxn modelId="{FD16A357-2F3B-4396-A624-8A1D7F19D77C}" type="presParOf" srcId="{8B576346-E918-4F39-BA8C-5B99719BD966}" destId="{D32F0E5A-6721-4194-95AD-86216296AF98}" srcOrd="1" destOrd="0" presId="urn:microsoft.com/office/officeart/2005/8/layout/hierarchy1"/>
    <dgm:cxn modelId="{FBD969E1-CCD2-4A6C-A58E-DBBC80CEDAB2}" type="presParOf" srcId="{D32F0E5A-6721-4194-95AD-86216296AF98}" destId="{BA9CEB12-EBF2-4D0A-AD9B-DC7B3C101D8B}" srcOrd="0" destOrd="0" presId="urn:microsoft.com/office/officeart/2005/8/layout/hierarchy1"/>
    <dgm:cxn modelId="{158590E8-35EE-4F8F-BD1F-0F638E205B70}" type="presParOf" srcId="{D32F0E5A-6721-4194-95AD-86216296AF98}" destId="{52FD0410-08CE-46B3-832A-5EC54FA4F9F2}" srcOrd="1" destOrd="0" presId="urn:microsoft.com/office/officeart/2005/8/layout/hierarchy1"/>
    <dgm:cxn modelId="{03DFDA25-CF38-4589-9EDD-EE46B36F2B5B}" type="presParOf" srcId="{52FD0410-08CE-46B3-832A-5EC54FA4F9F2}" destId="{299AFAAD-306F-4E68-9683-E1F60BEC6B1C}" srcOrd="0" destOrd="0" presId="urn:microsoft.com/office/officeart/2005/8/layout/hierarchy1"/>
    <dgm:cxn modelId="{6F6A0562-EB2B-47AB-AF9B-2BB8D3C052B1}" type="presParOf" srcId="{299AFAAD-306F-4E68-9683-E1F60BEC6B1C}" destId="{8CFDF869-4FFD-4F57-85B5-6459D3344EE1}" srcOrd="0" destOrd="0" presId="urn:microsoft.com/office/officeart/2005/8/layout/hierarchy1"/>
    <dgm:cxn modelId="{7AE632AD-F6B5-41CF-9A17-BE6D2FFE25AB}" type="presParOf" srcId="{299AFAAD-306F-4E68-9683-E1F60BEC6B1C}" destId="{549945EF-0CC8-452F-ACE4-461CF42E980C}" srcOrd="1" destOrd="0" presId="urn:microsoft.com/office/officeart/2005/8/layout/hierarchy1"/>
    <dgm:cxn modelId="{F852E1E6-4DD4-4305-BB73-D8A6B2AF9DBA}" type="presParOf" srcId="{52FD0410-08CE-46B3-832A-5EC54FA4F9F2}" destId="{292AE54C-5F44-40DD-A49C-881DB426626F}" srcOrd="1" destOrd="0" presId="urn:microsoft.com/office/officeart/2005/8/layout/hierarchy1"/>
    <dgm:cxn modelId="{455A9373-3DBD-4B44-9468-C15E60C5AD07}" type="presParOf" srcId="{D32F0E5A-6721-4194-95AD-86216296AF98}" destId="{23070702-B1F2-462B-B16F-30CDD642F1F3}" srcOrd="2" destOrd="0" presId="urn:microsoft.com/office/officeart/2005/8/layout/hierarchy1"/>
    <dgm:cxn modelId="{9E468E29-43DA-4023-BD45-DC3C57D21984}" type="presParOf" srcId="{D32F0E5A-6721-4194-95AD-86216296AF98}" destId="{DFAB730D-4693-46C3-BB95-EE86A863AEE4}" srcOrd="3" destOrd="0" presId="urn:microsoft.com/office/officeart/2005/8/layout/hierarchy1"/>
    <dgm:cxn modelId="{9BD81C2C-1EFA-404B-980C-865075A497DD}" type="presParOf" srcId="{DFAB730D-4693-46C3-BB95-EE86A863AEE4}" destId="{187519C9-45D8-4179-B68E-292989784246}" srcOrd="0" destOrd="0" presId="urn:microsoft.com/office/officeart/2005/8/layout/hierarchy1"/>
    <dgm:cxn modelId="{6784C799-B052-4971-B64F-6E015F04802E}" type="presParOf" srcId="{187519C9-45D8-4179-B68E-292989784246}" destId="{26D5E963-2B22-44C0-B403-3ED07A78227F}" srcOrd="0" destOrd="0" presId="urn:microsoft.com/office/officeart/2005/8/layout/hierarchy1"/>
    <dgm:cxn modelId="{14078A66-1E1D-4B40-B023-4B790B9413C5}" type="presParOf" srcId="{187519C9-45D8-4179-B68E-292989784246}" destId="{E0550ECF-4646-4D55-ACF7-C890EFB8655C}" srcOrd="1" destOrd="0" presId="urn:microsoft.com/office/officeart/2005/8/layout/hierarchy1"/>
    <dgm:cxn modelId="{C299F15A-7275-4A02-90BB-6A55660CDC62}" type="presParOf" srcId="{DFAB730D-4693-46C3-BB95-EE86A863AEE4}" destId="{09A852A4-779F-4142-A611-31C6B51D5894}" srcOrd="1" destOrd="0" presId="urn:microsoft.com/office/officeart/2005/8/layout/hierarchy1"/>
    <dgm:cxn modelId="{6CEFB63F-C43D-4BC7-A605-39811411C6BF}" type="presParOf" srcId="{D32F0E5A-6721-4194-95AD-86216296AF98}" destId="{A771EAE1-663E-4E12-90BE-6B78D2129153}" srcOrd="4" destOrd="0" presId="urn:microsoft.com/office/officeart/2005/8/layout/hierarchy1"/>
    <dgm:cxn modelId="{1C231162-11A4-4B4F-92E5-95AA720DD600}" type="presParOf" srcId="{D32F0E5A-6721-4194-95AD-86216296AF98}" destId="{2B296647-B2A8-4FF8-8932-FD391767D34A}" srcOrd="5" destOrd="0" presId="urn:microsoft.com/office/officeart/2005/8/layout/hierarchy1"/>
    <dgm:cxn modelId="{EE192B5E-B74E-4AF9-A924-FB2C8FFF3A91}" type="presParOf" srcId="{2B296647-B2A8-4FF8-8932-FD391767D34A}" destId="{7BC4DF06-E2DB-4684-92CC-801872422956}" srcOrd="0" destOrd="0" presId="urn:microsoft.com/office/officeart/2005/8/layout/hierarchy1"/>
    <dgm:cxn modelId="{0DAF113E-64E7-4CEF-8B3D-3D02B4E19B9F}" type="presParOf" srcId="{7BC4DF06-E2DB-4684-92CC-801872422956}" destId="{154F60AA-3F6B-425C-9090-54B56B9AF985}" srcOrd="0" destOrd="0" presId="urn:microsoft.com/office/officeart/2005/8/layout/hierarchy1"/>
    <dgm:cxn modelId="{7023B592-8D3D-442A-BCD0-DFBE71540B23}" type="presParOf" srcId="{7BC4DF06-E2DB-4684-92CC-801872422956}" destId="{99A7B45F-497C-442A-A03C-B86978CE91B7}" srcOrd="1" destOrd="0" presId="urn:microsoft.com/office/officeart/2005/8/layout/hierarchy1"/>
    <dgm:cxn modelId="{81B6A1CE-F161-46A4-8D47-AF583266C5A6}" type="presParOf" srcId="{2B296647-B2A8-4FF8-8932-FD391767D34A}" destId="{0CEA1F0B-F9E9-4096-A304-337804D20807}" srcOrd="1" destOrd="0" presId="urn:microsoft.com/office/officeart/2005/8/layout/hierarchy1"/>
    <dgm:cxn modelId="{88A59686-2709-4F3F-955D-D9AE0CCC7477}" type="presParOf" srcId="{D32F0E5A-6721-4194-95AD-86216296AF98}" destId="{A9E8D768-4780-4F5D-A3D3-C290B4630439}" srcOrd="6" destOrd="0" presId="urn:microsoft.com/office/officeart/2005/8/layout/hierarchy1"/>
    <dgm:cxn modelId="{9BD1DDA5-D2A5-44CA-9510-945B45B6AF0E}" type="presParOf" srcId="{D32F0E5A-6721-4194-95AD-86216296AF98}" destId="{F6826A29-7D00-4E81-8108-D63148577BEB}" srcOrd="7" destOrd="0" presId="urn:microsoft.com/office/officeart/2005/8/layout/hierarchy1"/>
    <dgm:cxn modelId="{9BA2BC9E-78B8-480D-AAC9-6F3F0F081324}" type="presParOf" srcId="{F6826A29-7D00-4E81-8108-D63148577BEB}" destId="{55EC2D3F-57CA-4008-96AD-146F763F1CEA}" srcOrd="0" destOrd="0" presId="urn:microsoft.com/office/officeart/2005/8/layout/hierarchy1"/>
    <dgm:cxn modelId="{517956A3-9438-4532-A4F5-1C41B837AA8E}" type="presParOf" srcId="{55EC2D3F-57CA-4008-96AD-146F763F1CEA}" destId="{414DD574-B221-4E0D-B09A-057DB4712900}" srcOrd="0" destOrd="0" presId="urn:microsoft.com/office/officeart/2005/8/layout/hierarchy1"/>
    <dgm:cxn modelId="{644995EA-75BC-49F3-9DD0-0D7169113352}" type="presParOf" srcId="{55EC2D3F-57CA-4008-96AD-146F763F1CEA}" destId="{6DF6EA4A-E6EB-43C8-B474-0693DBCFB041}" srcOrd="1" destOrd="0" presId="urn:microsoft.com/office/officeart/2005/8/layout/hierarchy1"/>
    <dgm:cxn modelId="{90F0ECDC-9149-48C5-94A2-275BE4DC883B}" type="presParOf" srcId="{F6826A29-7D00-4E81-8108-D63148577BEB}" destId="{4CC599B2-E39D-4F55-8737-2C36A3C74CE5}" srcOrd="1" destOrd="0" presId="urn:microsoft.com/office/officeart/2005/8/layout/hierarchy1"/>
    <dgm:cxn modelId="{96E11D29-2B76-4527-87FD-5FFF7FD1DE65}" type="presParOf" srcId="{D32F0E5A-6721-4194-95AD-86216296AF98}" destId="{AE517BE6-894C-4E2F-8393-D0A292FA1022}" srcOrd="8" destOrd="0" presId="urn:microsoft.com/office/officeart/2005/8/layout/hierarchy1"/>
    <dgm:cxn modelId="{79AC9F6F-95E8-479B-A07C-44C9129F4DC1}" type="presParOf" srcId="{D32F0E5A-6721-4194-95AD-86216296AF98}" destId="{A826BAF8-5B52-484E-A490-65C309D109EE}" srcOrd="9" destOrd="0" presId="urn:microsoft.com/office/officeart/2005/8/layout/hierarchy1"/>
    <dgm:cxn modelId="{F73D2651-D54F-4D35-AD8A-FA7AB9500886}" type="presParOf" srcId="{A826BAF8-5B52-484E-A490-65C309D109EE}" destId="{82DBC818-A949-4A05-B0E2-5A9DFF36A411}" srcOrd="0" destOrd="0" presId="urn:microsoft.com/office/officeart/2005/8/layout/hierarchy1"/>
    <dgm:cxn modelId="{C5DC92FD-2F87-40EF-8797-135688B1E0BF}" type="presParOf" srcId="{82DBC818-A949-4A05-B0E2-5A9DFF36A411}" destId="{7E8E4068-ACF8-453E-A58A-559FF877961C}" srcOrd="0" destOrd="0" presId="urn:microsoft.com/office/officeart/2005/8/layout/hierarchy1"/>
    <dgm:cxn modelId="{0AC954AA-E641-4F41-9504-3D47FD2D8C8B}" type="presParOf" srcId="{82DBC818-A949-4A05-B0E2-5A9DFF36A411}" destId="{500D29FF-FBD8-46B4-B0C4-DD5993A93A1F}" srcOrd="1" destOrd="0" presId="urn:microsoft.com/office/officeart/2005/8/layout/hierarchy1"/>
    <dgm:cxn modelId="{CCB9BD4D-F8FA-431E-9C0E-536A5AED4B26}" type="presParOf" srcId="{A826BAF8-5B52-484E-A490-65C309D109EE}" destId="{1FD0D567-E05A-43F8-A415-428FE6C650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17BE6-894C-4E2F-8393-D0A292FA1022}">
      <dsp:nvSpPr>
        <dsp:cNvPr id="0" name=""/>
        <dsp:cNvSpPr/>
      </dsp:nvSpPr>
      <dsp:spPr>
        <a:xfrm>
          <a:off x="4720875" y="1635015"/>
          <a:ext cx="3489301" cy="39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091"/>
              </a:lnTo>
              <a:lnTo>
                <a:pt x="3489301" y="258091"/>
              </a:lnTo>
              <a:lnTo>
                <a:pt x="3489301" y="399176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8D768-4780-4F5D-A3D3-C290B4630439}">
      <dsp:nvSpPr>
        <dsp:cNvPr id="0" name=""/>
        <dsp:cNvSpPr/>
      </dsp:nvSpPr>
      <dsp:spPr>
        <a:xfrm>
          <a:off x="4720875" y="1635015"/>
          <a:ext cx="1627908" cy="39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091"/>
              </a:lnTo>
              <a:lnTo>
                <a:pt x="1627908" y="258091"/>
              </a:lnTo>
              <a:lnTo>
                <a:pt x="1627908" y="399176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1EAE1-663E-4E12-90BE-6B78D2129153}">
      <dsp:nvSpPr>
        <dsp:cNvPr id="0" name=""/>
        <dsp:cNvSpPr/>
      </dsp:nvSpPr>
      <dsp:spPr>
        <a:xfrm>
          <a:off x="4487391" y="1635015"/>
          <a:ext cx="233484" cy="399176"/>
        </a:xfrm>
        <a:custGeom>
          <a:avLst/>
          <a:gdLst/>
          <a:ahLst/>
          <a:cxnLst/>
          <a:rect l="0" t="0" r="0" b="0"/>
          <a:pathLst>
            <a:path>
              <a:moveTo>
                <a:pt x="233484" y="0"/>
              </a:moveTo>
              <a:lnTo>
                <a:pt x="233484" y="258091"/>
              </a:lnTo>
              <a:lnTo>
                <a:pt x="0" y="258091"/>
              </a:lnTo>
              <a:lnTo>
                <a:pt x="0" y="399176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70702-B1F2-462B-B16F-30CDD642F1F3}">
      <dsp:nvSpPr>
        <dsp:cNvPr id="0" name=""/>
        <dsp:cNvSpPr/>
      </dsp:nvSpPr>
      <dsp:spPr>
        <a:xfrm>
          <a:off x="2625997" y="1635015"/>
          <a:ext cx="2094878" cy="399176"/>
        </a:xfrm>
        <a:custGeom>
          <a:avLst/>
          <a:gdLst/>
          <a:ahLst/>
          <a:cxnLst/>
          <a:rect l="0" t="0" r="0" b="0"/>
          <a:pathLst>
            <a:path>
              <a:moveTo>
                <a:pt x="2094878" y="0"/>
              </a:moveTo>
              <a:lnTo>
                <a:pt x="2094878" y="258091"/>
              </a:lnTo>
              <a:lnTo>
                <a:pt x="0" y="258091"/>
              </a:lnTo>
              <a:lnTo>
                <a:pt x="0" y="399176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CEB12-EBF2-4D0A-AD9B-DC7B3C101D8B}">
      <dsp:nvSpPr>
        <dsp:cNvPr id="0" name=""/>
        <dsp:cNvSpPr/>
      </dsp:nvSpPr>
      <dsp:spPr>
        <a:xfrm>
          <a:off x="764604" y="1635015"/>
          <a:ext cx="3956271" cy="399176"/>
        </a:xfrm>
        <a:custGeom>
          <a:avLst/>
          <a:gdLst/>
          <a:ahLst/>
          <a:cxnLst/>
          <a:rect l="0" t="0" r="0" b="0"/>
          <a:pathLst>
            <a:path>
              <a:moveTo>
                <a:pt x="3956271" y="0"/>
              </a:moveTo>
              <a:lnTo>
                <a:pt x="3956271" y="258091"/>
              </a:lnTo>
              <a:lnTo>
                <a:pt x="0" y="258091"/>
              </a:lnTo>
              <a:lnTo>
                <a:pt x="0" y="399176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A8E10-D3FE-4DB6-83EE-D6664F0F3C23}">
      <dsp:nvSpPr>
        <dsp:cNvPr id="0" name=""/>
        <dsp:cNvSpPr/>
      </dsp:nvSpPr>
      <dsp:spPr>
        <a:xfrm>
          <a:off x="3591168" y="667937"/>
          <a:ext cx="2259415" cy="967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3CA7A3-DBCF-4AFF-B046-98A7ECC3B2C8}">
      <dsp:nvSpPr>
        <dsp:cNvPr id="0" name=""/>
        <dsp:cNvSpPr/>
      </dsp:nvSpPr>
      <dsp:spPr>
        <a:xfrm>
          <a:off x="3760385" y="828694"/>
          <a:ext cx="2259415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Пятиборье</a:t>
          </a:r>
          <a:endParaRPr lang="ru-R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8710" y="857019"/>
        <a:ext cx="2202765" cy="910428"/>
      </dsp:txXfrm>
    </dsp:sp>
    <dsp:sp modelId="{8CFDF869-4FFD-4F57-85B5-6459D3344EE1}">
      <dsp:nvSpPr>
        <dsp:cNvPr id="0" name=""/>
        <dsp:cNvSpPr/>
      </dsp:nvSpPr>
      <dsp:spPr>
        <a:xfrm>
          <a:off x="3125" y="2034192"/>
          <a:ext cx="1522958" cy="967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9945EF-0CC8-452F-ACE4-461CF42E980C}">
      <dsp:nvSpPr>
        <dsp:cNvPr id="0" name=""/>
        <dsp:cNvSpPr/>
      </dsp:nvSpPr>
      <dsp:spPr>
        <a:xfrm>
          <a:off x="172342" y="2194948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Бег</a:t>
          </a:r>
          <a:endParaRPr lang="ru-RU" sz="2300" b="1" kern="1200" dirty="0"/>
        </a:p>
      </dsp:txBody>
      <dsp:txXfrm>
        <a:off x="200667" y="2223273"/>
        <a:ext cx="1466308" cy="910428"/>
      </dsp:txXfrm>
    </dsp:sp>
    <dsp:sp modelId="{26D5E963-2B22-44C0-B403-3ED07A78227F}">
      <dsp:nvSpPr>
        <dsp:cNvPr id="0" name=""/>
        <dsp:cNvSpPr/>
      </dsp:nvSpPr>
      <dsp:spPr>
        <a:xfrm>
          <a:off x="1864518" y="2034192"/>
          <a:ext cx="1522958" cy="967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550ECF-4646-4D55-ACF7-C890EFB8655C}">
      <dsp:nvSpPr>
        <dsp:cNvPr id="0" name=""/>
        <dsp:cNvSpPr/>
      </dsp:nvSpPr>
      <dsp:spPr>
        <a:xfrm>
          <a:off x="2033736" y="2194948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Прыжки в длину</a:t>
          </a:r>
          <a:endParaRPr lang="ru-RU" sz="2300" b="1" kern="1200" dirty="0"/>
        </a:p>
      </dsp:txBody>
      <dsp:txXfrm>
        <a:off x="2062061" y="2223273"/>
        <a:ext cx="1466308" cy="910428"/>
      </dsp:txXfrm>
    </dsp:sp>
    <dsp:sp modelId="{154F60AA-3F6B-425C-9090-54B56B9AF985}">
      <dsp:nvSpPr>
        <dsp:cNvPr id="0" name=""/>
        <dsp:cNvSpPr/>
      </dsp:nvSpPr>
      <dsp:spPr>
        <a:xfrm>
          <a:off x="3725912" y="2034192"/>
          <a:ext cx="1522958" cy="967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A7B45F-497C-442A-A03C-B86978CE91B7}">
      <dsp:nvSpPr>
        <dsp:cNvPr id="0" name=""/>
        <dsp:cNvSpPr/>
      </dsp:nvSpPr>
      <dsp:spPr>
        <a:xfrm>
          <a:off x="3895129" y="2194948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Метание копья</a:t>
          </a:r>
          <a:endParaRPr lang="ru-RU" sz="2300" b="1" kern="1200" dirty="0"/>
        </a:p>
      </dsp:txBody>
      <dsp:txXfrm>
        <a:off x="3923454" y="2223273"/>
        <a:ext cx="1466308" cy="910428"/>
      </dsp:txXfrm>
    </dsp:sp>
    <dsp:sp modelId="{414DD574-B221-4E0D-B09A-057DB4712900}">
      <dsp:nvSpPr>
        <dsp:cNvPr id="0" name=""/>
        <dsp:cNvSpPr/>
      </dsp:nvSpPr>
      <dsp:spPr>
        <a:xfrm>
          <a:off x="5587305" y="2034192"/>
          <a:ext cx="1522958" cy="967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F6EA4A-E6EB-43C8-B474-0693DBCFB041}">
      <dsp:nvSpPr>
        <dsp:cNvPr id="0" name=""/>
        <dsp:cNvSpPr/>
      </dsp:nvSpPr>
      <dsp:spPr>
        <a:xfrm>
          <a:off x="5756523" y="2194948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Метание диска</a:t>
          </a:r>
          <a:endParaRPr lang="ru-RU" sz="2300" b="1" kern="1200" dirty="0"/>
        </a:p>
      </dsp:txBody>
      <dsp:txXfrm>
        <a:off x="5784848" y="2223273"/>
        <a:ext cx="1466308" cy="910428"/>
      </dsp:txXfrm>
    </dsp:sp>
    <dsp:sp modelId="{7E8E4068-ACF8-453E-A58A-559FF877961C}">
      <dsp:nvSpPr>
        <dsp:cNvPr id="0" name=""/>
        <dsp:cNvSpPr/>
      </dsp:nvSpPr>
      <dsp:spPr>
        <a:xfrm>
          <a:off x="7448698" y="2034192"/>
          <a:ext cx="1522958" cy="967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0D29FF-FBD8-46B4-B0C4-DD5993A93A1F}">
      <dsp:nvSpPr>
        <dsp:cNvPr id="0" name=""/>
        <dsp:cNvSpPr/>
      </dsp:nvSpPr>
      <dsp:spPr>
        <a:xfrm>
          <a:off x="7617916" y="2194948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Борьба</a:t>
          </a:r>
          <a:endParaRPr lang="ru-RU" sz="2300" b="1" kern="1200" dirty="0"/>
        </a:p>
      </dsp:txBody>
      <dsp:txXfrm>
        <a:off x="7646241" y="2223273"/>
        <a:ext cx="1466308" cy="910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73ED2-CABD-4EDA-A54B-7A7DA7958763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E29A-FFAD-4B46-8D2E-1D30ABF6C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8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F87DA-EDE4-4AE5-BB89-B16CB0908FC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328EC-CFE2-4E58-971A-7FA78B87BB80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44FA8-BC16-4A1A-906E-F7413E07D04D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3BB168-6573-4BD7-A9E0-18A27252BA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C63631-B5BA-4CA2-9BDD-51C8E2AA4C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86;&#1081;%20&#1091;&#1088;&#1086;&#1082;%2025.12\&#1058;.&#1051;.25.12\&#1075;&#1088;&#1077;&#1095;&#1077;&#1089;&#1082;&#1072;&#1103;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4;&#1086;&#1081;%20&#1091;&#1088;&#1086;&#1082;%2025.12\&#1058;.&#1051;.25.12\&#1086;&#1083;&#1080;&#1084;&#1087;&#1080;&#1072;&#1076;&#1074;%20&#1087;&#1088;&#1077;&#1079;1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37.jpeg"/><Relationship Id="rId7" Type="http://schemas.openxmlformats.org/officeDocument/2006/relationships/slide" Target="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oleObject" Target="../embeddings/oleObject1.bin"/><Relationship Id="rId10" Type="http://schemas.openxmlformats.org/officeDocument/2006/relationships/slide" Target="slide38.xml"/><Relationship Id="rId4" Type="http://schemas.openxmlformats.org/officeDocument/2006/relationships/image" Target="../media/image38.jpeg"/><Relationship Id="rId9" Type="http://schemas.openxmlformats.org/officeDocument/2006/relationships/slide" Target="slide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gif"/><Relationship Id="rId5" Type="http://schemas.openxmlformats.org/officeDocument/2006/relationships/image" Target="../media/image34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gif"/><Relationship Id="rId11" Type="http://schemas.openxmlformats.org/officeDocument/2006/relationships/image" Target="../media/image21.gif"/><Relationship Id="rId5" Type="http://schemas.openxmlformats.org/officeDocument/2006/relationships/image" Target="../media/image34.jpeg"/><Relationship Id="rId10" Type="http://schemas.openxmlformats.org/officeDocument/2006/relationships/image" Target="../media/image49.jpeg"/><Relationship Id="rId4" Type="http://schemas.openxmlformats.org/officeDocument/2006/relationships/image" Target="../media/image40.png"/><Relationship Id="rId9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oleObject" Target="../embeddings/oleObject4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jpeg"/><Relationship Id="rId5" Type="http://schemas.openxmlformats.org/officeDocument/2006/relationships/image" Target="../media/image52.png"/><Relationship Id="rId4" Type="http://schemas.openxmlformats.org/officeDocument/2006/relationships/image" Target="../media/image40.png"/><Relationship Id="rId9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9.jpeg"/><Relationship Id="rId1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46.jpeg"/><Relationship Id="rId7" Type="http://schemas.openxmlformats.org/officeDocument/2006/relationships/image" Target="../media/image33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21.gif"/><Relationship Id="rId10" Type="http://schemas.openxmlformats.org/officeDocument/2006/relationships/image" Target="../media/image74.jpeg"/><Relationship Id="rId4" Type="http://schemas.openxmlformats.org/officeDocument/2006/relationships/image" Target="../media/image48.jpeg"/><Relationship Id="rId9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1.gif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gif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gif"/><Relationship Id="rId4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8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86;&#1081;%20&#1091;&#1088;&#1086;&#1082;%2025.12\&#1086;&#1083;&#1080;&#1084;&#1087;&#1080;&#1072;&#1076;&#1072;%20%20&#1089;&#1086;&#1095;&#1080;.mp3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HISTORY5 (E)\History\Img\00055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8400" y="609600"/>
            <a:ext cx="2514600" cy="167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90800"/>
            <a:ext cx="8839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Всеобщая история.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D:\История\HISTORY5 (E)\History\Img\0005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114800"/>
            <a:ext cx="1600200" cy="2133600"/>
          </a:xfrm>
          <a:prstGeom prst="rect">
            <a:avLst/>
          </a:prstGeom>
          <a:noFill/>
        </p:spPr>
      </p:pic>
      <p:pic>
        <p:nvPicPr>
          <p:cNvPr id="1028" name="Picture 4" descr="D:\История\HISTORY5 (E)\History\Img\0005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1000"/>
            <a:ext cx="1524000" cy="2057401"/>
          </a:xfrm>
          <a:prstGeom prst="rect">
            <a:avLst/>
          </a:prstGeom>
          <a:noFill/>
        </p:spPr>
      </p:pic>
      <p:pic>
        <p:nvPicPr>
          <p:cNvPr id="1029" name="Picture 5" descr="D:\История\HISTORY5 (E)\History\Img\0006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648200"/>
            <a:ext cx="2466975" cy="1828800"/>
          </a:xfrm>
          <a:prstGeom prst="rect">
            <a:avLst/>
          </a:prstGeom>
          <a:noFill/>
        </p:spPr>
      </p:pic>
      <p:pic>
        <p:nvPicPr>
          <p:cNvPr id="1030" name="Picture 6" descr="D:\История\HISTORY5 (E)\History\Img\0007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495800"/>
            <a:ext cx="2590800" cy="1752600"/>
          </a:xfrm>
          <a:prstGeom prst="rect">
            <a:avLst/>
          </a:prstGeom>
          <a:noFill/>
        </p:spPr>
      </p:pic>
      <p:pic>
        <p:nvPicPr>
          <p:cNvPr id="1031" name="Picture 7" descr="D:\История\HISTORY5 (E)\History\Img\00199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2514600"/>
            <a:ext cx="1905000" cy="1295400"/>
          </a:xfrm>
          <a:prstGeom prst="rect">
            <a:avLst/>
          </a:prstGeom>
          <a:noFill/>
        </p:spPr>
      </p:pic>
      <p:pic>
        <p:nvPicPr>
          <p:cNvPr id="1032" name="Picture 8" descr="D:\История\HISTORY5 (E)\History\Img\00199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667000"/>
            <a:ext cx="1752600" cy="1371600"/>
          </a:xfrm>
          <a:prstGeom prst="rect">
            <a:avLst/>
          </a:prstGeom>
          <a:noFill/>
        </p:spPr>
      </p:pic>
      <p:pic>
        <p:nvPicPr>
          <p:cNvPr id="1033" name="Picture 9" descr="D:\История\HISTORY5 (E)\History\Img\00209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457200"/>
            <a:ext cx="2895600" cy="1752600"/>
          </a:xfrm>
          <a:prstGeom prst="rect">
            <a:avLst/>
          </a:prstGeom>
          <a:noFill/>
        </p:spPr>
      </p:pic>
      <p:pic>
        <p:nvPicPr>
          <p:cNvPr id="12" name="грече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7924800" y="609600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3124200"/>
            <a:ext cx="47500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Древняя Греция</a:t>
            </a: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763000" cy="9144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8763000" cy="3962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2800" b="1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D:\Program Files\Office2000\Clipart\homeanim\ag00029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18320"/>
            <a:ext cx="1066800" cy="84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1038225" cy="1333500"/>
          </a:xfrm>
          <a:prstGeom prst="rect">
            <a:avLst/>
          </a:prstGeom>
          <a:noFill/>
        </p:spPr>
      </p:pic>
      <p:pic>
        <p:nvPicPr>
          <p:cNvPr id="6" name="Picture 3" descr="D:\МЕТОДИКА\история Древнего мира\26 Греки и критяне\IMG_20131215_0001.jpg"/>
          <p:cNvPicPr>
            <a:picLocks noGrp="1"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81456" y="142852"/>
            <a:ext cx="6181087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74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763000" cy="9144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Олимпийские игры в Древней Греции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8763000" cy="3962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Задание: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Arial Black" pitchFamily="34" charset="0"/>
              </a:rPr>
              <a:t>Посмотрите фрагмент  мультфильм и ответьте на 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Arial Black" pitchFamily="34" charset="0"/>
              </a:rPr>
              <a:t>вопросы:</a:t>
            </a: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Arial Black" pitchFamily="34" charset="0"/>
              </a:rPr>
              <a:t> В честь какого бога устраивались   Олимпийские игры?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Arial Black" pitchFamily="34" charset="0"/>
              </a:rPr>
              <a:t>Когда состоялись первые Олимпийские игры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Arial Black" pitchFamily="34" charset="0"/>
              </a:rPr>
              <a:t>Что стало символом олимпийских игр</a:t>
            </a:r>
          </a:p>
          <a:p>
            <a:endParaRPr lang="ru-RU" dirty="0"/>
          </a:p>
        </p:txBody>
      </p:sp>
      <p:pic>
        <p:nvPicPr>
          <p:cNvPr id="4" name="Picture 4" descr="D:\Program Files\Office2000\Clipart\homeanim\ag00029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18320"/>
            <a:ext cx="1066800" cy="84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1038225" cy="133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лимпиадв през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6096000"/>
            <a:ext cx="3001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СТАТУЯ  БОГА  ЗЕВСА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" name="Рисунок 5" descr="a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114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limp_med-1896_lic.jpg"/>
          <p:cNvPicPr>
            <a:picLocks noChangeAspect="1"/>
          </p:cNvPicPr>
          <p:nvPr/>
        </p:nvPicPr>
        <p:blipFill>
          <a:blip r:embed="rId3" cstate="print"/>
          <a:srcRect l="3750" t="3750" r="2500" b="3750"/>
          <a:stretch>
            <a:fillRect/>
          </a:stretch>
        </p:blipFill>
        <p:spPr>
          <a:xfrm rot="650210">
            <a:off x="7391400" y="381000"/>
            <a:ext cx="1371600" cy="1676400"/>
          </a:xfrm>
          <a:prstGeom prst="ellipse">
            <a:avLst/>
          </a:prstGeom>
          <a:ln>
            <a:solidFill>
              <a:srgbClr val="FEE1A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191000" y="1981201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ОЛИМПИЙСКИЕ ИГРЫ - </a:t>
            </a:r>
            <a:r>
              <a:rPr lang="ru-RU" sz="2000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СПОРТИВНЫЕ СОСТЯЗАНИЯ, ПОСВЯЩЕННЫЕ БОГУ </a:t>
            </a:r>
            <a:r>
              <a:rPr lang="ru-RU" sz="2000" i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/>
            </a:r>
            <a:br>
              <a:rPr lang="ru-RU" sz="2000" i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</a:br>
            <a:endParaRPr lang="ru-RU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9" name="Picture 2" descr="C:\Users\Наталья\Downloads\2616d4a6b7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9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467600" y="3352800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ЗЕВСУ</a:t>
            </a:r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295400"/>
            <a:ext cx="6553200" cy="3733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Первые Олимпийские игры в Древней Греции состоялись 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</a:t>
            </a:r>
            <a:r>
              <a:rPr lang="ru-RU" sz="8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776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году до н.э.</a:t>
            </a:r>
            <a:endParaRPr lang="ru-RU" dirty="0"/>
          </a:p>
        </p:txBody>
      </p:sp>
      <p:pic>
        <p:nvPicPr>
          <p:cNvPr id="3" name="Рисунок 2" descr="Olimp_med-1896_lic.jpg"/>
          <p:cNvPicPr>
            <a:picLocks noChangeAspect="1"/>
          </p:cNvPicPr>
          <p:nvPr/>
        </p:nvPicPr>
        <p:blipFill>
          <a:blip r:embed="rId2" cstate="print"/>
          <a:srcRect l="3750" t="3750" r="2500" b="3750"/>
          <a:stretch>
            <a:fillRect/>
          </a:stretch>
        </p:blipFill>
        <p:spPr>
          <a:xfrm>
            <a:off x="304800" y="0"/>
            <a:ext cx="2247809" cy="2438400"/>
          </a:xfrm>
          <a:prstGeom prst="ellipse">
            <a:avLst/>
          </a:prstGeom>
          <a:ln>
            <a:solidFill>
              <a:srgbClr val="FEE1A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Picture 20" descr="statue1"/>
          <p:cNvPicPr>
            <a:picLocks noChangeAspect="1" noChangeArrowheads="1"/>
          </p:cNvPicPr>
          <p:nvPr/>
        </p:nvPicPr>
        <p:blipFill>
          <a:blip r:embed="rId3"/>
          <a:srcRect l="36079" r="27841" b="20343"/>
          <a:stretch>
            <a:fillRect/>
          </a:stretch>
        </p:blipFill>
        <p:spPr bwMode="auto">
          <a:xfrm>
            <a:off x="304800" y="2057400"/>
            <a:ext cx="1406525" cy="21590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1285" name="Picture 21" descr="5 в"/>
          <p:cNvPicPr>
            <a:picLocks noChangeAspect="1" noChangeArrowheads="1"/>
          </p:cNvPicPr>
          <p:nvPr/>
        </p:nvPicPr>
        <p:blipFill>
          <a:blip r:embed="rId4"/>
          <a:srcRect l="2007" t="1729" r="2007" b="1729"/>
          <a:stretch>
            <a:fillRect/>
          </a:stretch>
        </p:blipFill>
        <p:spPr bwMode="auto">
          <a:xfrm>
            <a:off x="2339975" y="2060575"/>
            <a:ext cx="2808288" cy="1516063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539750" y="5013325"/>
            <a:ext cx="8351838" cy="83185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Зевс основал Олимпийские игры в честь победы над своим отцом Кроном.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23850" y="5013325"/>
            <a:ext cx="8496300" cy="118745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Пелопс, сын Тантала, основал Олимпийские игры после того, как одержал верх в борьбе за руку Гиподамии, дочери царя Эномая.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377825" y="4941888"/>
            <a:ext cx="8388350" cy="1370012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Геракл основал Олимпийские игры после победы над царем Авгием.</a:t>
            </a:r>
            <a:r>
              <a:rPr lang="ru-RU"/>
              <a:t> </a:t>
            </a:r>
          </a:p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233363" y="4941888"/>
            <a:ext cx="8677275" cy="1484312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  Царь Элиды Ифит организовал Олимпийские игры</a:t>
            </a:r>
          </a:p>
          <a:p>
            <a:pPr algn="ctr"/>
            <a:r>
              <a:rPr lang="ru-RU" b="1"/>
              <a:t> по согласию с Ликургом, царем Спарты, чтобы подтвердить</a:t>
            </a:r>
          </a:p>
          <a:p>
            <a:pPr algn="ctr"/>
            <a:r>
              <a:rPr lang="ru-RU" b="1"/>
              <a:t> стремление прекратить войны и жить в мире</a:t>
            </a:r>
            <a:r>
              <a:rPr lang="ru-RU"/>
              <a:t>.</a:t>
            </a:r>
          </a:p>
        </p:txBody>
      </p:sp>
      <p:graphicFrame>
        <p:nvGraphicFramePr>
          <p:cNvPr id="11306" name="Object 42"/>
          <p:cNvGraphicFramePr>
            <a:graphicFrameLocks noGrp="1" noChangeAspect="1"/>
          </p:cNvGraphicFramePr>
          <p:nvPr>
            <p:ph idx="1"/>
          </p:nvPr>
        </p:nvGraphicFramePr>
        <p:xfrm>
          <a:off x="7235825" y="2492375"/>
          <a:ext cx="1458913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5" name="Фотография Photo Editor" r:id="rId5" imgW="1542857" imgH="2057143" progId="">
                  <p:embed/>
                </p:oleObj>
              </mc:Choice>
              <mc:Fallback>
                <p:oleObj name="Фотография Photo Editor" r:id="rId5" imgW="1542857" imgH="205714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492375"/>
                        <a:ext cx="1458913" cy="1944688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468313" y="260350"/>
            <a:ext cx="8351837" cy="1200329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charset="0"/>
              </a:rPr>
              <a:t>Существует несколько версий о том, кто придумал Олимпийские игры. Какая из них наиболее правдоподобна</a:t>
            </a:r>
            <a:r>
              <a:rPr lang="ru-RU" sz="2400" b="1" dirty="0" smtClean="0">
                <a:latin typeface="Arial" charset="0"/>
              </a:rPr>
              <a:t>? Выделите причины их появления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323850" y="4365625"/>
            <a:ext cx="16557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Фидий. Зевс</a:t>
            </a:r>
            <a:r>
              <a:rPr lang="ru-RU" sz="140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sz="1200">
                <a:solidFill>
                  <a:srgbClr val="663300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5286380" y="385762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</a:rPr>
              <a:t>Отдыхающий Геракл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7308850" y="4508500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Ликург</a:t>
            </a:r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2484438" y="386080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Пелопс и Гиподамия</a:t>
            </a:r>
          </a:p>
        </p:txBody>
      </p:sp>
      <p:sp>
        <p:nvSpPr>
          <p:cNvPr id="11317" name="AutoShape 5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1600200"/>
            <a:ext cx="2160588" cy="431800"/>
          </a:xfrm>
          <a:prstGeom prst="actionButtonBlank">
            <a:avLst/>
          </a:prstGeom>
          <a:solidFill>
            <a:srgbClr val="663300"/>
          </a:solidFill>
          <a:ln w="9525">
            <a:solidFill>
              <a:srgbClr val="FFEAD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Версия 1. Зевс</a:t>
            </a:r>
          </a:p>
        </p:txBody>
      </p:sp>
      <p:sp>
        <p:nvSpPr>
          <p:cNvPr id="11318" name="AutoShape 5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67000" y="1600200"/>
            <a:ext cx="2592388" cy="360362"/>
          </a:xfrm>
          <a:prstGeom prst="actionButtonBlank">
            <a:avLst/>
          </a:prstGeom>
          <a:solidFill>
            <a:srgbClr val="663300"/>
          </a:solidFill>
          <a:ln w="9525">
            <a:solidFill>
              <a:srgbClr val="FFEAD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Версия 2. </a:t>
            </a:r>
            <a:r>
              <a:rPr lang="ru-RU" b="1" dirty="0" err="1"/>
              <a:t>Пелопс</a:t>
            </a:r>
            <a:endParaRPr lang="ru-RU" b="1" dirty="0"/>
          </a:p>
        </p:txBody>
      </p:sp>
      <p:sp>
        <p:nvSpPr>
          <p:cNvPr id="11319" name="AutoShape 5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0" y="1524000"/>
            <a:ext cx="1439863" cy="576262"/>
          </a:xfrm>
          <a:prstGeom prst="actionButtonBlank">
            <a:avLst/>
          </a:prstGeom>
          <a:solidFill>
            <a:srgbClr val="663300"/>
          </a:solidFill>
          <a:ln w="9525">
            <a:solidFill>
              <a:srgbClr val="FFEAD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Версия 3. </a:t>
            </a:r>
          </a:p>
          <a:p>
            <a:pPr algn="ctr"/>
            <a:r>
              <a:rPr lang="ru-RU" b="1" dirty="0"/>
              <a:t>Геракл</a:t>
            </a:r>
          </a:p>
        </p:txBody>
      </p:sp>
      <p:sp>
        <p:nvSpPr>
          <p:cNvPr id="11320" name="AutoShape 5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1371600"/>
            <a:ext cx="2016125" cy="1079500"/>
          </a:xfrm>
          <a:prstGeom prst="actionButtonBlank">
            <a:avLst/>
          </a:prstGeom>
          <a:solidFill>
            <a:srgbClr val="663300"/>
          </a:solidFill>
          <a:ln w="9525">
            <a:solidFill>
              <a:srgbClr val="FFEAD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Версия 4.</a:t>
            </a:r>
          </a:p>
          <a:p>
            <a:pPr algn="ctr"/>
            <a:r>
              <a:rPr lang="ru-RU" b="1" dirty="0" err="1"/>
              <a:t>Ифит</a:t>
            </a:r>
            <a:r>
              <a:rPr lang="ru-RU" b="1" dirty="0"/>
              <a:t> и </a:t>
            </a:r>
          </a:p>
          <a:p>
            <a:pPr algn="ctr"/>
            <a:r>
              <a:rPr lang="ru-RU" b="1" dirty="0"/>
              <a:t>Ликург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1307" name="Picture 4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9256" y="2143116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animBg="1"/>
      <p:bldP spid="11296" grpId="1" animBg="1"/>
      <p:bldP spid="11298" grpId="0" animBg="1"/>
      <p:bldP spid="11298" grpId="1" animBg="1"/>
      <p:bldP spid="11300" grpId="0" animBg="1"/>
      <p:bldP spid="11300" grpId="1" animBg="1"/>
      <p:bldP spid="11304" grpId="0" animBg="1"/>
      <p:bldP spid="11309" grpId="0"/>
      <p:bldP spid="11310" grpId="0"/>
      <p:bldP spid="11311" grpId="0"/>
      <p:bldP spid="11312" grpId="0"/>
      <p:bldP spid="11317" grpId="0" animBg="1"/>
      <p:bldP spid="11318" grpId="0" animBg="1"/>
      <p:bldP spid="11319" grpId="0" animBg="1"/>
      <p:bldP spid="113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i="1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Причины появления Олимпийских игр…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2296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Поклонение богам</a:t>
            </a:r>
            <a:r>
              <a:rPr lang="ru-RU" sz="40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ru-RU" sz="4000" dirty="0" smtClean="0"/>
              <a:t>Стремление показать силу и ловкость своего народа</a:t>
            </a:r>
            <a:r>
              <a:rPr lang="ru-RU" sz="4000" dirty="0" smtClean="0">
                <a:latin typeface="Arial" charset="0"/>
              </a:rPr>
              <a:t>.</a:t>
            </a:r>
          </a:p>
          <a:p>
            <a:r>
              <a:rPr lang="ru-RU" sz="4000" dirty="0" smtClean="0"/>
              <a:t>Стремление прекратить войны и жить в мире</a:t>
            </a:r>
            <a:endParaRPr lang="ru-RU" sz="4000" dirty="0" smtClean="0">
              <a:latin typeface="Arial" charset="0"/>
            </a:endParaRPr>
          </a:p>
          <a:p>
            <a:pPr eaLnBrk="1" hangingPunct="1"/>
            <a:endParaRPr lang="ru-RU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57200"/>
            <a:ext cx="44144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Олимпийских игр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905000"/>
            <a:ext cx="68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sz="2000" b="1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57201" y="4419600"/>
          <a:ext cx="18288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PHOTO-PAINT" r:id="rId3" imgW="876190" imgH="1714286" progId="">
                  <p:embed/>
                </p:oleObj>
              </mc:Choice>
              <mc:Fallback>
                <p:oleObj name="PHOTO-PAINT" r:id="rId3" imgW="876190" imgH="171428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419600"/>
                        <a:ext cx="1828800" cy="1911350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 descr="Olimp_med-1896_lic.jpg"/>
          <p:cNvPicPr>
            <a:picLocks noChangeAspect="1"/>
          </p:cNvPicPr>
          <p:nvPr/>
        </p:nvPicPr>
        <p:blipFill>
          <a:blip r:embed="rId5" cstate="print"/>
          <a:srcRect l="3750" t="3750" r="2500" b="3750"/>
          <a:stretch>
            <a:fillRect/>
          </a:stretch>
        </p:blipFill>
        <p:spPr>
          <a:xfrm rot="591435">
            <a:off x="7097960" y="498036"/>
            <a:ext cx="1466394" cy="1149387"/>
          </a:xfrm>
          <a:prstGeom prst="ellipse">
            <a:avLst/>
          </a:prstGeom>
          <a:ln>
            <a:solidFill>
              <a:srgbClr val="FEE1A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a9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8006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1905000"/>
            <a:ext cx="2357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1. Участники-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18288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борцы, бегуны, метатели копий и дисков, прыгуны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2.Девиз </a:t>
            </a:r>
            <a:r>
              <a:rPr lang="ru-RU" sz="2800" dirty="0" smtClean="0"/>
              <a:t>Олимпийских</a:t>
            </a:r>
            <a:r>
              <a:rPr lang="ru-RU" sz="2400" dirty="0" smtClean="0"/>
              <a:t> игр -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281940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Быстрее, Выше ,Сильнее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352800"/>
            <a:ext cx="5064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3.Как часто </a:t>
            </a:r>
            <a:r>
              <a:rPr lang="ru-RU" sz="2800" dirty="0" smtClean="0"/>
              <a:t>проводились</a:t>
            </a:r>
            <a:r>
              <a:rPr lang="ru-RU" sz="2400" dirty="0" smtClean="0"/>
              <a:t> Игры -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3352800"/>
            <a:ext cx="3148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 раз в 4 года ( летом)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114800" cy="5287963"/>
          </a:xfrm>
          <a:prstGeom prst="flowChartAlternateProcess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1. Первые Олимпийские игры.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Руины храма Зевса  в Олимпии.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762000"/>
            <a:ext cx="44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состязаниях могли принимать участие все свободные греки. Однако женщинам запрещалось присутствовать даже в роли зрительниц.  Олимпийские игры были посвящены Зевсу: это был чисто мужской праздник.</a:t>
            </a:r>
          </a:p>
          <a:p>
            <a:endParaRPr lang="ru-RU" sz="2000" dirty="0" smtClean="0"/>
          </a:p>
          <a:p>
            <a:r>
              <a:rPr lang="ru-RU" sz="2000" i="1" dirty="0" smtClean="0"/>
              <a:t>Рассказывали, что одна смелая гречанка, надев мужскую одежду, тайно проникла в Олимпию, чтобы взглянуть на выступление сына. Когда юноша победил, его мать в восторге бросилась к нему, и все поняли, что она женщина…</a:t>
            </a:r>
          </a:p>
          <a:p>
            <a:endParaRPr lang="ru-RU" sz="2000" i="1" dirty="0" smtClean="0">
              <a:solidFill>
                <a:srgbClr val="FFC000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FFC000"/>
                </a:solidFill>
              </a:rPr>
              <a:t>Как вы думаете, что произошло с этой женщиной?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838200"/>
            <a:ext cx="4038600" cy="5715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Почти за год до начала Олимпийских игр все участники обязаны были приступить к тренировкам в своём родном городе. День за днём 10 месяцев подряд неустанно упражнялись </a:t>
            </a:r>
            <a:r>
              <a:rPr lang="ru-RU" dirty="0" smtClean="0">
                <a:solidFill>
                  <a:srgbClr val="C00000"/>
                </a:solidFill>
              </a:rPr>
              <a:t>атлеты. </a:t>
            </a:r>
            <a:r>
              <a:rPr lang="ru-RU" dirty="0" smtClean="0"/>
              <a:t>А ровно за месяц до открытия игр им надлежало прибыть в Южную Грецию и поблизости от Олимпии продолжить подготовку. Участниками игр обычно становились зажиточные люди, бедняки же не могли тренироваться долгими месяцами.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1. Первые Олимпийские игры.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638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на стадион в Олимпии.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" descr="C:\Users\User\Picture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4495800" cy="274320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C:\Users\User\Pictures\a6a2d25ab3b4951cdada95832654b254fa377ef0_sh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4572000" cy="2533650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3375"/>
            <a:ext cx="2919441" cy="2743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2379692" cy="27368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04"/>
            <a:ext cx="2786082" cy="23574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00042"/>
            <a:ext cx="2028809" cy="22383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286124"/>
            <a:ext cx="1511300" cy="15113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olimpiada_crук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200400"/>
            <a:ext cx="1287462" cy="18938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olimpiada_c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4786322"/>
            <a:ext cx="1284287" cy="1727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4071938"/>
            <a:ext cx="1428760" cy="2336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4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685800"/>
            <a:ext cx="7086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Клятва чести  атлетов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/>
              <a:t>Археологами была найдена клятва  древнегреческих атлетов, но вот часть слов разобрать  очень трудно, подумайте, как могла звучать клятва, и допишите  недостающие слова!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 «Я –                          полиса    -                  подтверждаю   перед                                       , что тренировался, как требуют древние 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</a:t>
            </a:r>
            <a:r>
              <a:rPr lang="ru-RU" sz="2000" b="1" dirty="0" smtClean="0"/>
              <a:t>  великого праздника. Торжественно клянусь в том, что для достижения победы  буду                                                 ».</a:t>
            </a:r>
            <a:endParaRPr lang="ru-RU" sz="2000" dirty="0"/>
          </a:p>
        </p:txBody>
      </p:sp>
      <p:pic>
        <p:nvPicPr>
          <p:cNvPr id="5" name="Рисунок 4" descr="Olimp_med-1896_lic.jpg"/>
          <p:cNvPicPr>
            <a:picLocks noChangeAspect="1"/>
          </p:cNvPicPr>
          <p:nvPr/>
        </p:nvPicPr>
        <p:blipFill>
          <a:blip r:embed="rId2" cstate="print"/>
          <a:srcRect l="3750" t="3750" r="2500" b="3750"/>
          <a:stretch>
            <a:fillRect/>
          </a:stretch>
        </p:blipFill>
        <p:spPr>
          <a:xfrm rot="595785">
            <a:off x="381000" y="304800"/>
            <a:ext cx="1371600" cy="838200"/>
          </a:xfrm>
          <a:prstGeom prst="ellipse">
            <a:avLst/>
          </a:prstGeom>
          <a:ln>
            <a:solidFill>
              <a:srgbClr val="FEE1A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486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00200" y="4826675"/>
            <a:ext cx="548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993300"/>
                </a:solidFill>
              </a:rPr>
              <a:t>1. боги</a:t>
            </a:r>
            <a:br>
              <a:rPr lang="ru-RU" sz="1600" b="1" dirty="0" smtClean="0">
                <a:solidFill>
                  <a:srgbClr val="993300"/>
                </a:solidFill>
              </a:rPr>
            </a:br>
            <a:r>
              <a:rPr lang="ru-RU" sz="1600" b="1" dirty="0" smtClean="0">
                <a:solidFill>
                  <a:srgbClr val="993300"/>
                </a:solidFill>
              </a:rPr>
              <a:t>2. статуей Геракла</a:t>
            </a:r>
            <a:br>
              <a:rPr lang="ru-RU" sz="1600" b="1" dirty="0" smtClean="0">
                <a:solidFill>
                  <a:srgbClr val="993300"/>
                </a:solidFill>
              </a:rPr>
            </a:br>
            <a:r>
              <a:rPr lang="ru-RU" sz="1600" b="1" dirty="0" smtClean="0">
                <a:solidFill>
                  <a:srgbClr val="993300"/>
                </a:solidFill>
              </a:rPr>
              <a:t>3. статуей бога Зевса</a:t>
            </a:r>
            <a:br>
              <a:rPr lang="ru-RU" sz="1600" b="1" dirty="0" smtClean="0">
                <a:solidFill>
                  <a:srgbClr val="993300"/>
                </a:solidFill>
              </a:rPr>
            </a:br>
            <a:r>
              <a:rPr lang="ru-RU" sz="1600" b="1" dirty="0" smtClean="0">
                <a:solidFill>
                  <a:srgbClr val="993300"/>
                </a:solidFill>
              </a:rPr>
              <a:t>4. гражданин</a:t>
            </a:r>
            <a:br>
              <a:rPr lang="ru-RU" sz="1600" b="1" dirty="0" smtClean="0">
                <a:solidFill>
                  <a:srgbClr val="993300"/>
                </a:solidFill>
              </a:rPr>
            </a:br>
            <a:r>
              <a:rPr lang="ru-RU" sz="1600" b="1" dirty="0" smtClean="0">
                <a:solidFill>
                  <a:srgbClr val="993300"/>
                </a:solidFill>
              </a:rPr>
              <a:t>5. соблюдать  правила</a:t>
            </a:r>
            <a:br>
              <a:rPr lang="ru-RU" sz="1600" b="1" dirty="0" smtClean="0">
                <a:solidFill>
                  <a:srgbClr val="993300"/>
                </a:solidFill>
              </a:rPr>
            </a:br>
            <a:r>
              <a:rPr lang="ru-RU" sz="1600" b="1" dirty="0" smtClean="0">
                <a:solidFill>
                  <a:srgbClr val="993300"/>
                </a:solidFill>
              </a:rPr>
              <a:t>6. подкупать судей</a:t>
            </a:r>
            <a:br>
              <a:rPr lang="ru-RU" sz="1600" b="1" dirty="0" smtClean="0">
                <a:solidFill>
                  <a:srgbClr val="993300"/>
                </a:solidFill>
              </a:rPr>
            </a:br>
            <a:r>
              <a:rPr lang="ru-RU" sz="1600" b="1" dirty="0" smtClean="0">
                <a:solidFill>
                  <a:srgbClr val="993300"/>
                </a:solidFill>
              </a:rPr>
              <a:t>7. обычаи</a:t>
            </a:r>
            <a:endParaRPr lang="ru-RU" sz="1600" dirty="0">
              <a:solidFill>
                <a:srgbClr val="99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124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гражданин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1242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Милет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67200" y="3429000"/>
            <a:ext cx="226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статуей бога Зевса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0200" y="3733800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обычаи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5800" y="4343400"/>
            <a:ext cx="2819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соблюдать  правила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6019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Открытие Олимпиады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1 день 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chemeClr val="tx2"/>
                </a:solidFill>
              </a:rPr>
              <a:t/>
            </a:r>
            <a:br>
              <a:rPr lang="ru-RU" sz="5400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28600" y="2438400"/>
          <a:ext cx="1295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HOTO-PAINT" r:id="rId3" imgW="876190" imgH="1714286" progId="">
                  <p:embed/>
                </p:oleObj>
              </mc:Choice>
              <mc:Fallback>
                <p:oleObj name="PHOTO-PAINT" r:id="rId3" imgW="876190" imgH="17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1295400" cy="2590800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32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 descr="Olimp_med-1896_lic.jpg"/>
          <p:cNvPicPr>
            <a:picLocks noChangeAspect="1"/>
          </p:cNvPicPr>
          <p:nvPr/>
        </p:nvPicPr>
        <p:blipFill>
          <a:blip r:embed="rId5" cstate="print"/>
          <a:srcRect l="3750" t="3750" r="2500" b="3750"/>
          <a:stretch>
            <a:fillRect/>
          </a:stretch>
        </p:blipFill>
        <p:spPr>
          <a:xfrm>
            <a:off x="7467600" y="228600"/>
            <a:ext cx="1371600" cy="1371600"/>
          </a:xfrm>
          <a:prstGeom prst="ellipse">
            <a:avLst/>
          </a:prstGeom>
          <a:ln>
            <a:solidFill>
              <a:srgbClr val="FEE1A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9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новый009Б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1" y="1773238"/>
            <a:ext cx="6629399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7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2438399" y="3644900"/>
            <a:ext cx="1752601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новый-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429132"/>
            <a:ext cx="9032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щщ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 rot="209149">
            <a:off x="5285523" y="4053032"/>
            <a:ext cx="18002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amp_fire_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9700" y="3933825"/>
            <a:ext cx="503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camp_fire_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38600" y="3886200"/>
            <a:ext cx="1371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WordArt 24"/>
          <p:cNvSpPr>
            <a:spLocks noChangeArrowheads="1" noChangeShapeType="1" noTextEdit="1"/>
          </p:cNvSpPr>
          <p:nvPr/>
        </p:nvSpPr>
        <p:spPr bwMode="auto">
          <a:xfrm>
            <a:off x="2971800" y="1524000"/>
            <a:ext cx="3508375" cy="4857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20000"/>
                </a:solidFill>
                <a:latin typeface="Arial"/>
                <a:cs typeface="Arial"/>
              </a:rPr>
              <a:t>Поклонение богам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67200" y="1295400"/>
            <a:ext cx="4498848" cy="3733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Стадион – место для состязаний. Это слово зародилось именно в Древней Греции при проведении олимпийских игр. </a:t>
            </a:r>
          </a:p>
          <a:p>
            <a:r>
              <a:rPr lang="ru-RU" sz="2000" b="1" dirty="0" smtClean="0"/>
              <a:t>Именно на стадионе проходили основные соревнования, и именно на их трибунах  занимали зрители места задолго до начала состязаний. Никто не хотел пропускать такое событие.</a:t>
            </a: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3400" y="457200"/>
            <a:ext cx="441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Ребята скажите , а как мы сейчас называем место, где проходят  спортивные состязания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2466" name="Picture 2" descr="C:\Users\User\Pictures\0002-006-ZHivopis-SHkola-Arkhitektura-Skulptura-Olimpijskie-igry-Teat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3581400" cy="25908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3657600" cy="30480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6096000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Стадион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a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334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76800" y="1143000"/>
            <a:ext cx="3965448" cy="373380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/>
              <a:t>Представьте себе: лето, конец июля, жарко. С первыми лучами солнца раздался  звук трубы. На стадионе появились судьи в пурпурных плащах и с венками на голове. За ними идут атлеты из всех городов Греции. Атлеты по очереди выходят на середину арены, чтобы представиться зрителям. Глашатай громко объявляет имя и родину  каждого и трижды спрашивает: «Все ли вы, счастливые гости Олимпии, согласны, что этот атлет является свободным и достойным гражданином?» </a:t>
            </a:r>
          </a:p>
          <a:p>
            <a:r>
              <a:rPr lang="ru-RU" sz="6400" b="1" dirty="0" smtClean="0"/>
              <a:t>Зрители приветствуют участника игр громкими криками и  рукоплесканиями. Затем начинаются соревнования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00600" y="457200"/>
            <a:ext cx="3962400" cy="6096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следующие   2-3-4 ни проходили игры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3490" name="Object 3"/>
          <p:cNvGraphicFramePr>
            <a:graphicFrameLocks noChangeAspect="1"/>
          </p:cNvGraphicFramePr>
          <p:nvPr/>
        </p:nvGraphicFramePr>
        <p:xfrm>
          <a:off x="3505200" y="381000"/>
          <a:ext cx="1295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PHOTO-PAINT" r:id="rId3" imgW="876190" imgH="1714286" progId="">
                  <p:embed/>
                </p:oleObj>
              </mc:Choice>
              <mc:Fallback>
                <p:oleObj name="PHOTO-PAINT" r:id="rId3" imgW="876190" imgH="17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"/>
                        <a:ext cx="1295400" cy="2590800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32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343400"/>
            <a:ext cx="2819400" cy="1981200"/>
          </a:xfrm>
          <a:prstGeom prst="flowChartAlternateProcess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6" descr="7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3276600" y="3657600"/>
            <a:ext cx="1752601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Olimp_med-1896_lic.jpg"/>
          <p:cNvPicPr>
            <a:picLocks noChangeAspect="1"/>
          </p:cNvPicPr>
          <p:nvPr/>
        </p:nvPicPr>
        <p:blipFill>
          <a:blip r:embed="rId7" cstate="print"/>
          <a:srcRect l="3750" t="3750" r="2500" b="3750"/>
          <a:stretch>
            <a:fillRect/>
          </a:stretch>
        </p:blipFill>
        <p:spPr>
          <a:xfrm>
            <a:off x="609600" y="381000"/>
            <a:ext cx="1371600" cy="1371600"/>
          </a:xfrm>
          <a:prstGeom prst="ellipse">
            <a:avLst/>
          </a:prstGeom>
          <a:ln>
            <a:solidFill>
              <a:srgbClr val="FEE1A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a9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586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1000" y="1752600"/>
            <a:ext cx="2705100" cy="2257425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514600" y="762000"/>
            <a:ext cx="4953000" cy="5355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Первый день – </a:t>
            </a:r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состязание  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0909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476250"/>
          <a:ext cx="187166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PHOTO-PAINT" r:id="rId3" imgW="2273016" imgH="1561905" progId="">
                  <p:embed/>
                </p:oleObj>
              </mc:Choice>
              <mc:Fallback>
                <p:oleObj name="PHOTO-PAINT" r:id="rId3" imgW="2273016" imgH="15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250"/>
                        <a:ext cx="1871662" cy="1285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2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0" name="Object 2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15000" y="2667000"/>
          <a:ext cx="24638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PHOTO-PAINT" r:id="rId5" imgW="2463492" imgH="1752381" progId="">
                  <p:embed/>
                </p:oleObj>
              </mc:Choice>
              <mc:Fallback>
                <p:oleObj name="PHOTO-PAINT" r:id="rId5" imgW="2463492" imgH="175238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667000"/>
                        <a:ext cx="2463800" cy="1752600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76200" cmpd="tri">
                        <a:solidFill>
                          <a:srgbClr val="32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468313" y="1773238"/>
            <a:ext cx="4752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320000"/>
                </a:solidFill>
                <a:latin typeface="Times New Roman" pitchFamily="18" charset="0"/>
              </a:rPr>
              <a:t>Бег на короткие и длинные дистанции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5410200" y="4572000"/>
            <a:ext cx="3240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320000"/>
                </a:solidFill>
                <a:latin typeface="Times New Roman" pitchFamily="18" charset="0"/>
              </a:rPr>
              <a:t>Бег с оружием</a:t>
            </a:r>
          </a:p>
        </p:txBody>
      </p:sp>
      <p:pic>
        <p:nvPicPr>
          <p:cNvPr id="9" name="Picture 8" descr="бегуны и судьи"/>
          <p:cNvPicPr>
            <a:picLocks noChangeAspect="1" noChangeArrowheads="1"/>
          </p:cNvPicPr>
          <p:nvPr/>
        </p:nvPicPr>
        <p:blipFill>
          <a:blip r:embed="rId7">
            <a:lum bright="-8000" contrast="18000"/>
          </a:blip>
          <a:srcRect/>
          <a:stretch>
            <a:fillRect/>
          </a:stretch>
        </p:blipFill>
        <p:spPr bwMode="auto">
          <a:xfrm>
            <a:off x="381000" y="3276600"/>
            <a:ext cx="4284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9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5562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315200" y="762000"/>
            <a:ext cx="139089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 бегу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29" grpId="0"/>
      <p:bldP spid="8093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3" descr="прыжки"/>
          <p:cNvPicPr>
            <a:picLocks noChangeAspect="1" noChangeArrowheads="1"/>
          </p:cNvPicPr>
          <p:nvPr/>
        </p:nvPicPr>
        <p:blipFill>
          <a:blip r:embed="rId8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2571736" y="4357694"/>
            <a:ext cx="1785938" cy="162401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метание копья и диска"/>
          <p:cNvPicPr>
            <a:picLocks noChangeAspect="1" noChangeArrowheads="1"/>
          </p:cNvPicPr>
          <p:nvPr/>
        </p:nvPicPr>
        <p:blipFill>
          <a:blip r:embed="rId9" cstate="email">
            <a:lum bright="-10000" contrast="14000"/>
          </a:blip>
          <a:srcRect/>
          <a:stretch>
            <a:fillRect/>
          </a:stretch>
        </p:blipFill>
        <p:spPr bwMode="auto">
          <a:xfrm>
            <a:off x="4714876" y="4357694"/>
            <a:ext cx="2000264" cy="162401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борьба 2"/>
          <p:cNvPicPr>
            <a:picLocks noChangeAspect="1" noChangeArrowheads="1"/>
          </p:cNvPicPr>
          <p:nvPr/>
        </p:nvPicPr>
        <p:blipFill>
          <a:blip r:embed="rId10" cstate="email">
            <a:lum bright="-14000" contrast="12000"/>
          </a:blip>
          <a:srcRect/>
          <a:stretch>
            <a:fillRect/>
          </a:stretch>
        </p:blipFill>
        <p:spPr bwMode="auto">
          <a:xfrm>
            <a:off x="7286644" y="4357694"/>
            <a:ext cx="1676400" cy="16002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бегуны и судьи"/>
          <p:cNvPicPr>
            <a:picLocks noChangeAspect="1" noChangeArrowheads="1"/>
          </p:cNvPicPr>
          <p:nvPr/>
        </p:nvPicPr>
        <p:blipFill>
          <a:blip r:embed="rId11" cstate="email">
            <a:lum bright="-8000" contrast="18000"/>
          </a:blip>
          <a:srcRect/>
          <a:stretch>
            <a:fillRect/>
          </a:stretch>
        </p:blipFill>
        <p:spPr bwMode="auto">
          <a:xfrm>
            <a:off x="0" y="4419600"/>
            <a:ext cx="2249480" cy="164307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бег с оружием"/>
          <p:cNvPicPr>
            <a:picLocks noChangeAspect="1" noChangeArrowheads="1"/>
          </p:cNvPicPr>
          <p:nvPr/>
        </p:nvPicPr>
        <p:blipFill>
          <a:blip r:embed="rId12" cstate="email">
            <a:lum bright="-12000" contrast="16000"/>
          </a:blip>
          <a:srcRect/>
          <a:stretch>
            <a:fillRect/>
          </a:stretch>
        </p:blipFill>
        <p:spPr bwMode="auto">
          <a:xfrm>
            <a:off x="285720" y="1214422"/>
            <a:ext cx="31686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Documents and Settings\Cергей\Рабочий стол\урок Олимп игры\0769417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72198" y="1214422"/>
            <a:ext cx="2286017" cy="1500198"/>
          </a:xfrm>
          <a:prstGeom prst="rect">
            <a:avLst/>
          </a:prstGeom>
          <a:noFill/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0" y="0"/>
            <a:ext cx="8929718" cy="1142984"/>
          </a:xfrm>
          <a:prstGeom prst="horizontalScroll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 smtClean="0">
                <a:solidFill>
                  <a:schemeClr val="tx1"/>
                </a:solidFill>
                <a:latin typeface="+mj-lt"/>
              </a:rPr>
              <a:t>2,3 </a:t>
            </a:r>
            <a:r>
              <a:rPr lang="ru-RU" sz="3200" b="1" kern="0" dirty="0" smtClean="0">
                <a:solidFill>
                  <a:schemeClr val="tx1"/>
                </a:solidFill>
                <a:latin typeface="+mj-lt"/>
              </a:rPr>
              <a:t>день Олимпиады- дни соревнований</a:t>
            </a:r>
            <a:endParaRPr lang="ru-RU" sz="3200" b="1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" name="Рисунок 13" descr="a9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6019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979613" y="5492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Третий день.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Назови виды состязаний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dirty="0">
                <a:solidFill>
                  <a:srgbClr val="FFC000"/>
                </a:solidFill>
              </a:rPr>
              <a:t> 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9094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8313" y="333375"/>
          <a:ext cx="13684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PHOTO-PAINT" r:id="rId3" imgW="1714286" imgH="1396825" progId="">
                  <p:embed/>
                </p:oleObj>
              </mc:Choice>
              <mc:Fallback>
                <p:oleObj name="PHOTO-PAINT" r:id="rId3" imgW="1714286" imgH="13968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3375"/>
                        <a:ext cx="13684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102" name="Picture 14" descr="his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752600"/>
            <a:ext cx="4356100" cy="2678112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971550" y="4581525"/>
            <a:ext cx="2176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Кулачные бои</a:t>
            </a: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5867400" y="472440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Борьба</a:t>
            </a: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468313" y="5300663"/>
            <a:ext cx="8351837" cy="100647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Среди чемпионов по кулачному бою был математик Пифагор, в соревновании борцов и кулачных бойцов побеждал великий ученый философ Платон.</a:t>
            </a:r>
          </a:p>
        </p:txBody>
      </p:sp>
      <p:grpSp>
        <p:nvGrpSpPr>
          <p:cNvPr id="11" name="Группа 29"/>
          <p:cNvGrpSpPr>
            <a:grpSpLocks/>
          </p:cNvGrpSpPr>
          <p:nvPr/>
        </p:nvGrpSpPr>
        <p:grpSpPr bwMode="auto">
          <a:xfrm>
            <a:off x="533400" y="1828800"/>
            <a:ext cx="2971800" cy="2476500"/>
            <a:chOff x="1714480" y="1428736"/>
            <a:chExt cx="1908978" cy="1866912"/>
          </a:xfrm>
        </p:grpSpPr>
        <p:pic>
          <p:nvPicPr>
            <p:cNvPr id="12" name="Рисунок 11" descr="15л.jpg"/>
            <p:cNvPicPr>
              <a:picLocks noChangeAspect="1"/>
            </p:cNvPicPr>
            <p:nvPr/>
          </p:nvPicPr>
          <p:blipFill>
            <a:blip r:embed="rId6"/>
            <a:srcRect b="8210"/>
            <a:stretch>
              <a:fillRect/>
            </a:stretch>
          </p:blipFill>
          <p:spPr>
            <a:xfrm>
              <a:off x="1714480" y="1428736"/>
              <a:ext cx="1908978" cy="18573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 descr="1неее.jpg"/>
            <p:cNvPicPr>
              <a:picLocks noChangeAspect="1"/>
            </p:cNvPicPr>
            <p:nvPr/>
          </p:nvPicPr>
          <p:blipFill>
            <a:blip r:embed="rId7"/>
            <a:srcRect t="77359" b="8019"/>
            <a:stretch>
              <a:fillRect/>
            </a:stretch>
          </p:blipFill>
          <p:spPr>
            <a:xfrm>
              <a:off x="1714480" y="3000371"/>
              <a:ext cx="1905802" cy="2952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/>
      <p:bldP spid="89105" grpId="0"/>
      <p:bldP spid="891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457200"/>
            <a:ext cx="7239000" cy="17526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just" eaLnBrk="1" hangingPunct="1"/>
            <a:r>
              <a:rPr lang="ru-RU" sz="2800" dirty="0" smtClean="0">
                <a:ln>
                  <a:noFill/>
                </a:ln>
                <a:effectLst/>
                <a:latin typeface="Arial" pitchFamily="34" charset="0"/>
              </a:rPr>
              <a:t>Внимательно рассмотрите рисунки представленные на слайде, </a:t>
            </a:r>
            <a:r>
              <a:rPr lang="ru-RU" sz="280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подумайте и скажите, состязания по каким видам спорта проводили древние греки?</a:t>
            </a:r>
            <a:r>
              <a:rPr lang="ru-RU" sz="3800" dirty="0" smtClean="0">
                <a:ln>
                  <a:noFill/>
                </a:ln>
                <a:effectLst/>
              </a:rPr>
              <a:t> </a:t>
            </a:r>
          </a:p>
        </p:txBody>
      </p:sp>
      <p:pic>
        <p:nvPicPr>
          <p:cNvPr id="99331" name="Picture 13" descr="гонки на колесницах"/>
          <p:cNvPicPr>
            <a:picLocks noChangeAspect="1" noChangeArrowheads="1"/>
          </p:cNvPicPr>
          <p:nvPr/>
        </p:nvPicPr>
        <p:blipFill>
          <a:blip r:embed="rId2">
            <a:lum bright="-14000" contrast="14000"/>
          </a:blip>
          <a:srcRect/>
          <a:stretch>
            <a:fillRect/>
          </a:stretch>
        </p:blipFill>
        <p:spPr bwMode="auto">
          <a:xfrm>
            <a:off x="304800" y="2362200"/>
            <a:ext cx="3944938" cy="40259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15" descr="ипподром"/>
          <p:cNvPicPr>
            <a:picLocks noChangeAspect="1" noChangeArrowheads="1"/>
          </p:cNvPicPr>
          <p:nvPr/>
        </p:nvPicPr>
        <p:blipFill>
          <a:blip r:embed="rId3">
            <a:lum bright="-12000" contrast="14000"/>
          </a:blip>
          <a:srcRect/>
          <a:stretch>
            <a:fillRect/>
          </a:stretch>
        </p:blipFill>
        <p:spPr bwMode="auto">
          <a:xfrm>
            <a:off x="4343400" y="4419600"/>
            <a:ext cx="4449763" cy="1981200"/>
          </a:xfrm>
          <a:prstGeom prst="round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724400" y="2819400"/>
            <a:ext cx="381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</a:rPr>
              <a:t>ГОНКИ КОЛЕСНИЦ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914400"/>
            <a:ext cx="4800600" cy="48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В пятый заключительный день перед храмом Зевса ставили стол из золота и слоновой кости. На нём лежали награды. </a:t>
            </a:r>
          </a:p>
          <a:p>
            <a:pPr algn="just">
              <a:buNone/>
            </a:pPr>
            <a:endParaRPr lang="ru-RU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Победители один за другим подходили к главному судье и получали заслуженные награды.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FFFFE7"/>
                </a:solidFill>
                <a:latin typeface="Arial" charset="0"/>
              </a:rPr>
              <a:t>Победителей Олимпиады – </a:t>
            </a:r>
            <a:r>
              <a:rPr lang="ru-RU" sz="3200" b="1" i="1" dirty="0" err="1" smtClean="0">
                <a:solidFill>
                  <a:srgbClr val="FFFFE7"/>
                </a:solidFill>
                <a:latin typeface="Arial" charset="0"/>
              </a:rPr>
              <a:t>олимпиоников</a:t>
            </a:r>
            <a:r>
              <a:rPr lang="ru-RU" sz="3200" b="1" dirty="0" smtClean="0">
                <a:solidFill>
                  <a:srgbClr val="FFFFE7"/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FFFFE7"/>
                </a:solidFill>
                <a:latin typeface="Arial" charset="0"/>
              </a:rPr>
              <a:t>награждали пальмовой ветвью, оливковым венком и пурпурными лентами. Слава о них пережила века.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Глашатай объявлял имя атлета и называл его родной город, а зрители восторженно кричали: «Слава победителю!»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3. Победители Олимпийских игр.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6321" name="Picture 1" descr="C:\Users\User\Pictures\1773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838201"/>
            <a:ext cx="2286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2514600" y="2438400"/>
            <a:ext cx="1447800" cy="1728788"/>
            <a:chOff x="4468" y="1752"/>
            <a:chExt cx="1088" cy="1089"/>
          </a:xfrm>
        </p:grpSpPr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>
              <a:off x="4468" y="2614"/>
              <a:ext cx="997" cy="136"/>
            </a:xfrm>
            <a:prstGeom prst="parallelogram">
              <a:avLst>
                <a:gd name="adj" fmla="val 183272"/>
              </a:avLst>
            </a:prstGeom>
            <a:noFill/>
            <a:ln w="12700">
              <a:solidFill>
                <a:srgbClr val="32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4468" y="1752"/>
              <a:ext cx="1088" cy="1089"/>
              <a:chOff x="4468" y="1752"/>
              <a:chExt cx="1088" cy="1089"/>
            </a:xfrm>
          </p:grpSpPr>
          <p:pic>
            <p:nvPicPr>
              <p:cNvPr id="12" name="Picture 13" descr="новый009Б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58" y="1752"/>
                <a:ext cx="998" cy="889"/>
              </a:xfrm>
              <a:prstGeom prst="rect">
                <a:avLst/>
              </a:prstGeom>
              <a:noFill/>
            </p:spPr>
          </p:pic>
          <p:pic>
            <p:nvPicPr>
              <p:cNvPr id="13" name="Picture 7" descr="новый-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21" y="2296"/>
                <a:ext cx="199" cy="408"/>
              </a:xfrm>
              <a:prstGeom prst="rect">
                <a:avLst/>
              </a:prstGeom>
              <a:noFill/>
            </p:spPr>
          </p:pic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4468" y="2795"/>
                <a:ext cx="771" cy="46"/>
              </a:xfrm>
              <a:prstGeom prst="rect">
                <a:avLst/>
              </a:prstGeom>
              <a:noFill/>
              <a:ln w="76200" cmpd="tri">
                <a:solidFill>
                  <a:srgbClr val="32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pic>
        <p:nvPicPr>
          <p:cNvPr id="15" name="Picture 8" descr="camp_fir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048000"/>
            <a:ext cx="306387" cy="501650"/>
          </a:xfrm>
          <a:prstGeom prst="rect">
            <a:avLst/>
          </a:prstGeom>
          <a:noFill/>
        </p:spPr>
      </p:pic>
      <p:pic>
        <p:nvPicPr>
          <p:cNvPr id="16" name="Рисунок 15" descr="8185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066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562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228600" y="2514600"/>
            <a:ext cx="2362200" cy="2952750"/>
            <a:chOff x="884" y="1162"/>
            <a:chExt cx="3583" cy="1860"/>
          </a:xfrm>
        </p:grpSpPr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884" y="2341"/>
              <a:ext cx="3583" cy="680"/>
            </a:xfrm>
            <a:prstGeom prst="parallelogram">
              <a:avLst>
                <a:gd name="adj" fmla="val 131728"/>
              </a:avLst>
            </a:prstGeom>
            <a:noFill/>
            <a:ln w="76200" cmpd="tri">
              <a:solidFill>
                <a:srgbClr val="32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20" name="Group 32"/>
            <p:cNvGrpSpPr>
              <a:grpSpLocks/>
            </p:cNvGrpSpPr>
            <p:nvPr/>
          </p:nvGrpSpPr>
          <p:grpSpPr bwMode="auto">
            <a:xfrm>
              <a:off x="1247" y="1162"/>
              <a:ext cx="2551" cy="1860"/>
              <a:chOff x="1247" y="1162"/>
              <a:chExt cx="2551" cy="1860"/>
            </a:xfrm>
          </p:grpSpPr>
          <p:pic>
            <p:nvPicPr>
              <p:cNvPr id="21" name="Picture 25" descr="83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4" y="1706"/>
                <a:ext cx="987" cy="1316"/>
              </a:xfrm>
              <a:prstGeom prst="rect">
                <a:avLst/>
              </a:prstGeom>
              <a:noFill/>
            </p:spPr>
          </p:pic>
          <p:pic>
            <p:nvPicPr>
              <p:cNvPr id="22" name="Picture 26" descr="74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44" y="1162"/>
                <a:ext cx="1054" cy="1719"/>
              </a:xfrm>
              <a:prstGeom prst="rect">
                <a:avLst/>
              </a:prstGeom>
              <a:noFill/>
            </p:spPr>
          </p:pic>
          <p:pic>
            <p:nvPicPr>
              <p:cNvPr id="23" name="Picture 27" descr="76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47" y="1253"/>
                <a:ext cx="1003" cy="16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Прямоугольник 23"/>
          <p:cNvSpPr/>
          <p:nvPr/>
        </p:nvSpPr>
        <p:spPr>
          <a:xfrm>
            <a:off x="2819400" y="4876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E7"/>
                </a:solidFill>
                <a:latin typeface="Arial" charset="0"/>
              </a:rPr>
              <a:t>.</a:t>
            </a:r>
            <a:endParaRPr lang="ru-RU" b="1" dirty="0">
              <a:solidFill>
                <a:srgbClr val="FFFFE7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971550" y="2060575"/>
            <a:ext cx="7127875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  <a:cs typeface="Arial"/>
              </a:rPr>
              <a:t>Олимпийские </a:t>
            </a:r>
          </a:p>
          <a:p>
            <a:pPr algn="ctr"/>
            <a:r>
              <a:rPr lang="ru-RU" sz="6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  <a:cs typeface="Arial"/>
              </a:rPr>
              <a:t>игры</a:t>
            </a:r>
          </a:p>
          <a:p>
            <a:pPr algn="ctr"/>
            <a:r>
              <a:rPr lang="ru-RU" sz="6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  <a:cs typeface="Arial"/>
              </a:rPr>
              <a:t>в </a:t>
            </a:r>
            <a:r>
              <a:rPr lang="ru-RU" sz="6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  <a:cs typeface="Arial"/>
              </a:rPr>
              <a:t>древней Греции</a:t>
            </a:r>
            <a:endParaRPr lang="ru-RU" sz="6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  <a:cs typeface="Arial"/>
            </a:endParaRPr>
          </a:p>
        </p:txBody>
      </p:sp>
      <p:pic>
        <p:nvPicPr>
          <p:cNvPr id="2059" name="Picture 11" descr="camp_fire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2083">
            <a:off x="4270375" y="4144963"/>
            <a:ext cx="731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zevs_monument_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45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7924800" y="6553200"/>
            <a:ext cx="304800" cy="304800"/>
          </a:xfrm>
          <a:prstGeom prst="rect">
            <a:avLst/>
          </a:prstGeom>
        </p:spPr>
      </p:pic>
      <p:pic>
        <p:nvPicPr>
          <p:cNvPr id="4" name="Picture 16" descr="camp_fir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505200"/>
            <a:ext cx="671513" cy="66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14600"/>
            <a:ext cx="8372476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соревнований: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бег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прыжки в длину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борьба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метание диска и копья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бег с оружием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кулачный бой;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конные состязания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572132" y="2786058"/>
            <a:ext cx="500066" cy="2143140"/>
          </a:xfrm>
          <a:prstGeom prst="rightBrace">
            <a:avLst>
              <a:gd name="adj1" fmla="val 100276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3500438"/>
            <a:ext cx="268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36600"/>
                </a:solidFill>
                <a:latin typeface="Arial Black" pitchFamily="34" charset="0"/>
              </a:rPr>
              <a:t>пятиборье</a:t>
            </a:r>
            <a:endParaRPr lang="ru-RU" sz="3200" dirty="0">
              <a:solidFill>
                <a:srgbClr val="3366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a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562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1000" y="457200"/>
            <a:ext cx="1765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Участники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457200"/>
            <a:ext cx="3214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любой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свободный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грек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1981200"/>
            <a:ext cx="248786" cy="463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838200"/>
            <a:ext cx="26423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проведения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43200" y="838200"/>
            <a:ext cx="4572000" cy="9247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прекращение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территории Эллады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" y="1676400"/>
            <a:ext cx="19707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Периодичност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33600" y="1752600"/>
            <a:ext cx="2721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 раз в 4 года (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4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748712" cy="5449887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1.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КОГДА СОСТОЯЛИСЬ 1 ОЛИМПИЙСКИЕ ИГРЫ ДРЕВНОСТИ?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latin typeface="Bookman Old Style" pitchFamily="18" charset="0"/>
              </a:rPr>
              <a:t>                                             Б). в 789 г. до н. э.   В). в 896 г. до н. э.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2. КАКОМУ БОГУ ПОСВЯЩАЛИСЬ ОЛИМПИЙСКИЕ ИГРЫ В ДРЕВНОСТИ?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latin typeface="Bookman Old Style" pitchFamily="18" charset="0"/>
              </a:rPr>
              <a:t>              А). ПОСЕЙДОН                    В). АИД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3. СКОЛЬКО ВСЕГО ДНЕЙ ДЛИЛИСЬ ОЛИМПИЙСКИЕ ИГРЫ?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latin typeface="Bookman Old Style" pitchFamily="18" charset="0"/>
              </a:rPr>
              <a:t>              А). 3 дня   Б). 4 дня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4. СКОЛЬКО ДНЕЙ ДЛИЛИСЬ  СПОРТИВНЫЕ СОСТЯЗАНИЯ?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latin typeface="Bookman Old Style" pitchFamily="18" charset="0"/>
              </a:rPr>
              <a:t>                                Б). 4 дня  В). 5 дней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5.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КАК НАЗЫВАЛИ ГЛАВНОЕ СОСТЯЗАНИЕ ОЛИМПИЙСКИХ ИГР?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latin typeface="Bookman Old Style" pitchFamily="18" charset="0"/>
              </a:rPr>
              <a:t>              А). двоеборье  Б). троеборье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6.Родиной Олимпийских игр является 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latin typeface="Bookman Old Style" pitchFamily="18" charset="0"/>
              </a:rPr>
              <a:t>              А). О.Крит                              В). Афины</a:t>
            </a:r>
          </a:p>
        </p:txBody>
      </p:sp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3779838" y="260350"/>
            <a:ext cx="25209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7D4702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ТЕСТ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313" y="1428750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А. в 776 г. до н.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50" y="2286000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Б). З</a:t>
            </a:r>
            <a:r>
              <a:rPr lang="ru-RU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Е</a:t>
            </a:r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ВС 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3214688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В).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5дней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313" y="4071938"/>
            <a:ext cx="1233487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А). 3 дня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5" y="4929188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В). </a:t>
            </a:r>
            <a:r>
              <a:rPr lang="ru-RU" sz="16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пятиборье</a:t>
            </a:r>
            <a:endParaRPr lang="ru-RU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791200"/>
            <a:ext cx="173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Б). </a:t>
            </a:r>
            <a:r>
              <a:rPr lang="ru-RU" sz="16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Олимпия</a:t>
            </a:r>
            <a:r>
              <a:rPr lang="ru-RU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</a:t>
            </a:r>
            <a:endParaRPr lang="ru-RU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8922" name="Рисунок 9" descr="a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Рисунок 10" descr="818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239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4" name="Рисунок 13" descr="Olimp_med-1896_lic.jpg"/>
          <p:cNvPicPr>
            <a:picLocks noChangeAspect="1"/>
          </p:cNvPicPr>
          <p:nvPr/>
        </p:nvPicPr>
        <p:blipFill>
          <a:blip r:embed="rId4" cstate="print"/>
          <a:srcRect l="3750" t="3750" r="2500" b="3750"/>
          <a:stretch>
            <a:fillRect/>
          </a:stretch>
        </p:blipFill>
        <p:spPr>
          <a:xfrm rot="754013">
            <a:off x="7467600" y="228600"/>
            <a:ext cx="1371600" cy="1219200"/>
          </a:xfrm>
          <a:prstGeom prst="ellipse">
            <a:avLst/>
          </a:prstGeom>
          <a:ln>
            <a:solidFill>
              <a:srgbClr val="FEE1A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427538" y="404813"/>
            <a:ext cx="4319587" cy="3311525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</a:rPr>
              <a:t>В 1896 году </a:t>
            </a:r>
          </a:p>
          <a:p>
            <a:pPr algn="ctr"/>
            <a:r>
              <a:rPr lang="ru-RU" sz="2400" b="1">
                <a:latin typeface="Arial" charset="0"/>
              </a:rPr>
              <a:t>была возрождена </a:t>
            </a:r>
          </a:p>
          <a:p>
            <a:pPr algn="ctr"/>
            <a:r>
              <a:rPr lang="ru-RU" sz="2400" b="1">
                <a:latin typeface="Arial" charset="0"/>
              </a:rPr>
              <a:t>традиция</a:t>
            </a:r>
          </a:p>
          <a:p>
            <a:pPr algn="ctr"/>
            <a:r>
              <a:rPr lang="ru-RU" sz="2400" b="1">
                <a:latin typeface="Arial" charset="0"/>
              </a:rPr>
              <a:t> проведения </a:t>
            </a:r>
          </a:p>
          <a:p>
            <a:pPr algn="ctr"/>
            <a:r>
              <a:rPr lang="ru-RU" sz="2400" b="1">
                <a:latin typeface="Arial" charset="0"/>
              </a:rPr>
              <a:t>Олимпиад. </a:t>
            </a:r>
          </a:p>
          <a:p>
            <a:pPr algn="ctr"/>
            <a:r>
              <a:rPr lang="ru-RU" sz="2400" b="1">
                <a:latin typeface="Arial" charset="0"/>
              </a:rPr>
              <a:t> Сколько лет </a:t>
            </a:r>
          </a:p>
          <a:p>
            <a:pPr algn="ctr"/>
            <a:r>
              <a:rPr lang="ru-RU" sz="2400" b="1">
                <a:latin typeface="Arial" charset="0"/>
              </a:rPr>
              <a:t>не проводились </a:t>
            </a:r>
          </a:p>
          <a:p>
            <a:pPr algn="ctr"/>
            <a:r>
              <a:rPr lang="ru-RU" sz="2400" b="1">
                <a:latin typeface="Arial" charset="0"/>
              </a:rPr>
              <a:t>Олимпиады?</a:t>
            </a:r>
            <a:r>
              <a:rPr lang="ru-RU" sz="2400">
                <a:latin typeface="Arial" charset="0"/>
              </a:rPr>
              <a:t> 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4787900" y="36449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06517" name="AutoShape 21"/>
          <p:cNvSpPr>
            <a:spLocks/>
          </p:cNvSpPr>
          <p:nvPr/>
        </p:nvSpPr>
        <p:spPr bwMode="auto">
          <a:xfrm rot="16200000">
            <a:off x="4752182" y="2601118"/>
            <a:ext cx="431800" cy="3529013"/>
          </a:xfrm>
          <a:prstGeom prst="rightBrace">
            <a:avLst>
              <a:gd name="adj1" fmla="val 68107"/>
              <a:gd name="adj2" fmla="val 50000"/>
            </a:avLst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4211638" y="3789363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1502 </a:t>
            </a:r>
            <a:r>
              <a:rPr lang="ru-RU" sz="2400" b="1" dirty="0">
                <a:solidFill>
                  <a:srgbClr val="663300"/>
                </a:solidFill>
              </a:rPr>
              <a:t>года</a:t>
            </a:r>
          </a:p>
        </p:txBody>
      </p:sp>
      <p:pic>
        <p:nvPicPr>
          <p:cNvPr id="106520" name="Picture 24" descr="20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4013" r="4013" b="9502"/>
          <a:stretch>
            <a:fillRect/>
          </a:stretch>
        </p:blipFill>
        <p:spPr bwMode="auto">
          <a:xfrm>
            <a:off x="468313" y="404813"/>
            <a:ext cx="3743325" cy="3095625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23850" y="4419600"/>
            <a:ext cx="8820150" cy="2100263"/>
            <a:chOff x="204" y="2659"/>
            <a:chExt cx="5556" cy="1467"/>
          </a:xfrm>
        </p:grpSpPr>
        <p:sp>
          <p:nvSpPr>
            <p:cNvPr id="106514" name="Rectangle 18"/>
            <p:cNvSpPr>
              <a:spLocks noChangeArrowheads="1"/>
            </p:cNvSpPr>
            <p:nvPr/>
          </p:nvSpPr>
          <p:spPr bwMode="auto">
            <a:xfrm>
              <a:off x="3515" y="3747"/>
              <a:ext cx="9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663300"/>
                  </a:solidFill>
                  <a:latin typeface="Arial Black" pitchFamily="34" charset="0"/>
                </a:rPr>
                <a:t>1896 г. </a:t>
              </a: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04" y="2659"/>
              <a:ext cx="5556" cy="1467"/>
              <a:chOff x="204" y="2478"/>
              <a:chExt cx="5556" cy="1467"/>
            </a:xfrm>
          </p:grpSpPr>
          <p:sp>
            <p:nvSpPr>
              <p:cNvPr id="106498" name="AutoShape 2"/>
              <p:cNvSpPr>
                <a:spLocks noChangeArrowheads="1"/>
              </p:cNvSpPr>
              <p:nvPr/>
            </p:nvSpPr>
            <p:spPr bwMode="auto">
              <a:xfrm>
                <a:off x="204" y="2523"/>
                <a:ext cx="5556" cy="1180"/>
              </a:xfrm>
              <a:custGeom>
                <a:avLst/>
                <a:gdLst>
                  <a:gd name="G0" fmla="+- 19589 0 0"/>
                  <a:gd name="G1" fmla="+- 4403 0 0"/>
                  <a:gd name="G2" fmla="+- 21600 0 4403"/>
                  <a:gd name="G3" fmla="+- 10800 0 4403"/>
                  <a:gd name="G4" fmla="+- 21600 0 19589"/>
                  <a:gd name="G5" fmla="*/ G4 G3 10800"/>
                  <a:gd name="G6" fmla="+- 21600 0 G5"/>
                  <a:gd name="T0" fmla="*/ 19589 w 21600"/>
                  <a:gd name="T1" fmla="*/ 0 h 21600"/>
                  <a:gd name="T2" fmla="*/ 0 w 21600"/>
                  <a:gd name="T3" fmla="*/ 10800 h 21600"/>
                  <a:gd name="T4" fmla="*/ 19589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9589" y="0"/>
                    </a:moveTo>
                    <a:lnTo>
                      <a:pt x="19589" y="4403"/>
                    </a:lnTo>
                    <a:lnTo>
                      <a:pt x="3375" y="4403"/>
                    </a:lnTo>
                    <a:lnTo>
                      <a:pt x="3375" y="17197"/>
                    </a:lnTo>
                    <a:lnTo>
                      <a:pt x="19589" y="17197"/>
                    </a:lnTo>
                    <a:lnTo>
                      <a:pt x="19589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4403"/>
                    </a:moveTo>
                    <a:lnTo>
                      <a:pt x="1350" y="17197"/>
                    </a:lnTo>
                    <a:lnTo>
                      <a:pt x="2700" y="17197"/>
                    </a:lnTo>
                    <a:lnTo>
                      <a:pt x="2700" y="4403"/>
                    </a:lnTo>
                    <a:close/>
                  </a:path>
                  <a:path w="21600" h="21600">
                    <a:moveTo>
                      <a:pt x="0" y="4403"/>
                    </a:moveTo>
                    <a:lnTo>
                      <a:pt x="0" y="17197"/>
                    </a:lnTo>
                    <a:lnTo>
                      <a:pt x="675" y="17197"/>
                    </a:lnTo>
                    <a:lnTo>
                      <a:pt x="675" y="4403"/>
                    </a:lnTo>
                    <a:close/>
                  </a:path>
                </a:pathLst>
              </a:custGeom>
              <a:solidFill>
                <a:srgbClr val="663300">
                  <a:alpha val="50000"/>
                </a:srgbClr>
              </a:solidFill>
              <a:ln w="9525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b="1">
                  <a:latin typeface="Arial Black" pitchFamily="34" charset="0"/>
                </a:endParaRP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338" y="2478"/>
                <a:ext cx="1723" cy="1467"/>
                <a:chOff x="3016" y="2478"/>
                <a:chExt cx="1723" cy="1467"/>
              </a:xfrm>
            </p:grpSpPr>
            <p:sp>
              <p:nvSpPr>
                <p:cNvPr id="106505" name="Line 9"/>
                <p:cNvSpPr>
                  <a:spLocks noChangeShapeType="1"/>
                </p:cNvSpPr>
                <p:nvPr/>
              </p:nvSpPr>
              <p:spPr bwMode="auto">
                <a:xfrm>
                  <a:off x="3243" y="2750"/>
                  <a:ext cx="0" cy="816"/>
                </a:xfrm>
                <a:prstGeom prst="line">
                  <a:avLst/>
                </a:prstGeom>
                <a:noFill/>
                <a:ln w="76200" cmpd="tri">
                  <a:solidFill>
                    <a:srgbClr val="66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50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06" y="3430"/>
                  <a:ext cx="77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400" dirty="0" smtClean="0">
                      <a:solidFill>
                        <a:srgbClr val="663300"/>
                      </a:solidFill>
                      <a:latin typeface="Arial Black" pitchFamily="34" charset="0"/>
                    </a:rPr>
                    <a:t>394г</a:t>
                  </a:r>
                  <a:r>
                    <a:rPr lang="ru-RU" sz="2400" dirty="0">
                      <a:solidFill>
                        <a:srgbClr val="663300"/>
                      </a:solidFill>
                      <a:latin typeface="Arial Black" pitchFamily="34" charset="0"/>
                    </a:rPr>
                    <a:t>.</a:t>
                  </a:r>
                </a:p>
              </p:txBody>
            </p:sp>
            <p:sp>
              <p:nvSpPr>
                <p:cNvPr id="1065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515" y="3657"/>
                  <a:ext cx="122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400" b="1">
                      <a:solidFill>
                        <a:srgbClr val="663300"/>
                      </a:solidFill>
                      <a:latin typeface="Times New Roman" pitchFamily="18" charset="0"/>
                    </a:rPr>
                    <a:t>наша эра</a:t>
                  </a:r>
                </a:p>
              </p:txBody>
            </p:sp>
            <p:sp>
              <p:nvSpPr>
                <p:cNvPr id="10650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16" y="2478"/>
                  <a:ext cx="45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>
                      <a:solidFill>
                        <a:srgbClr val="663300"/>
                      </a:solidFill>
                      <a:latin typeface="Arial Black" pitchFamily="34" charset="0"/>
                    </a:rPr>
                    <a:t>Р.Х.</a:t>
                  </a:r>
                </a:p>
              </p:txBody>
            </p:sp>
          </p:grpSp>
          <p:pic>
            <p:nvPicPr>
              <p:cNvPr id="106512" name="Picture 16" descr="новый-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4" y="2886"/>
                <a:ext cx="235" cy="391"/>
              </a:xfrm>
              <a:prstGeom prst="rect">
                <a:avLst/>
              </a:prstGeom>
              <a:noFill/>
            </p:spPr>
          </p:pic>
        </p:grpSp>
        <p:pic>
          <p:nvPicPr>
            <p:cNvPr id="106511" name="Picture 15" descr="новый-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" y="3022"/>
              <a:ext cx="235" cy="482"/>
            </a:xfrm>
            <a:prstGeom prst="rect">
              <a:avLst/>
            </a:prstGeom>
            <a:noFill/>
          </p:spPr>
        </p:pic>
      </p:grpSp>
      <p:pic>
        <p:nvPicPr>
          <p:cNvPr id="106509" name="Picture 13" descr="camp_fir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495800"/>
            <a:ext cx="442913" cy="72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0" grpId="0"/>
      <p:bldP spid="106510" grpId="1"/>
      <p:bldP spid="106517" grpId="0" animBg="1"/>
      <p:bldP spid="106517" grpId="1" animBg="1"/>
      <p:bldP spid="1065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Какие факты подтверждают мысль, что Олимпийские игры были любимым общегреческим праздником?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Задание на урок:</a:t>
            </a:r>
            <a:endParaRPr lang="ru-RU" sz="6600" dirty="0"/>
          </a:p>
        </p:txBody>
      </p:sp>
      <p:pic>
        <p:nvPicPr>
          <p:cNvPr id="4" name="Picture 9" descr="D:\История\HISTORY5 (E)\History\Img\000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229100"/>
            <a:ext cx="1762539" cy="2171700"/>
          </a:xfrm>
          <a:prstGeom prst="rect">
            <a:avLst/>
          </a:prstGeom>
          <a:noFill/>
        </p:spPr>
      </p:pic>
      <p:pic>
        <p:nvPicPr>
          <p:cNvPr id="5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1038225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2057400"/>
          </a:xfrm>
          <a:ln w="9525">
            <a:noFill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0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Факты подтверждающие мысль, что Олимпийские игры были любимым общегреческим праздн</a:t>
            </a:r>
            <a:r>
              <a:rPr lang="ru-RU" sz="32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иком:</a:t>
            </a:r>
            <a:r>
              <a:rPr lang="ru-RU" sz="380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533400" y="2286000"/>
            <a:ext cx="8229600" cy="5334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Arial" charset="0"/>
              </a:rPr>
              <a:t>Посвящались богам, </a:t>
            </a:r>
            <a:endParaRPr lang="ru-RU" sz="2000" dirty="0" smtClean="0">
              <a:latin typeface="Arial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533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объявлялся мир,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3400" y="3124200"/>
            <a:ext cx="44634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800" i="1" dirty="0"/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съезжались жители всей Греции</a:t>
            </a:r>
            <a:r>
              <a:rPr lang="ru-RU" sz="2000" i="1" dirty="0"/>
              <a:t>, </a:t>
            </a:r>
            <a:endParaRPr lang="ru-RU" sz="2000" dirty="0"/>
          </a:p>
          <a:p>
            <a:endParaRPr lang="ru-RU" sz="2800" i="1" dirty="0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57200" y="3505200"/>
            <a:ext cx="52434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800" i="1" dirty="0"/>
              <a:t> 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10 месячная подготовка к Олимпиаде,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800" i="1" dirty="0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56510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победа не благодаря силам, а провидение  </a:t>
            </a: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   богов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1" y="5029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Олимпийские игры давали возможность гражданам греческих полисов проявить свои возможности, почувствовать себя одни народом, прославить свой полис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Olimp_med-1896_lic.jpg"/>
          <p:cNvPicPr>
            <a:picLocks noChangeAspect="1"/>
          </p:cNvPicPr>
          <p:nvPr/>
        </p:nvPicPr>
        <p:blipFill>
          <a:blip r:embed="rId3" cstate="print"/>
          <a:srcRect l="3750" t="3750" r="2500" b="3750"/>
          <a:stretch>
            <a:fillRect/>
          </a:stretch>
        </p:blipFill>
        <p:spPr>
          <a:xfrm>
            <a:off x="381000" y="304800"/>
            <a:ext cx="914400" cy="1143000"/>
          </a:xfrm>
          <a:prstGeom prst="ellipse">
            <a:avLst/>
          </a:prstGeom>
          <a:ln>
            <a:solidFill>
              <a:srgbClr val="FEE1A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6325" grpId="0"/>
      <p:bldP spid="56327" grpId="0"/>
      <p:bldP spid="56328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1913 г    «</a:t>
            </a:r>
            <a:r>
              <a:rPr lang="en-US" b="1" dirty="0" err="1" smtClean="0"/>
              <a:t>Citius</a:t>
            </a:r>
            <a:r>
              <a:rPr lang="en-US" b="1" dirty="0" smtClean="0"/>
              <a:t>, </a:t>
            </a:r>
            <a:r>
              <a:rPr lang="en-US" b="1" dirty="0" err="1" smtClean="0"/>
              <a:t>Altius</a:t>
            </a:r>
            <a:r>
              <a:rPr lang="en-US" b="1" dirty="0" smtClean="0"/>
              <a:t>, </a:t>
            </a:r>
            <a:r>
              <a:rPr lang="en-US" b="1" dirty="0" err="1" smtClean="0"/>
              <a:t>Fortius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Содержимое 3" descr="651287_com_olympi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5935886"/>
            <a:ext cx="867819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«Быстрее, выше, сильнее»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643182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Европа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2214554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</a:rPr>
              <a:t>Африка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214554"/>
            <a:ext cx="1946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Америка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4143380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Азия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4143380"/>
            <a:ext cx="2380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Австралия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3" name="Picture 2" descr="C:\Users\User\Pictures\Atglob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57322" cy="12858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5" name="Picture 3" descr="C:\Users\User\Pictures\12503509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643446"/>
            <a:ext cx="1500198" cy="150017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90800" y="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О каком главном отличии современной Олимпиады от тех, которые были в Древней Греции, свидетельствует  ее эмблема – пять олимпийских колец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Picture 2" descr="C:\Users\User\Pictures\sochi2014_pxr8qnh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8200"/>
            <a:ext cx="1828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2484438"/>
            <a:ext cx="5357813" cy="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755650" y="260350"/>
            <a:ext cx="7561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Что нового внесено в современное Олимпийское движение?</a:t>
            </a:r>
          </a:p>
        </p:txBody>
      </p:sp>
      <p:pic>
        <p:nvPicPr>
          <p:cNvPr id="107552" name="Picture 32" descr="iCAB34LP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05000"/>
            <a:ext cx="2520950" cy="1866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7553" name="Picture 33" descr="imagesCADGRQ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267200"/>
            <a:ext cx="2520950" cy="2205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7556" name="Picture 36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989138"/>
            <a:ext cx="2895600" cy="2171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3132138" y="981075"/>
            <a:ext cx="2665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  <a:latin typeface="Arial" charset="0"/>
              </a:rPr>
              <a:t>Появление зимних Олимпийских игр</a:t>
            </a: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1143000" y="4953000"/>
            <a:ext cx="2016125" cy="11969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</a:rPr>
              <a:t>Появление спортивных игр</a:t>
            </a:r>
            <a:r>
              <a:rPr lang="ru-RU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07559" name="Text Box 39"/>
          <p:cNvSpPr txBox="1">
            <a:spLocks noChangeArrowheads="1"/>
          </p:cNvSpPr>
          <p:nvPr/>
        </p:nvSpPr>
        <p:spPr bwMode="auto">
          <a:xfrm>
            <a:off x="6172200" y="36576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Участие женщин </a:t>
            </a:r>
          </a:p>
        </p:txBody>
      </p:sp>
      <p:sp>
        <p:nvSpPr>
          <p:cNvPr id="107562" name="Rectangle 42"/>
          <p:cNvSpPr>
            <a:spLocks noChangeArrowheads="1"/>
          </p:cNvSpPr>
          <p:nvPr/>
        </p:nvSpPr>
        <p:spPr bwMode="auto">
          <a:xfrm>
            <a:off x="5940425" y="7461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563" name="Picture 43" descr="imagesCA9F22G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81075"/>
            <a:ext cx="2016125" cy="1054100"/>
          </a:xfrm>
          <a:prstGeom prst="rect">
            <a:avLst/>
          </a:prstGeom>
          <a:noFill/>
        </p:spPr>
      </p:pic>
      <p:pic>
        <p:nvPicPr>
          <p:cNvPr id="107564" name="Picture 44" descr="0000149272-preview"/>
          <p:cNvPicPr>
            <a:picLocks noChangeAspect="1" noChangeArrowheads="1"/>
          </p:cNvPicPr>
          <p:nvPr/>
        </p:nvPicPr>
        <p:blipFill>
          <a:blip r:embed="rId6"/>
          <a:srcRect l="16037" t="22919" r="12128" b="39928"/>
          <a:stretch>
            <a:fillRect/>
          </a:stretch>
        </p:blipFill>
        <p:spPr bwMode="auto">
          <a:xfrm>
            <a:off x="0" y="4572000"/>
            <a:ext cx="3313113" cy="1819275"/>
          </a:xfrm>
          <a:prstGeom prst="rect">
            <a:avLst/>
          </a:prstGeom>
          <a:noFill/>
        </p:spPr>
      </p:pic>
      <p:pic>
        <p:nvPicPr>
          <p:cNvPr id="107566" name="Picture 46" descr="012_0107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2420938"/>
            <a:ext cx="1838325" cy="1382712"/>
          </a:xfrm>
          <a:prstGeom prst="rect">
            <a:avLst/>
          </a:prstGeom>
          <a:noFill/>
        </p:spPr>
      </p:pic>
      <p:pic>
        <p:nvPicPr>
          <p:cNvPr id="107568" name="Picture 48" descr="wrestli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4343400"/>
            <a:ext cx="2179637" cy="2179637"/>
          </a:xfrm>
          <a:prstGeom prst="rect">
            <a:avLst/>
          </a:prstGeom>
          <a:noFill/>
        </p:spPr>
      </p:pic>
      <p:pic>
        <p:nvPicPr>
          <p:cNvPr id="16" name="Picture 3" descr="C:\Users\User\Pictures\125035091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83484">
            <a:off x="7315200" y="762000"/>
            <a:ext cx="1447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8600"/>
            <a:ext cx="91555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2571768" cy="3434154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7 по 23 февраля 2014 года -ХХII</a:t>
            </a:r>
            <a:r>
              <a:rPr lang="ru-RU" sz="2400" dirty="0" smtClean="0"/>
              <a:t> зимние Олимпийские игры и </a:t>
            </a:r>
            <a:r>
              <a:rPr lang="ru-RU" sz="2400" b="1" dirty="0" smtClean="0"/>
              <a:t>ХI</a:t>
            </a:r>
            <a:br>
              <a:rPr lang="ru-RU" sz="2400" b="1" dirty="0" smtClean="0"/>
            </a:br>
            <a:r>
              <a:rPr lang="ru-RU" sz="2000" dirty="0" smtClean="0"/>
              <a:t>Параолимпийские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зимние игры </a:t>
            </a:r>
            <a:endParaRPr lang="ru-RU" sz="24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357166"/>
            <a:ext cx="2916561" cy="21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643446"/>
            <a:ext cx="3000381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a9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471426" flipV="1">
            <a:off x="1202356" y="670164"/>
            <a:ext cx="572192" cy="66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Pictures\sochi2014_pxr8qnh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819400"/>
            <a:ext cx="3124200" cy="3733800"/>
          </a:xfrm>
          <a:prstGeom prst="rect">
            <a:avLst/>
          </a:prstGeom>
          <a:noFill/>
        </p:spPr>
      </p:pic>
      <p:pic>
        <p:nvPicPr>
          <p:cNvPr id="9" name="олимпиада  соч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5344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914400" y="1295400"/>
            <a:ext cx="1066800" cy="990600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BC2665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828800" y="533400"/>
            <a:ext cx="6934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92D050"/>
                </a:solidFill>
              </a:rPr>
              <a:t>РЕФЛЕКСИЯ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2362200" y="14478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Урок понравился, ухожу с хорошим настроением. </a:t>
            </a:r>
          </a:p>
        </p:txBody>
      </p:sp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838200" y="2667000"/>
            <a:ext cx="1066800" cy="990600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BC2665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2514600" y="2971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Урок понравился, но кое-что я не понял. </a:t>
            </a:r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914400" y="3962400"/>
            <a:ext cx="1066800" cy="990600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BC2665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992" name="TextBox 8"/>
          <p:cNvSpPr txBox="1">
            <a:spLocks noChangeArrowheads="1"/>
          </p:cNvSpPr>
          <p:nvPr/>
        </p:nvSpPr>
        <p:spPr bwMode="auto">
          <a:xfrm>
            <a:off x="2514600" y="4267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Урок мне не понравился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295400" y="4267200"/>
            <a:ext cx="381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9" descr="a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3434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76600"/>
            <a:ext cx="8382000" cy="312420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План проведения урока:</a:t>
            </a:r>
          </a:p>
          <a:p>
            <a:pPr marL="457200" indent="-457200"/>
            <a:r>
              <a:rPr lang="ru-RU" sz="3600" b="1" dirty="0" smtClean="0">
                <a:solidFill>
                  <a:srgbClr val="663300"/>
                </a:solidFill>
              </a:rPr>
              <a:t> </a:t>
            </a:r>
            <a:r>
              <a:rPr lang="ru-RU" sz="3200" b="1" dirty="0" smtClean="0"/>
              <a:t>История возникновения Олимпийских игр</a:t>
            </a:r>
          </a:p>
          <a:p>
            <a:pPr marL="457200" indent="-457200"/>
            <a:r>
              <a:rPr lang="ru-RU" sz="3200" b="1" dirty="0" smtClean="0"/>
              <a:t>Организация Олимпиад</a:t>
            </a:r>
          </a:p>
          <a:p>
            <a:pPr marL="457200" indent="-457200"/>
            <a:r>
              <a:rPr lang="ru-RU" sz="3200" b="1" dirty="0" smtClean="0"/>
              <a:t>Проведение Олимпиады</a:t>
            </a:r>
          </a:p>
          <a:p>
            <a:pPr marL="457200" lvl="0" indent="-457200"/>
            <a:r>
              <a:rPr lang="ru-RU" sz="3200" b="1" dirty="0" smtClean="0"/>
              <a:t>Олимпийские игры в наши дни</a:t>
            </a:r>
            <a:endParaRPr lang="ru-RU" sz="3200" dirty="0" smtClean="0"/>
          </a:p>
          <a:p>
            <a:pPr marL="457200" indent="-457200"/>
            <a:endParaRPr lang="ru-RU" sz="3200" b="1" dirty="0" smtClean="0"/>
          </a:p>
          <a:p>
            <a:pPr marL="779526" indent="-742950">
              <a:buAutoNum type="arabicPeriod"/>
            </a:pP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23161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Цели и задачи: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1. Познакомить учащихся  с  историей Олимпийских игр, первыми  спортивными  традициями;</a:t>
            </a:r>
            <a:br>
              <a:rPr lang="ru-RU" sz="2400" dirty="0" smtClean="0"/>
            </a:br>
            <a:r>
              <a:rPr lang="ru-RU" sz="2400" dirty="0" smtClean="0"/>
              <a:t>2. Продолжить  формирование  умений  работать  с  текстами, иллюстрациями, выделять главное, составлять рассказ , высказывать  свою точку  зрения;</a:t>
            </a:r>
            <a:br>
              <a:rPr lang="ru-RU" sz="2400" dirty="0" smtClean="0"/>
            </a:br>
            <a:r>
              <a:rPr lang="ru-RU" sz="2400" dirty="0" smtClean="0"/>
              <a:t>3. Пробудить  в  детях  желание  серьёзно  заниматься  каким-либо  видом  спорта.</a:t>
            </a:r>
            <a:endParaRPr lang="ru-RU" sz="2400" dirty="0"/>
          </a:p>
        </p:txBody>
      </p:sp>
      <p:pic>
        <p:nvPicPr>
          <p:cNvPr id="4" name="Picture 4" descr="D:\Program Files\Office2000\Clipart\homeanim\ag00029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43000" cy="99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4" name="Picture 6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495800"/>
            <a:ext cx="523875" cy="1714500"/>
          </a:xfrm>
          <a:prstGeom prst="rect">
            <a:avLst/>
          </a:prstGeom>
          <a:noFill/>
        </p:spPr>
      </p:pic>
      <p:pic>
        <p:nvPicPr>
          <p:cNvPr id="114696" name="Picture 8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362200"/>
            <a:ext cx="523875" cy="1714500"/>
          </a:xfrm>
          <a:prstGeom prst="rect">
            <a:avLst/>
          </a:prstGeom>
          <a:noFill/>
        </p:spPr>
      </p:pic>
      <p:pic>
        <p:nvPicPr>
          <p:cNvPr id="114698" name="Picture 10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200400"/>
            <a:ext cx="523875" cy="1714500"/>
          </a:xfrm>
          <a:prstGeom prst="rect">
            <a:avLst/>
          </a:prstGeom>
          <a:noFill/>
        </p:spPr>
      </p:pic>
      <p:pic>
        <p:nvPicPr>
          <p:cNvPr id="114700" name="Picture 12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90800"/>
            <a:ext cx="523875" cy="1714500"/>
          </a:xfrm>
          <a:prstGeom prst="rect">
            <a:avLst/>
          </a:prstGeom>
          <a:noFill/>
        </p:spPr>
      </p:pic>
      <p:pic>
        <p:nvPicPr>
          <p:cNvPr id="8" name="Picture 10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819400"/>
            <a:ext cx="523875" cy="17145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3400" y="1752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урок</a:t>
            </a:r>
            <a:endParaRPr lang="ru-RU" sz="6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52600" y="2819400"/>
            <a:ext cx="57999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До свидания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!</a:t>
            </a:r>
            <a:endParaRPr lang="ru-RU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14707" name="Picture 19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-381000"/>
            <a:ext cx="523875" cy="1714500"/>
          </a:xfrm>
          <a:prstGeom prst="rect">
            <a:avLst/>
          </a:prstGeom>
          <a:noFill/>
        </p:spPr>
      </p:pic>
      <p:pic>
        <p:nvPicPr>
          <p:cNvPr id="114709" name="Picture 21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523875" cy="1714500"/>
          </a:xfrm>
          <a:prstGeom prst="rect">
            <a:avLst/>
          </a:prstGeom>
          <a:noFill/>
        </p:spPr>
      </p:pic>
      <p:pic>
        <p:nvPicPr>
          <p:cNvPr id="114711" name="Picture 23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523875" cy="1714500"/>
          </a:xfrm>
          <a:prstGeom prst="rect">
            <a:avLst/>
          </a:prstGeom>
          <a:noFill/>
        </p:spPr>
      </p:pic>
      <p:pic>
        <p:nvPicPr>
          <p:cNvPr id="114713" name="Picture 25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267200"/>
            <a:ext cx="523875" cy="1714500"/>
          </a:xfrm>
          <a:prstGeom prst="rect">
            <a:avLst/>
          </a:prstGeom>
          <a:noFill/>
        </p:spPr>
      </p:pic>
      <p:pic>
        <p:nvPicPr>
          <p:cNvPr id="114715" name="Picture 27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114800"/>
            <a:ext cx="523875" cy="1714500"/>
          </a:xfrm>
          <a:prstGeom prst="rect">
            <a:avLst/>
          </a:prstGeom>
          <a:noFill/>
        </p:spPr>
      </p:pic>
      <p:pic>
        <p:nvPicPr>
          <p:cNvPr id="27" name="Picture 29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-381000"/>
            <a:ext cx="523875" cy="1714500"/>
          </a:xfrm>
          <a:prstGeom prst="rect">
            <a:avLst/>
          </a:prstGeom>
          <a:noFill/>
        </p:spPr>
      </p:pic>
      <p:pic>
        <p:nvPicPr>
          <p:cNvPr id="28" name="Picture 25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343400"/>
            <a:ext cx="523875" cy="1714500"/>
          </a:xfrm>
          <a:prstGeom prst="rect">
            <a:avLst/>
          </a:prstGeom>
          <a:noFill/>
        </p:spPr>
      </p:pic>
      <p:pic>
        <p:nvPicPr>
          <p:cNvPr id="29" name="Picture 25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523875" cy="1714500"/>
          </a:xfrm>
          <a:prstGeom prst="rect">
            <a:avLst/>
          </a:prstGeom>
          <a:noFill/>
        </p:spPr>
      </p:pic>
      <p:pic>
        <p:nvPicPr>
          <p:cNvPr id="30" name="Picture 25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0"/>
            <a:ext cx="523875" cy="1714500"/>
          </a:xfrm>
          <a:prstGeom prst="rect">
            <a:avLst/>
          </a:prstGeom>
          <a:noFill/>
        </p:spPr>
      </p:pic>
      <p:pic>
        <p:nvPicPr>
          <p:cNvPr id="31" name="Picture 25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4572000"/>
            <a:ext cx="523875" cy="1714500"/>
          </a:xfrm>
          <a:prstGeom prst="rect">
            <a:avLst/>
          </a:prstGeom>
          <a:noFill/>
        </p:spPr>
      </p:pic>
      <p:pic>
        <p:nvPicPr>
          <p:cNvPr id="32" name="Picture 25" descr="C:\Users\User\Pictures\37t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2743200"/>
            <a:ext cx="523875" cy="1714500"/>
          </a:xfrm>
          <a:prstGeom prst="rect">
            <a:avLst/>
          </a:prstGeom>
          <a:noFill/>
        </p:spPr>
      </p:pic>
      <p:pic>
        <p:nvPicPr>
          <p:cNvPr id="160774" name="Picture 6" descr="C:\Users\User\Pictures\anim6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850" y="3657600"/>
            <a:ext cx="158115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</a:t>
            </a:r>
            <a:r>
              <a:rPr b="1" smtClean="0"/>
              <a:t>S</a:t>
            </a:r>
            <a:r>
              <a:rPr lang="ru-RU" dirty="0" smtClean="0"/>
              <a:t>: </a:t>
            </a:r>
            <a:r>
              <a:rPr lang="ru-RU" i="1" dirty="0" smtClean="0"/>
              <a:t>Материалы к уроку были взяты из интернет ресурсов, переработаны и </a:t>
            </a:r>
            <a:r>
              <a:rPr lang="ru-RU" i="1" smtClean="0"/>
              <a:t>дополнены мною. 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Какие факты подтверждают мысль, что Олимпийские игры были любимым общегреческим праздником?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Задание на урок: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1038225" cy="13335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495800"/>
            <a:ext cx="16383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Arial Black" pitchFamily="34" charset="0"/>
              </a:rPr>
              <a:t>Словарь    урока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Атлет</a:t>
            </a:r>
            <a:r>
              <a:rPr lang="ru-RU" b="1" dirty="0" smtClean="0"/>
              <a:t> </a:t>
            </a:r>
            <a:r>
              <a:rPr lang="ru-RU" dirty="0" smtClean="0"/>
              <a:t>– участник состязаний, человек крепкого телосложения.</a:t>
            </a:r>
            <a:endParaRPr lang="ru-RU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Пятиборье</a:t>
            </a:r>
            <a:r>
              <a:rPr lang="ru-RU" dirty="0" smtClean="0"/>
              <a:t> - пять видов спортивных состязаний.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Ипподром</a:t>
            </a:r>
            <a:r>
              <a:rPr lang="ru-RU" b="1" dirty="0" smtClean="0"/>
              <a:t> </a:t>
            </a:r>
            <a:r>
              <a:rPr lang="ru-RU" dirty="0" smtClean="0"/>
              <a:t>– место для проведения конных         состязаний.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Олимпия</a:t>
            </a:r>
            <a:r>
              <a:rPr lang="ru-RU" b="1" dirty="0" smtClean="0"/>
              <a:t> </a:t>
            </a:r>
            <a:r>
              <a:rPr lang="ru-RU" dirty="0" smtClean="0"/>
              <a:t>– городок в южной Греции, место </a:t>
            </a:r>
          </a:p>
          <a:p>
            <a:pPr eaLnBrk="1" hangingPunct="1">
              <a:buNone/>
            </a:pPr>
            <a:r>
              <a:rPr lang="ru-RU" dirty="0" smtClean="0"/>
              <a:t>проведения Олимпийских игр.</a:t>
            </a:r>
          </a:p>
          <a:p>
            <a:pPr eaLnBrk="1" hangingPunct="1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Олимпионики</a:t>
            </a:r>
            <a:r>
              <a:rPr lang="ru-RU" b="1" dirty="0" smtClean="0"/>
              <a:t> </a:t>
            </a:r>
            <a:r>
              <a:rPr lang="ru-RU" dirty="0" smtClean="0"/>
              <a:t>– победители в спортивных соревнованиях.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114800" y="990600"/>
            <a:ext cx="4572000" cy="5486400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/>
              <a:t>В </a:t>
            </a:r>
            <a:r>
              <a:rPr lang="ru-RU" sz="1800" dirty="0" smtClean="0"/>
              <a:t>год Олимпийских игр глашатаи разносили по городам Эллады</a:t>
            </a:r>
            <a:r>
              <a:rPr lang="ru-RU" sz="1800" b="1" i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«Радостная весть! 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800" b="1" i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Все – в Олимпию! Священный мир объявлен, дороги безопасны! 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800" b="1" i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 победят сильнейшие</a:t>
            </a:r>
            <a:endParaRPr lang="ru-RU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 В старину в античном мире,25 веков назад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Города не жили в мире, шёл войной на брата брат.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И мудрейшие решили: ссоры вечные страшны.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Можно в смелости и в силе состязаться без войны.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Пусть в Олимпию прибудет, кто отважен и силен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Для сражений мирных будет, полем боя стадион.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7921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1. Первые Олимпийские игры.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04800" y="5943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Олимпия. Место проведения Олимпийских игр.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3" descr="Obschii vid Olimp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3733800" cy="22859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0668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839200" cy="6858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Что мы можем узнать из этого  призыва?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4572000"/>
            <a:ext cx="7924800" cy="1981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cs typeface="Aparajita" pitchFamily="34" charset="0"/>
              </a:rPr>
              <a:t>Дни  Олимпийских игр во всей Элладе объявлялись  днями всеобщего мира. 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cs typeface="Aparajita" pitchFamily="34" charset="0"/>
              </a:rPr>
              <a:t>Всякие войны прекращались, и вчерашние враги состязались рядом за право называться самым ловким и быстрым. Никто не мог появиться в Олимпии с оружием под страхом проклятия и немилости богов.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  <a:cs typeface="Aparajita" pitchFamily="34" charset="0"/>
            </a:endParaRPr>
          </a:p>
        </p:txBody>
      </p:sp>
      <p:pic>
        <p:nvPicPr>
          <p:cNvPr id="32770" name="Picture 2" descr="C:\Users\User\Pictures\1255706369_6687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429000" cy="2971800"/>
          </a:xfrm>
          <a:prstGeom prst="roundRect">
            <a:avLst/>
          </a:prstGeom>
          <a:noFill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0"/>
            <a:ext cx="4038601" cy="31242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01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544512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latin typeface="Times New Roman" pitchFamily="18" charset="0"/>
              </a:rPr>
              <a:t>Так выглядела Олимпия в древности</a:t>
            </a:r>
          </a:p>
        </p:txBody>
      </p:sp>
    </p:spTree>
    <p:extLst>
      <p:ext uri="{BB962C8B-B14F-4D97-AF65-F5344CB8AC3E}">
        <p14:creationId xmlns:p14="http://schemas.microsoft.com/office/powerpoint/2010/main" val="26798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3508</TotalTime>
  <Words>1425</Words>
  <Application>Microsoft Office PowerPoint</Application>
  <PresentationFormat>Экран (4:3)</PresentationFormat>
  <Paragraphs>223</Paragraphs>
  <Slides>41</Slides>
  <Notes>3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Бумажная</vt:lpstr>
      <vt:lpstr>Фотография Photo Editor</vt:lpstr>
      <vt:lpstr>PHOTO-PAINT</vt:lpstr>
      <vt:lpstr>Всеобщая история.  </vt:lpstr>
      <vt:lpstr>Презентация PowerPoint</vt:lpstr>
      <vt:lpstr>Презентация PowerPoint</vt:lpstr>
      <vt:lpstr>Цели и задачи: 1. Познакомить учащихся  с  историей Олимпийских игр, первыми  спортивными  традициями; 2. Продолжить  формирование  умений  работать  с  текстами, иллюстрациями, выделять главное, составлять рассказ , высказывать  свою точку  зрения; 3. Пробудить  в  детях  желание  серьёзно  заниматься  каким-либо  видом  спорта.</vt:lpstr>
      <vt:lpstr>Задание на урок:</vt:lpstr>
      <vt:lpstr>Словарь    урока</vt:lpstr>
      <vt:lpstr>1. Первые Олимпийские игры.</vt:lpstr>
      <vt:lpstr>Что мы можем узнать из этого  призыва?</vt:lpstr>
      <vt:lpstr>Презентация PowerPoint</vt:lpstr>
      <vt:lpstr> </vt:lpstr>
      <vt:lpstr>Олимпийские игры в Древней Греции</vt:lpstr>
      <vt:lpstr>Презентация PowerPoint</vt:lpstr>
      <vt:lpstr>Презентация PowerPoint</vt:lpstr>
      <vt:lpstr>Первые Олимпийские игры в Древней Греции состоялись  в 776 году до н.э.</vt:lpstr>
      <vt:lpstr>Презентация PowerPoint</vt:lpstr>
      <vt:lpstr>Причины появления Олимпийских игр…</vt:lpstr>
      <vt:lpstr>Презентация PowerPoint</vt:lpstr>
      <vt:lpstr>1. Первые Олимпийские игры. </vt:lpstr>
      <vt:lpstr>1. Первые Олимпийские игры. </vt:lpstr>
      <vt:lpstr>Презентация PowerPoint</vt:lpstr>
      <vt:lpstr>Презентация PowerPoint</vt:lpstr>
      <vt:lpstr>Открытие Олимпиады 1 день   </vt:lpstr>
      <vt:lpstr>Ребята скажите , а как мы сейчас называем место, где проходят  спортивные состязания.</vt:lpstr>
      <vt:lpstr>В следующие   2-3-4 ни проходили игры</vt:lpstr>
      <vt:lpstr>Презентация PowerPoint</vt:lpstr>
      <vt:lpstr>Презентация PowerPoint</vt:lpstr>
      <vt:lpstr>Презентация PowerPoint</vt:lpstr>
      <vt:lpstr>Внимательно рассмотрите рисунки представленные на слайде, подумайте и скажите, состязания по каким видам спорта проводили древние греки? </vt:lpstr>
      <vt:lpstr>3. Победители Олимпийских игр.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на урок:</vt:lpstr>
      <vt:lpstr>Факты подтверждающие мысль, что Олимпийские игры были любимым общегреческим праздником: </vt:lpstr>
      <vt:lpstr>1913 г    «Citius, Altius, Fortius»</vt:lpstr>
      <vt:lpstr>Презентация PowerPoint</vt:lpstr>
      <vt:lpstr>7 по 23 февраля 2014 года -ХХII зимние Олимпийские игры и ХI Параолимпийские зимние игры </vt:lpstr>
      <vt:lpstr>Презентация PowerPoint</vt:lpstr>
      <vt:lpstr>Презентация PowerPoint</vt:lpstr>
      <vt:lpstr>РS: Материалы к уроку были взяты из интернет ресурсов, переработаны и дополнены мною.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  в древности.</dc:title>
  <dc:creator>User</dc:creator>
  <cp:lastModifiedBy>Admin_BS</cp:lastModifiedBy>
  <cp:revision>129</cp:revision>
  <dcterms:modified xsi:type="dcterms:W3CDTF">2016-01-21T18:47:26Z</dcterms:modified>
</cp:coreProperties>
</file>