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60" r:id="rId4"/>
    <p:sldId id="259" r:id="rId5"/>
    <p:sldId id="261" r:id="rId6"/>
    <p:sldId id="264" r:id="rId7"/>
    <p:sldId id="265" r:id="rId8"/>
    <p:sldId id="266" r:id="rId9"/>
    <p:sldId id="268" r:id="rId10"/>
    <p:sldId id="267"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3" r:id="rId25"/>
    <p:sldId id="282" r:id="rId26"/>
    <p:sldId id="284" r:id="rId27"/>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99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32" y="-13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8387092B-544D-4A33-B452-11A39F155543}" type="slidenum">
              <a:rPr lang="ru-RU"/>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35150B87-96F8-429D-AD7C-4C526473C4C2}" type="slidenum">
              <a:rPr lang="ru-RU"/>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BB1933F9-6C7A-4530-8989-8E43C9D883B6}" type="slidenum">
              <a:rPr lang="ru-RU"/>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p>
            <a:r>
              <a:rPr lang="ru-RU" smtClean="0"/>
              <a:t>Образец заголовка</a:t>
            </a:r>
            <a:endParaRPr lang="ru-RU"/>
          </a:p>
        </p:txBody>
      </p:sp>
      <p:sp>
        <p:nvSpPr>
          <p:cNvPr id="3" name="Таблица 2"/>
          <p:cNvSpPr>
            <a:spLocks noGrp="1"/>
          </p:cNvSpPr>
          <p:nvPr>
            <p:ph type="tbl" idx="1"/>
          </p:nvPr>
        </p:nvSpPr>
        <p:spPr>
          <a:xfrm>
            <a:off x="457200" y="1600200"/>
            <a:ext cx="8229600" cy="4525963"/>
          </a:xfrm>
        </p:spPr>
        <p:txBody>
          <a:bodyPr/>
          <a:lstStyle/>
          <a:p>
            <a:endParaRPr lang="ru-RU"/>
          </a:p>
        </p:txBody>
      </p:sp>
      <p:sp>
        <p:nvSpPr>
          <p:cNvPr id="4" name="Дата 3"/>
          <p:cNvSpPr>
            <a:spLocks noGrp="1"/>
          </p:cNvSpPr>
          <p:nvPr>
            <p:ph type="dt" sz="half" idx="10"/>
          </p:nvPr>
        </p:nvSpPr>
        <p:spPr>
          <a:xfrm>
            <a:off x="457200" y="6245225"/>
            <a:ext cx="2133600" cy="476250"/>
          </a:xfrm>
        </p:spPr>
        <p:txBody>
          <a:bodyPr/>
          <a:lstStyle>
            <a:lvl1pPr>
              <a:defRPr/>
            </a:lvl1pPr>
          </a:lstStyle>
          <a:p>
            <a:endParaRPr lang="ru-RU"/>
          </a:p>
        </p:txBody>
      </p:sp>
      <p:sp>
        <p:nvSpPr>
          <p:cNvPr id="5" name="Нижний колонтитул 4"/>
          <p:cNvSpPr>
            <a:spLocks noGrp="1"/>
          </p:cNvSpPr>
          <p:nvPr>
            <p:ph type="ftr" sz="quarter" idx="11"/>
          </p:nvPr>
        </p:nvSpPr>
        <p:spPr>
          <a:xfrm>
            <a:off x="3124200" y="6245225"/>
            <a:ext cx="2895600" cy="476250"/>
          </a:xfrm>
        </p:spPr>
        <p:txBody>
          <a:bodyPr/>
          <a:lstStyle>
            <a:lvl1pPr>
              <a:defRPr/>
            </a:lvl1pPr>
          </a:lstStyle>
          <a:p>
            <a:endParaRPr lang="ru-RU"/>
          </a:p>
        </p:txBody>
      </p:sp>
      <p:sp>
        <p:nvSpPr>
          <p:cNvPr id="6" name="Номер слайда 5"/>
          <p:cNvSpPr>
            <a:spLocks noGrp="1"/>
          </p:cNvSpPr>
          <p:nvPr>
            <p:ph type="sldNum" sz="quarter" idx="12"/>
          </p:nvPr>
        </p:nvSpPr>
        <p:spPr>
          <a:xfrm>
            <a:off x="6553200" y="6245225"/>
            <a:ext cx="2133600" cy="476250"/>
          </a:xfrm>
        </p:spPr>
        <p:txBody>
          <a:bodyPr/>
          <a:lstStyle>
            <a:lvl1pPr>
              <a:defRPr/>
            </a:lvl1pPr>
          </a:lstStyle>
          <a:p>
            <a:fld id="{5FD1E62E-82A4-430C-BAF2-847428A52EF4}" type="slidenum">
              <a:rPr lang="ru-RU"/>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19E6F014-5E36-4717-89C4-3BACBF023357}" type="slidenum">
              <a:rPr lang="ru-RU"/>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endParaRPr lang="ru-RU"/>
          </a:p>
        </p:txBody>
      </p:sp>
      <p:sp>
        <p:nvSpPr>
          <p:cNvPr id="5" name="Нижний колонтитул 4"/>
          <p:cNvSpPr>
            <a:spLocks noGrp="1"/>
          </p:cNvSpPr>
          <p:nvPr>
            <p:ph type="ftr" sz="quarter" idx="11"/>
          </p:nvPr>
        </p:nvSpPr>
        <p:spPr/>
        <p:txBody>
          <a:bodyPr/>
          <a:lstStyle>
            <a:lvl1pPr>
              <a:defRPr/>
            </a:lvl1pPr>
          </a:lstStyle>
          <a:p>
            <a:endParaRPr lang="ru-RU"/>
          </a:p>
        </p:txBody>
      </p:sp>
      <p:sp>
        <p:nvSpPr>
          <p:cNvPr id="6" name="Номер слайда 5"/>
          <p:cNvSpPr>
            <a:spLocks noGrp="1"/>
          </p:cNvSpPr>
          <p:nvPr>
            <p:ph type="sldNum" sz="quarter" idx="12"/>
          </p:nvPr>
        </p:nvSpPr>
        <p:spPr/>
        <p:txBody>
          <a:bodyPr/>
          <a:lstStyle>
            <a:lvl1pPr>
              <a:defRPr/>
            </a:lvl1pPr>
          </a:lstStyle>
          <a:p>
            <a:fld id="{AB069E2E-82A3-4ECA-8871-C64287416725}" type="slidenum">
              <a:rPr lang="ru-RU"/>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2A29AF2F-D55B-4D17-B26B-BFEC3D848079}" type="slidenum">
              <a:rPr lang="ru-RU"/>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lvl1pPr>
              <a:defRPr/>
            </a:lvl1pPr>
          </a:lstStyle>
          <a:p>
            <a:endParaRPr lang="ru-RU"/>
          </a:p>
        </p:txBody>
      </p:sp>
      <p:sp>
        <p:nvSpPr>
          <p:cNvPr id="8" name="Нижний колонтитул 7"/>
          <p:cNvSpPr>
            <a:spLocks noGrp="1"/>
          </p:cNvSpPr>
          <p:nvPr>
            <p:ph type="ftr" sz="quarter" idx="11"/>
          </p:nvPr>
        </p:nvSpPr>
        <p:spPr/>
        <p:txBody>
          <a:bodyPr/>
          <a:lstStyle>
            <a:lvl1pPr>
              <a:defRPr/>
            </a:lvl1pPr>
          </a:lstStyle>
          <a:p>
            <a:endParaRPr lang="ru-RU"/>
          </a:p>
        </p:txBody>
      </p:sp>
      <p:sp>
        <p:nvSpPr>
          <p:cNvPr id="9" name="Номер слайда 8"/>
          <p:cNvSpPr>
            <a:spLocks noGrp="1"/>
          </p:cNvSpPr>
          <p:nvPr>
            <p:ph type="sldNum" sz="quarter" idx="12"/>
          </p:nvPr>
        </p:nvSpPr>
        <p:spPr/>
        <p:txBody>
          <a:bodyPr/>
          <a:lstStyle>
            <a:lvl1pPr>
              <a:defRPr/>
            </a:lvl1pPr>
          </a:lstStyle>
          <a:p>
            <a:fld id="{57A4CFDC-AB0D-4C4D-857A-C71F2E2BDA76}" type="slidenum">
              <a:rPr lang="ru-RU"/>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lvl1pPr>
              <a:defRPr/>
            </a:lvl1pPr>
          </a:lstStyle>
          <a:p>
            <a:endParaRPr lang="ru-RU"/>
          </a:p>
        </p:txBody>
      </p:sp>
      <p:sp>
        <p:nvSpPr>
          <p:cNvPr id="4" name="Нижний колонтитул 3"/>
          <p:cNvSpPr>
            <a:spLocks noGrp="1"/>
          </p:cNvSpPr>
          <p:nvPr>
            <p:ph type="ftr" sz="quarter" idx="11"/>
          </p:nvPr>
        </p:nvSpPr>
        <p:spPr/>
        <p:txBody>
          <a:bodyPr/>
          <a:lstStyle>
            <a:lvl1pPr>
              <a:defRPr/>
            </a:lvl1pPr>
          </a:lstStyle>
          <a:p>
            <a:endParaRPr lang="ru-RU"/>
          </a:p>
        </p:txBody>
      </p:sp>
      <p:sp>
        <p:nvSpPr>
          <p:cNvPr id="5" name="Номер слайда 4"/>
          <p:cNvSpPr>
            <a:spLocks noGrp="1"/>
          </p:cNvSpPr>
          <p:nvPr>
            <p:ph type="sldNum" sz="quarter" idx="12"/>
          </p:nvPr>
        </p:nvSpPr>
        <p:spPr/>
        <p:txBody>
          <a:bodyPr/>
          <a:lstStyle>
            <a:lvl1pPr>
              <a:defRPr/>
            </a:lvl1pPr>
          </a:lstStyle>
          <a:p>
            <a:fld id="{93F1E477-D8FD-4764-93A1-BA6D75F689FA}" type="slidenum">
              <a:rPr lang="ru-RU"/>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endParaRPr lang="ru-RU"/>
          </a:p>
        </p:txBody>
      </p:sp>
      <p:sp>
        <p:nvSpPr>
          <p:cNvPr id="3" name="Нижний колонтитул 2"/>
          <p:cNvSpPr>
            <a:spLocks noGrp="1"/>
          </p:cNvSpPr>
          <p:nvPr>
            <p:ph type="ftr" sz="quarter" idx="11"/>
          </p:nvPr>
        </p:nvSpPr>
        <p:spPr/>
        <p:txBody>
          <a:bodyPr/>
          <a:lstStyle>
            <a:lvl1pPr>
              <a:defRPr/>
            </a:lvl1pPr>
          </a:lstStyle>
          <a:p>
            <a:endParaRPr lang="ru-RU"/>
          </a:p>
        </p:txBody>
      </p:sp>
      <p:sp>
        <p:nvSpPr>
          <p:cNvPr id="4" name="Номер слайда 3"/>
          <p:cNvSpPr>
            <a:spLocks noGrp="1"/>
          </p:cNvSpPr>
          <p:nvPr>
            <p:ph type="sldNum" sz="quarter" idx="12"/>
          </p:nvPr>
        </p:nvSpPr>
        <p:spPr/>
        <p:txBody>
          <a:bodyPr/>
          <a:lstStyle>
            <a:lvl1pPr>
              <a:defRPr/>
            </a:lvl1pPr>
          </a:lstStyle>
          <a:p>
            <a:fld id="{EDFE14C1-AAA5-45CE-B084-2C0D4BAE5C17}" type="slidenum">
              <a:rPr lang="ru-RU"/>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C38D4A4E-109C-4029-B0CB-BCF472C8BBBC}" type="slidenum">
              <a:rPr lang="ru-RU"/>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endParaRPr lang="ru-RU"/>
          </a:p>
        </p:txBody>
      </p:sp>
      <p:sp>
        <p:nvSpPr>
          <p:cNvPr id="6" name="Нижний колонтитул 5"/>
          <p:cNvSpPr>
            <a:spLocks noGrp="1"/>
          </p:cNvSpPr>
          <p:nvPr>
            <p:ph type="ftr" sz="quarter" idx="11"/>
          </p:nvPr>
        </p:nvSpPr>
        <p:spPr/>
        <p:txBody>
          <a:bodyPr/>
          <a:lstStyle>
            <a:lvl1pPr>
              <a:defRPr/>
            </a:lvl1pPr>
          </a:lstStyle>
          <a:p>
            <a:endParaRPr lang="ru-RU"/>
          </a:p>
        </p:txBody>
      </p:sp>
      <p:sp>
        <p:nvSpPr>
          <p:cNvPr id="7" name="Номер слайда 6"/>
          <p:cNvSpPr>
            <a:spLocks noGrp="1"/>
          </p:cNvSpPr>
          <p:nvPr>
            <p:ph type="sldNum" sz="quarter" idx="12"/>
          </p:nvPr>
        </p:nvSpPr>
        <p:spPr/>
        <p:txBody>
          <a:bodyPr/>
          <a:lstStyle>
            <a:lvl1pPr>
              <a:defRPr/>
            </a:lvl1pPr>
          </a:lstStyle>
          <a:p>
            <a:fld id="{D894FFF4-7F0B-4B64-A0CD-48CA1F3F2AC9}" type="slidenum">
              <a:rPr lang="ru-RU"/>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ru-R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67072EBE-46B4-42DA-81BD-33CB6E8156CC}" type="slidenum">
              <a:rPr lang="ru-RU"/>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ru.wikipedia.org/wiki/%D0%90%D0%B7%D0%B0%D1%80%D1%82%D0%BD%D1%8B%D0%B5_%D0%B8%D0%B3%D1%80%D1%8B" TargetMode="External"/><Relationship Id="rId3" Type="http://schemas.openxmlformats.org/officeDocument/2006/relationships/hyperlink" Target="http://ru.wikipedia.org/wiki/%D0%98%D0%BD%D1%84%D0%BE%D1%80%D0%BC%D0%B0%D1%86%D0%B8%D1%8F" TargetMode="External"/><Relationship Id="rId7" Type="http://schemas.openxmlformats.org/officeDocument/2006/relationships/hyperlink" Target="http://ru.wikipedia.org/wiki/MMOG" TargetMode="External"/><Relationship Id="rId2" Type="http://schemas.openxmlformats.org/officeDocument/2006/relationships/hyperlink" Target="http://ru.wikipedia.org/wiki/%D0%92%D1%81%D0%B5%D0%BC%D0%B8%D1%80%D0%BD%D0%B0%D1%8F_%D0%BF%D0%B0%D1%83%D1%82%D0%B8%D0%BD%D0%B0" TargetMode="External"/><Relationship Id="rId1" Type="http://schemas.openxmlformats.org/officeDocument/2006/relationships/slideLayout" Target="../slideLayouts/slideLayout2.xml"/><Relationship Id="rId6" Type="http://schemas.openxmlformats.org/officeDocument/2006/relationships/hyperlink" Target="http://ru.wikipedia.org/wiki/%D0%98%D0%B3%D1%80%D0%BE%D0%B2%D0%B0%D1%8F_%D0%B7%D0%B0%D0%B2%D0%B8%D1%81%D0%B8%D0%BC%D0%BE%D1%81%D1%82%D1%8C" TargetMode="External"/><Relationship Id="rId11" Type="http://schemas.openxmlformats.org/officeDocument/2006/relationships/hyperlink" Target="http://ru.wikipedia.org/wiki/%D0%9A%D0%B8%D0%B1%D0%B5%D1%80%D1%81%D0%B5%D0%BA%D1%81" TargetMode="External"/><Relationship Id="rId5" Type="http://schemas.openxmlformats.org/officeDocument/2006/relationships/hyperlink" Target="http://ru.wikipedia.org/wiki/%D0%92%D0%B5%D0%B1-%D1%84%D0%BE%D1%80%D1%83%D0%BC" TargetMode="External"/><Relationship Id="rId10" Type="http://schemas.openxmlformats.org/officeDocument/2006/relationships/hyperlink" Target="http://ru.wikipedia.org/wiki/%D0%98%D0%BD%D1%82%D0%B5%D1%80%D0%BD%D0%B5%D1%82-%D0%B0%D1%83%D0%BA%D1%86%D0%B8%D0%BE%D0%BD" TargetMode="External"/><Relationship Id="rId4" Type="http://schemas.openxmlformats.org/officeDocument/2006/relationships/hyperlink" Target="http://ru.wikipedia.org/wiki/%D0%A7%D0%B0%D1%82" TargetMode="External"/><Relationship Id="rId9" Type="http://schemas.openxmlformats.org/officeDocument/2006/relationships/hyperlink" Target="http://ru.wikipedia.org/wiki/%D0%98%D0%BD%D1%82%D0%B5%D1%80%D0%BD%D0%B5%D1%82-%D0%BC%D0%B0%D0%B3%D0%B0%D0%B7%D0%B8%D0%BD"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9.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hyperlink" Target="mailto:helpline@detionline.org"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hyperlink" Target="mailto:helpline@online.org"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4213" y="4292600"/>
            <a:ext cx="7772400" cy="1470025"/>
          </a:xfrm>
        </p:spPr>
        <p:txBody>
          <a:bodyPr/>
          <a:lstStyle/>
          <a:p>
            <a:r>
              <a:rPr lang="ru-RU" sz="5400" b="1" dirty="0">
                <a:solidFill>
                  <a:schemeClr val="bg1"/>
                </a:solidFill>
                <a:latin typeface="Monotype Corsiva" pitchFamily="66" charset="0"/>
              </a:rPr>
              <a:t>Информационная</a:t>
            </a:r>
            <a:r>
              <a:rPr lang="ru-RU" b="1" dirty="0">
                <a:solidFill>
                  <a:schemeClr val="bg1"/>
                </a:solidFill>
                <a:latin typeface="Monotype Corsiva" pitchFamily="66" charset="0"/>
              </a:rPr>
              <a:t> безопасность</a:t>
            </a:r>
          </a:p>
        </p:txBody>
      </p:sp>
      <p:sp>
        <p:nvSpPr>
          <p:cNvPr id="4099" name="Rectangle 3"/>
          <p:cNvSpPr>
            <a:spLocks noGrp="1" noChangeArrowheads="1"/>
          </p:cNvSpPr>
          <p:nvPr>
            <p:ph type="subTitle" idx="1"/>
          </p:nvPr>
        </p:nvSpPr>
        <p:spPr>
          <a:xfrm>
            <a:off x="323850" y="5589588"/>
            <a:ext cx="8280400" cy="1057275"/>
          </a:xfrm>
        </p:spPr>
        <p:txBody>
          <a:bodyPr/>
          <a:lstStyle/>
          <a:p>
            <a:pPr>
              <a:lnSpc>
                <a:spcPct val="90000"/>
              </a:lnSpc>
            </a:pPr>
            <a:r>
              <a:rPr lang="ru-RU" sz="2400" dirty="0">
                <a:solidFill>
                  <a:schemeClr val="bg1"/>
                </a:solidFill>
                <a:latin typeface="Monotype Corsiva" pitchFamily="66" charset="0"/>
              </a:rPr>
              <a:t>Урок </a:t>
            </a:r>
            <a:r>
              <a:rPr lang="ru-RU" sz="2400" dirty="0" smtClean="0">
                <a:solidFill>
                  <a:schemeClr val="bg1"/>
                </a:solidFill>
                <a:latin typeface="Monotype Corsiva" pitchFamily="66" charset="0"/>
              </a:rPr>
              <a:t> </a:t>
            </a:r>
            <a:r>
              <a:rPr lang="ru-RU" sz="2400" dirty="0" err="1" smtClean="0">
                <a:solidFill>
                  <a:schemeClr val="bg1"/>
                </a:solidFill>
                <a:latin typeface="Monotype Corsiva" pitchFamily="66" charset="0"/>
              </a:rPr>
              <a:t>медиабезопасности</a:t>
            </a:r>
            <a:r>
              <a:rPr lang="ru-RU" sz="2400" dirty="0" smtClean="0">
                <a:solidFill>
                  <a:schemeClr val="bg1"/>
                </a:solidFill>
                <a:latin typeface="Monotype Corsiva" pitchFamily="66" charset="0"/>
              </a:rPr>
              <a:t>  в школе</a:t>
            </a:r>
            <a:endParaRPr lang="ru-RU" sz="2400" dirty="0">
              <a:solidFill>
                <a:schemeClr val="bg1"/>
              </a:solidFill>
              <a:latin typeface="Monotype Corsiva"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68313" y="0"/>
            <a:ext cx="8229600" cy="692150"/>
          </a:xfrm>
        </p:spPr>
        <p:txBody>
          <a:bodyPr/>
          <a:lstStyle/>
          <a:p>
            <a:r>
              <a:rPr lang="ru-RU" sz="4000" b="1">
                <a:solidFill>
                  <a:schemeClr val="bg1"/>
                </a:solidFill>
              </a:rPr>
              <a:t>Интернет-зависимость</a:t>
            </a:r>
          </a:p>
        </p:txBody>
      </p:sp>
      <p:sp>
        <p:nvSpPr>
          <p:cNvPr id="13315" name="Rectangle 3"/>
          <p:cNvSpPr>
            <a:spLocks noGrp="1" noChangeArrowheads="1"/>
          </p:cNvSpPr>
          <p:nvPr>
            <p:ph type="body" idx="1"/>
          </p:nvPr>
        </p:nvSpPr>
        <p:spPr>
          <a:xfrm>
            <a:off x="179388" y="981075"/>
            <a:ext cx="8507412" cy="5145088"/>
          </a:xfrm>
        </p:spPr>
        <p:txBody>
          <a:bodyPr/>
          <a:lstStyle/>
          <a:p>
            <a:pPr marL="609600" indent="-609600">
              <a:lnSpc>
                <a:spcPct val="80000"/>
              </a:lnSpc>
            </a:pPr>
            <a:r>
              <a:rPr lang="ru-RU" sz="2000" b="1">
                <a:solidFill>
                  <a:srgbClr val="000066"/>
                </a:solidFill>
              </a:rPr>
              <a:t>Навязчивый веб-серфинг — бесконечные путешествия по </a:t>
            </a:r>
            <a:r>
              <a:rPr lang="ru-RU" sz="2000" b="1">
                <a:solidFill>
                  <a:srgbClr val="000066"/>
                </a:solidFill>
                <a:hlinkClick r:id="rId2" tooltip="Всемирная паутина"/>
              </a:rPr>
              <a:t>Всемирной паутине</a:t>
            </a:r>
            <a:r>
              <a:rPr lang="ru-RU" sz="2000" b="1">
                <a:solidFill>
                  <a:srgbClr val="000066"/>
                </a:solidFill>
              </a:rPr>
              <a:t>, поиск </a:t>
            </a:r>
            <a:r>
              <a:rPr lang="ru-RU" sz="2000" b="1">
                <a:solidFill>
                  <a:srgbClr val="000066"/>
                </a:solidFill>
                <a:hlinkClick r:id="rId3" tooltip="Информация"/>
              </a:rPr>
              <a:t>информации</a:t>
            </a:r>
            <a:r>
              <a:rPr lang="ru-RU" sz="2000" b="1">
                <a:solidFill>
                  <a:srgbClr val="000066"/>
                </a:solidFill>
              </a:rPr>
              <a:t>.</a:t>
            </a:r>
          </a:p>
          <a:p>
            <a:pPr marL="609600" indent="-609600">
              <a:lnSpc>
                <a:spcPct val="80000"/>
              </a:lnSpc>
            </a:pPr>
            <a:r>
              <a:rPr lang="ru-RU" sz="2000" b="1">
                <a:solidFill>
                  <a:srgbClr val="000066"/>
                </a:solidFill>
              </a:rPr>
              <a:t>Пристрастие к виртуальному общению и виртуальным знакомствам — большие объёмы переписки, постоянное участие в </a:t>
            </a:r>
            <a:r>
              <a:rPr lang="ru-RU" sz="2000" b="1">
                <a:solidFill>
                  <a:srgbClr val="000066"/>
                </a:solidFill>
                <a:hlinkClick r:id="rId4" tooltip="Чат"/>
              </a:rPr>
              <a:t>чатах</a:t>
            </a:r>
            <a:r>
              <a:rPr lang="ru-RU" sz="2000" b="1">
                <a:solidFill>
                  <a:srgbClr val="000066"/>
                </a:solidFill>
              </a:rPr>
              <a:t>, </a:t>
            </a:r>
            <a:r>
              <a:rPr lang="ru-RU" sz="2000" b="1">
                <a:solidFill>
                  <a:srgbClr val="000066"/>
                </a:solidFill>
                <a:hlinkClick r:id="rId5" tooltip="Веб-форум"/>
              </a:rPr>
              <a:t>веб-форумах</a:t>
            </a:r>
            <a:r>
              <a:rPr lang="ru-RU" sz="2000" b="1">
                <a:solidFill>
                  <a:srgbClr val="000066"/>
                </a:solidFill>
              </a:rPr>
              <a:t>, избыточность знакомых и друзей в Сети.</a:t>
            </a:r>
            <a:endParaRPr lang="ru-RU" sz="2000" b="1">
              <a:solidFill>
                <a:srgbClr val="000066"/>
              </a:solidFill>
              <a:hlinkClick r:id="rId6" tooltip="Игровая зависимость"/>
            </a:endParaRPr>
          </a:p>
          <a:p>
            <a:pPr marL="609600" indent="-609600">
              <a:lnSpc>
                <a:spcPct val="80000"/>
              </a:lnSpc>
            </a:pPr>
            <a:r>
              <a:rPr lang="ru-RU" sz="2000" b="1">
                <a:solidFill>
                  <a:srgbClr val="000066"/>
                </a:solidFill>
                <a:hlinkClick r:id="rId6" tooltip="Игровая зависимость"/>
              </a:rPr>
              <a:t>Игровая зависимость</a:t>
            </a:r>
            <a:r>
              <a:rPr lang="ru-RU" sz="2000" b="1">
                <a:solidFill>
                  <a:srgbClr val="000066"/>
                </a:solidFill>
              </a:rPr>
              <a:t> — навязчивое увлечение </a:t>
            </a:r>
            <a:r>
              <a:rPr lang="ru-RU" sz="2000" b="1">
                <a:solidFill>
                  <a:srgbClr val="000066"/>
                </a:solidFill>
                <a:hlinkClick r:id="rId7" tooltip="MMOG"/>
              </a:rPr>
              <a:t>компьютерными играми по сети</a:t>
            </a:r>
            <a:r>
              <a:rPr lang="ru-RU" sz="2000" b="1">
                <a:solidFill>
                  <a:srgbClr val="000066"/>
                </a:solidFill>
              </a:rPr>
              <a:t>.</a:t>
            </a:r>
          </a:p>
          <a:p>
            <a:pPr marL="609600" indent="-609600">
              <a:lnSpc>
                <a:spcPct val="80000"/>
              </a:lnSpc>
            </a:pPr>
            <a:r>
              <a:rPr lang="ru-RU" sz="2000" b="1">
                <a:solidFill>
                  <a:srgbClr val="000066"/>
                </a:solidFill>
              </a:rPr>
              <a:t>Навязчивая финансовая потребность — игра по сети в </a:t>
            </a:r>
            <a:r>
              <a:rPr lang="ru-RU" sz="2000" b="1">
                <a:solidFill>
                  <a:srgbClr val="000066"/>
                </a:solidFill>
                <a:hlinkClick r:id="rId8" tooltip="Азартные игры"/>
              </a:rPr>
              <a:t>азартные игры</a:t>
            </a:r>
            <a:r>
              <a:rPr lang="ru-RU" sz="2000" b="1">
                <a:solidFill>
                  <a:srgbClr val="000066"/>
                </a:solidFill>
              </a:rPr>
              <a:t>, ненужные покупки в </a:t>
            </a:r>
            <a:r>
              <a:rPr lang="ru-RU" sz="2000" b="1">
                <a:solidFill>
                  <a:srgbClr val="000066"/>
                </a:solidFill>
                <a:hlinkClick r:id="rId9" tooltip="Интернет-магазин"/>
              </a:rPr>
              <a:t>интернет-магазинах</a:t>
            </a:r>
            <a:r>
              <a:rPr lang="ru-RU" sz="2000" b="1">
                <a:solidFill>
                  <a:srgbClr val="000066"/>
                </a:solidFill>
              </a:rPr>
              <a:t> или постоянные участия в </a:t>
            </a:r>
            <a:r>
              <a:rPr lang="ru-RU" sz="2000" b="1">
                <a:solidFill>
                  <a:srgbClr val="000066"/>
                </a:solidFill>
                <a:hlinkClick r:id="rId10" tooltip="Интернет-аукцион"/>
              </a:rPr>
              <a:t>интернет-аукционах</a:t>
            </a:r>
            <a:r>
              <a:rPr lang="ru-RU" sz="2000" b="1">
                <a:solidFill>
                  <a:srgbClr val="000066"/>
                </a:solidFill>
              </a:rPr>
              <a:t>.</a:t>
            </a:r>
          </a:p>
          <a:p>
            <a:pPr marL="609600" indent="-609600">
              <a:lnSpc>
                <a:spcPct val="80000"/>
              </a:lnSpc>
            </a:pPr>
            <a:r>
              <a:rPr lang="ru-RU" sz="2000" b="1">
                <a:solidFill>
                  <a:srgbClr val="000066"/>
                </a:solidFill>
              </a:rPr>
              <a:t>Пристрастие к просмотру фильмов через интернет, когда больной может провести перед экраном весь день не отрываясь из-за того, что в сети можно посмотреть практически любой фильм или передачу.</a:t>
            </a:r>
          </a:p>
          <a:p>
            <a:pPr marL="609600" indent="-609600">
              <a:lnSpc>
                <a:spcPct val="80000"/>
              </a:lnSpc>
            </a:pPr>
            <a:r>
              <a:rPr lang="ru-RU" sz="2000" b="1">
                <a:solidFill>
                  <a:srgbClr val="000066"/>
                </a:solidFill>
              </a:rPr>
              <a:t>Киберсексуальная зависимость — навязчивое влечение к посещению порносайтов и занятию </a:t>
            </a:r>
            <a:r>
              <a:rPr lang="ru-RU" sz="2000" b="1">
                <a:solidFill>
                  <a:srgbClr val="000066"/>
                </a:solidFill>
                <a:hlinkClick r:id="rId11" tooltip="Киберсекс"/>
              </a:rPr>
              <a:t>киберсексом</a:t>
            </a:r>
            <a:r>
              <a:rPr lang="ru-RU" sz="2000" b="1">
                <a:solidFill>
                  <a:srgbClr val="000066"/>
                </a:solidFill>
              </a:rPr>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68313" y="0"/>
            <a:ext cx="8229600" cy="777875"/>
          </a:xfrm>
        </p:spPr>
        <p:txBody>
          <a:bodyPr/>
          <a:lstStyle/>
          <a:p>
            <a:r>
              <a:rPr lang="ru-RU" sz="3200" b="1">
                <a:solidFill>
                  <a:schemeClr val="bg1"/>
                </a:solidFill>
              </a:rPr>
              <a:t>Признаки Интернет-зависимости:</a:t>
            </a:r>
            <a:r>
              <a:rPr lang="ru-RU" sz="4000"/>
              <a:t> </a:t>
            </a:r>
          </a:p>
        </p:txBody>
      </p:sp>
      <p:sp>
        <p:nvSpPr>
          <p:cNvPr id="15363" name="Rectangle 3"/>
          <p:cNvSpPr>
            <a:spLocks noGrp="1" noChangeArrowheads="1"/>
          </p:cNvSpPr>
          <p:nvPr>
            <p:ph type="body" idx="1"/>
          </p:nvPr>
        </p:nvSpPr>
        <p:spPr>
          <a:xfrm>
            <a:off x="250825" y="981075"/>
            <a:ext cx="6049963" cy="5183188"/>
          </a:xfrm>
        </p:spPr>
        <p:txBody>
          <a:bodyPr/>
          <a:lstStyle/>
          <a:p>
            <a:pPr>
              <a:lnSpc>
                <a:spcPct val="80000"/>
              </a:lnSpc>
            </a:pPr>
            <a:r>
              <a:rPr lang="ru-RU" sz="2400" b="1">
                <a:solidFill>
                  <a:srgbClr val="000066"/>
                </a:solidFill>
              </a:rPr>
              <a:t>чрезмерное, немотивированное злоупотребление длительностью работы в сети, не обусловленное профессиональной, учебной или иной созидательной деятельностью; </a:t>
            </a:r>
          </a:p>
          <a:p>
            <a:pPr>
              <a:lnSpc>
                <a:spcPct val="80000"/>
              </a:lnSpc>
            </a:pPr>
            <a:r>
              <a:rPr lang="ru-RU" sz="2400" b="1">
                <a:solidFill>
                  <a:srgbClr val="000066"/>
                </a:solidFill>
              </a:rPr>
              <a:t>использование Интернета как преобладающего средства коммуникации; </a:t>
            </a:r>
          </a:p>
          <a:p>
            <a:pPr>
              <a:lnSpc>
                <a:spcPct val="80000"/>
              </a:lnSpc>
            </a:pPr>
            <a:r>
              <a:rPr lang="ru-RU" sz="2400" b="1">
                <a:solidFill>
                  <a:srgbClr val="000066"/>
                </a:solidFill>
              </a:rPr>
              <a:t> создание и эксплуатация виртуальных образов, крайне далеких от реальных;</a:t>
            </a:r>
          </a:p>
          <a:p>
            <a:pPr>
              <a:lnSpc>
                <a:spcPct val="80000"/>
              </a:lnSpc>
            </a:pPr>
            <a:r>
              <a:rPr lang="ru-RU" sz="2400" b="1">
                <a:solidFill>
                  <a:srgbClr val="000066"/>
                </a:solidFill>
              </a:rPr>
              <a:t> влечение к Интернет-играм и(или) созданию вредоносных программ (без какой-либо цели); </a:t>
            </a:r>
          </a:p>
          <a:p>
            <a:pPr>
              <a:lnSpc>
                <a:spcPct val="80000"/>
              </a:lnSpc>
            </a:pPr>
            <a:r>
              <a:rPr lang="ru-RU" sz="2400" b="1">
                <a:solidFill>
                  <a:srgbClr val="000066"/>
                </a:solidFill>
              </a:rPr>
              <a:t> субъективно воспринимаемая невозможность обходиться без работы в сети </a:t>
            </a:r>
          </a:p>
        </p:txBody>
      </p:sp>
      <p:pic>
        <p:nvPicPr>
          <p:cNvPr id="15364" name="Picture 4" descr="инет6"/>
          <p:cNvPicPr>
            <a:picLocks noChangeAspect="1" noChangeArrowheads="1"/>
          </p:cNvPicPr>
          <p:nvPr/>
        </p:nvPicPr>
        <p:blipFill>
          <a:blip r:embed="rId2" cstate="print"/>
          <a:srcRect/>
          <a:stretch>
            <a:fillRect/>
          </a:stretch>
        </p:blipFill>
        <p:spPr bwMode="auto">
          <a:xfrm>
            <a:off x="6156325" y="1196975"/>
            <a:ext cx="2987675" cy="1681163"/>
          </a:xfrm>
          <a:prstGeom prst="rect">
            <a:avLst/>
          </a:prstGeom>
          <a:noFill/>
        </p:spPr>
      </p:pic>
      <p:pic>
        <p:nvPicPr>
          <p:cNvPr id="15365" name="Picture 5" descr="инет13"/>
          <p:cNvPicPr>
            <a:picLocks noChangeAspect="1" noChangeArrowheads="1"/>
          </p:cNvPicPr>
          <p:nvPr/>
        </p:nvPicPr>
        <p:blipFill>
          <a:blip r:embed="rId3" cstate="print"/>
          <a:srcRect/>
          <a:stretch>
            <a:fillRect/>
          </a:stretch>
        </p:blipFill>
        <p:spPr bwMode="auto">
          <a:xfrm>
            <a:off x="6372225" y="3716338"/>
            <a:ext cx="2592388" cy="1941512"/>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68313" y="0"/>
            <a:ext cx="8229600" cy="908050"/>
          </a:xfrm>
        </p:spPr>
        <p:txBody>
          <a:bodyPr/>
          <a:lstStyle/>
          <a:p>
            <a:r>
              <a:rPr lang="ru-RU" sz="4000" b="1">
                <a:solidFill>
                  <a:schemeClr val="bg1"/>
                </a:solidFill>
              </a:rPr>
              <a:t>Это важно знать!</a:t>
            </a:r>
          </a:p>
        </p:txBody>
      </p:sp>
      <p:sp>
        <p:nvSpPr>
          <p:cNvPr id="16387" name="Rectangle 3"/>
          <p:cNvSpPr>
            <a:spLocks noGrp="1" noChangeArrowheads="1"/>
          </p:cNvSpPr>
          <p:nvPr>
            <p:ph type="body" idx="1"/>
          </p:nvPr>
        </p:nvSpPr>
        <p:spPr>
          <a:xfrm>
            <a:off x="250825" y="1125538"/>
            <a:ext cx="6049963" cy="5327650"/>
          </a:xfrm>
        </p:spPr>
        <p:txBody>
          <a:bodyPr/>
          <a:lstStyle/>
          <a:p>
            <a:pPr>
              <a:lnSpc>
                <a:spcPct val="90000"/>
              </a:lnSpc>
            </a:pPr>
            <a:r>
              <a:rPr lang="ru-RU" sz="2400">
                <a:solidFill>
                  <a:srgbClr val="000066"/>
                </a:solidFill>
              </a:rPr>
              <a:t>Когда ты регистрируешься на сайтах, не указывай личную информацию (номер мобильного телефона, адрес места жительства и другие данные). </a:t>
            </a:r>
          </a:p>
          <a:p>
            <a:pPr>
              <a:lnSpc>
                <a:spcPct val="90000"/>
              </a:lnSpc>
            </a:pPr>
            <a:r>
              <a:rPr lang="ru-RU" sz="2400">
                <a:solidFill>
                  <a:srgbClr val="000066"/>
                </a:solidFill>
              </a:rPr>
              <a:t>Используй  веб-камеру  только при общении с друзьями. Проследи, чтобы посторонние люди не имели возможности видеть ваш разговор. Научись самостоятельно включать и выключать веб-камеру. </a:t>
            </a:r>
          </a:p>
          <a:p>
            <a:pPr>
              <a:lnSpc>
                <a:spcPct val="90000"/>
              </a:lnSpc>
            </a:pPr>
            <a:r>
              <a:rPr lang="ru-RU" sz="2400">
                <a:solidFill>
                  <a:srgbClr val="000066"/>
                </a:solidFill>
              </a:rPr>
              <a:t>Ты должен знать, что если ты публикуешь фото или видео в интернете — каждый может посмотреть их. </a:t>
            </a:r>
          </a:p>
        </p:txBody>
      </p:sp>
      <p:pic>
        <p:nvPicPr>
          <p:cNvPr id="16388" name="Picture 4" descr="инет10"/>
          <p:cNvPicPr>
            <a:picLocks noChangeAspect="1" noChangeArrowheads="1"/>
          </p:cNvPicPr>
          <p:nvPr/>
        </p:nvPicPr>
        <p:blipFill>
          <a:blip r:embed="rId2" cstate="print"/>
          <a:srcRect/>
          <a:stretch>
            <a:fillRect/>
          </a:stretch>
        </p:blipFill>
        <p:spPr bwMode="auto">
          <a:xfrm>
            <a:off x="6084888" y="1065213"/>
            <a:ext cx="2735262" cy="1930400"/>
          </a:xfrm>
          <a:prstGeom prst="rect">
            <a:avLst/>
          </a:prstGeom>
          <a:noFill/>
        </p:spPr>
      </p:pic>
      <p:pic>
        <p:nvPicPr>
          <p:cNvPr id="16390" name="Picture 6" descr="инет7"/>
          <p:cNvPicPr>
            <a:picLocks noChangeAspect="1" noChangeArrowheads="1"/>
          </p:cNvPicPr>
          <p:nvPr/>
        </p:nvPicPr>
        <p:blipFill>
          <a:blip r:embed="rId3" cstate="print"/>
          <a:srcRect/>
          <a:stretch>
            <a:fillRect/>
          </a:stretch>
        </p:blipFill>
        <p:spPr bwMode="auto">
          <a:xfrm>
            <a:off x="6011863" y="3429000"/>
            <a:ext cx="3132137" cy="2344738"/>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0"/>
            <a:ext cx="8229600" cy="908050"/>
          </a:xfrm>
        </p:spPr>
        <p:txBody>
          <a:bodyPr/>
          <a:lstStyle/>
          <a:p>
            <a:r>
              <a:rPr lang="ru-RU" sz="4000" b="1">
                <a:solidFill>
                  <a:schemeClr val="bg1"/>
                </a:solidFill>
              </a:rPr>
              <a:t>Это важно знать!</a:t>
            </a:r>
          </a:p>
        </p:txBody>
      </p:sp>
      <p:sp>
        <p:nvSpPr>
          <p:cNvPr id="17411" name="Rectangle 3"/>
          <p:cNvSpPr>
            <a:spLocks noGrp="1" noChangeArrowheads="1"/>
          </p:cNvSpPr>
          <p:nvPr>
            <p:ph type="body" idx="1"/>
          </p:nvPr>
        </p:nvSpPr>
        <p:spPr>
          <a:xfrm>
            <a:off x="179388" y="1125538"/>
            <a:ext cx="6337300" cy="5000625"/>
          </a:xfrm>
        </p:spPr>
        <p:txBody>
          <a:bodyPr/>
          <a:lstStyle/>
          <a:p>
            <a:pPr>
              <a:lnSpc>
                <a:spcPct val="80000"/>
              </a:lnSpc>
            </a:pPr>
            <a:r>
              <a:rPr lang="ru-RU" sz="2400" b="1">
                <a:solidFill>
                  <a:srgbClr val="000066"/>
                </a:solidFill>
              </a:rPr>
              <a:t>Не публикуй фотографии, на которых изображены другие люди. Делай это только с их согласия. </a:t>
            </a:r>
          </a:p>
          <a:p>
            <a:pPr>
              <a:lnSpc>
                <a:spcPct val="80000"/>
              </a:lnSpc>
            </a:pPr>
            <a:r>
              <a:rPr lang="ru-RU" sz="2400" b="1">
                <a:solidFill>
                  <a:srgbClr val="000066"/>
                </a:solidFill>
              </a:rPr>
              <a:t>Публикуй только такую информацию, о публикации которой не  пожалеешь. </a:t>
            </a:r>
          </a:p>
          <a:p>
            <a:pPr>
              <a:lnSpc>
                <a:spcPct val="80000"/>
              </a:lnSpc>
            </a:pPr>
            <a:r>
              <a:rPr lang="ru-RU" sz="2400" b="1">
                <a:solidFill>
                  <a:srgbClr val="000066"/>
                </a:solidFill>
              </a:rPr>
              <a:t>Нежелательные письма от незнакомых людей называются «Спам». Если ты получил такое письмо, не отвечай на него. Если ты ответишь на подобное письмо, отправитель будет знать, что ты пользуешься своим электронным почтовым ящиком, и будет продолжать посылать тебе спам. </a:t>
            </a:r>
          </a:p>
        </p:txBody>
      </p:sp>
      <p:pic>
        <p:nvPicPr>
          <p:cNvPr id="17412" name="Picture 4" descr="инет18"/>
          <p:cNvPicPr>
            <a:picLocks noChangeAspect="1" noChangeArrowheads="1"/>
          </p:cNvPicPr>
          <p:nvPr/>
        </p:nvPicPr>
        <p:blipFill>
          <a:blip r:embed="rId2" cstate="print"/>
          <a:srcRect/>
          <a:stretch>
            <a:fillRect/>
          </a:stretch>
        </p:blipFill>
        <p:spPr bwMode="auto">
          <a:xfrm>
            <a:off x="6227763" y="2492375"/>
            <a:ext cx="2771775" cy="2081213"/>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68313" y="0"/>
            <a:ext cx="8229600" cy="908050"/>
          </a:xfrm>
        </p:spPr>
        <p:txBody>
          <a:bodyPr/>
          <a:lstStyle/>
          <a:p>
            <a:r>
              <a:rPr lang="ru-RU" sz="4000" b="1">
                <a:solidFill>
                  <a:schemeClr val="bg1"/>
                </a:solidFill>
              </a:rPr>
              <a:t>Это важно знать!</a:t>
            </a:r>
          </a:p>
        </p:txBody>
      </p:sp>
      <p:sp>
        <p:nvSpPr>
          <p:cNvPr id="18435" name="Rectangle 3"/>
          <p:cNvSpPr>
            <a:spLocks noGrp="1" noChangeArrowheads="1"/>
          </p:cNvSpPr>
          <p:nvPr>
            <p:ph type="body" idx="1"/>
          </p:nvPr>
        </p:nvSpPr>
        <p:spPr>
          <a:xfrm>
            <a:off x="179388" y="1052513"/>
            <a:ext cx="6769100" cy="5329237"/>
          </a:xfrm>
        </p:spPr>
        <p:txBody>
          <a:bodyPr/>
          <a:lstStyle/>
          <a:p>
            <a:pPr>
              <a:lnSpc>
                <a:spcPct val="80000"/>
              </a:lnSpc>
            </a:pPr>
            <a:r>
              <a:rPr lang="ru-RU" sz="2000" b="1">
                <a:solidFill>
                  <a:srgbClr val="000066"/>
                </a:solidFill>
              </a:rPr>
              <a:t>Если тебе пришло сообщение с незнакомого адреса, его лучше не  открывать. Подобные письма могут содержать вирусы. </a:t>
            </a:r>
          </a:p>
          <a:p>
            <a:pPr>
              <a:lnSpc>
                <a:spcPct val="80000"/>
              </a:lnSpc>
            </a:pPr>
            <a:r>
              <a:rPr lang="ru-RU" sz="2000" b="1">
                <a:solidFill>
                  <a:srgbClr val="000066"/>
                </a:solidFill>
              </a:rPr>
              <a:t>Не добавляй незнакомых людей в свой  контакт-лист  в ICQ. </a:t>
            </a:r>
          </a:p>
          <a:p>
            <a:pPr>
              <a:lnSpc>
                <a:spcPct val="80000"/>
              </a:lnSpc>
            </a:pPr>
            <a:r>
              <a:rPr lang="ru-RU" sz="2000" b="1">
                <a:solidFill>
                  <a:srgbClr val="000066"/>
                </a:solidFill>
              </a:rPr>
              <a:t>Если тебе приходят письма с неприятным или оскорбляющим тебя содержанием, если  кто-то  ведет себя в твоем отношении неподобающим образом, сообщи об этом взрослым. </a:t>
            </a:r>
          </a:p>
          <a:p>
            <a:pPr>
              <a:lnSpc>
                <a:spcPct val="80000"/>
              </a:lnSpc>
            </a:pPr>
            <a:r>
              <a:rPr lang="ru-RU" sz="2000" b="1">
                <a:solidFill>
                  <a:srgbClr val="000066"/>
                </a:solidFill>
              </a:rPr>
              <a:t>Если человек, с которым ты познакомился в интернете, предлагает тебе встретиться в реальной жизни, то предупреди его, что придешь навстречу со взрослым. Если твой виртуальный друг действительно тот, за кого он  себя выдает, он нормально отнесется к твоей заботе о  собственной безопасности. </a:t>
            </a:r>
          </a:p>
        </p:txBody>
      </p:sp>
      <p:pic>
        <p:nvPicPr>
          <p:cNvPr id="18436" name="Picture 4" descr="комп 3"/>
          <p:cNvPicPr>
            <a:picLocks noChangeAspect="1" noChangeArrowheads="1" noCrop="1"/>
          </p:cNvPicPr>
          <p:nvPr/>
        </p:nvPicPr>
        <p:blipFill>
          <a:blip r:embed="rId2" cstate="print"/>
          <a:srcRect/>
          <a:stretch>
            <a:fillRect/>
          </a:stretch>
        </p:blipFill>
        <p:spPr bwMode="auto">
          <a:xfrm>
            <a:off x="6732588" y="2205038"/>
            <a:ext cx="2411412" cy="2344737"/>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68313" y="0"/>
            <a:ext cx="8229600" cy="836613"/>
          </a:xfrm>
        </p:spPr>
        <p:txBody>
          <a:bodyPr/>
          <a:lstStyle/>
          <a:p>
            <a:r>
              <a:rPr lang="ru-RU" b="1">
                <a:solidFill>
                  <a:schemeClr val="bg1"/>
                </a:solidFill>
              </a:rPr>
              <a:t>Это важно знать!</a:t>
            </a:r>
          </a:p>
        </p:txBody>
      </p:sp>
      <p:sp>
        <p:nvSpPr>
          <p:cNvPr id="20483" name="Rectangle 3"/>
          <p:cNvSpPr>
            <a:spLocks noGrp="1" noChangeArrowheads="1"/>
          </p:cNvSpPr>
          <p:nvPr>
            <p:ph type="body" idx="1"/>
          </p:nvPr>
        </p:nvSpPr>
        <p:spPr>
          <a:xfrm>
            <a:off x="179388" y="1052513"/>
            <a:ext cx="5616575" cy="5329237"/>
          </a:xfrm>
        </p:spPr>
        <p:txBody>
          <a:bodyPr/>
          <a:lstStyle/>
          <a:p>
            <a:pPr>
              <a:lnSpc>
                <a:spcPct val="80000"/>
              </a:lnSpc>
              <a:buFont typeface="Symbol" pitchFamily="18" charset="2"/>
              <a:buChar char=""/>
            </a:pPr>
            <a:r>
              <a:rPr lang="ru-RU" sz="2400" b="1">
                <a:solidFill>
                  <a:srgbClr val="000066"/>
                </a:solidFill>
              </a:rPr>
              <a:t>Если у тебя возникли вопросы или проблемы при работе в   онлайн-среде, </a:t>
            </a:r>
          </a:p>
          <a:p>
            <a:pPr>
              <a:lnSpc>
                <a:spcPct val="80000"/>
              </a:lnSpc>
              <a:buFont typeface="Symbol" pitchFamily="18" charset="2"/>
              <a:buChar char=""/>
            </a:pPr>
            <a:r>
              <a:rPr lang="ru-RU" sz="2400" b="1">
                <a:solidFill>
                  <a:srgbClr val="000066"/>
                </a:solidFill>
              </a:rPr>
              <a:t>обязательно  расскажи об этом  кому-нибудь,  кому ты доверяешь. Твои родители или другие взрослые могут помочь или дать хороший совет о том, что тебе делать. Любую проблему можно решить! Ты можешь обратиться на линию помощи «Дети онлайн» по телефону: 88002500015 (по России звонок бесплатный) или  по </a:t>
            </a:r>
          </a:p>
          <a:p>
            <a:pPr>
              <a:lnSpc>
                <a:spcPct val="80000"/>
              </a:lnSpc>
              <a:buFont typeface="Symbol" pitchFamily="18" charset="2"/>
              <a:buChar char=""/>
            </a:pPr>
            <a:r>
              <a:rPr lang="ru-RU" sz="2400" b="1">
                <a:solidFill>
                  <a:srgbClr val="000066"/>
                </a:solidFill>
              </a:rPr>
              <a:t>e-mail:  </a:t>
            </a:r>
            <a:r>
              <a:rPr lang="ru-RU" sz="2400" b="1">
                <a:solidFill>
                  <a:srgbClr val="000066"/>
                </a:solidFill>
                <a:hlinkClick r:id="rId2"/>
              </a:rPr>
              <a:t> helpline@detionline.org</a:t>
            </a:r>
            <a:r>
              <a:rPr lang="ru-RU" sz="2400" b="1">
                <a:solidFill>
                  <a:srgbClr val="000066"/>
                </a:solidFill>
              </a:rPr>
              <a:t>. </a:t>
            </a:r>
          </a:p>
          <a:p>
            <a:pPr>
              <a:lnSpc>
                <a:spcPct val="80000"/>
              </a:lnSpc>
              <a:buFont typeface="Symbol" pitchFamily="18" charset="2"/>
              <a:buChar char=""/>
            </a:pPr>
            <a:r>
              <a:rPr lang="ru-RU" sz="2400" b="1">
                <a:solidFill>
                  <a:srgbClr val="000066"/>
                </a:solidFill>
              </a:rPr>
              <a:t>Специалисты посоветуют тебе, как поступить. </a:t>
            </a:r>
          </a:p>
          <a:p>
            <a:pPr>
              <a:lnSpc>
                <a:spcPct val="80000"/>
              </a:lnSpc>
            </a:pPr>
            <a:endParaRPr lang="ru-RU" sz="2400" b="1">
              <a:solidFill>
                <a:srgbClr val="000066"/>
              </a:solidFill>
            </a:endParaRPr>
          </a:p>
        </p:txBody>
      </p:sp>
      <p:pic>
        <p:nvPicPr>
          <p:cNvPr id="20484" name="Picture 4" descr="общние"/>
          <p:cNvPicPr>
            <a:picLocks noChangeAspect="1" noChangeArrowheads="1"/>
          </p:cNvPicPr>
          <p:nvPr/>
        </p:nvPicPr>
        <p:blipFill>
          <a:blip r:embed="rId3" cstate="print"/>
          <a:srcRect/>
          <a:stretch>
            <a:fillRect/>
          </a:stretch>
        </p:blipFill>
        <p:spPr bwMode="auto">
          <a:xfrm>
            <a:off x="6156325" y="1557338"/>
            <a:ext cx="2500313" cy="3743325"/>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08" name="Picture 4" descr="инет 15"/>
          <p:cNvPicPr>
            <a:picLocks noChangeAspect="1" noChangeArrowheads="1"/>
          </p:cNvPicPr>
          <p:nvPr/>
        </p:nvPicPr>
        <p:blipFill>
          <a:blip r:embed="rId2" cstate="print"/>
          <a:srcRect/>
          <a:stretch>
            <a:fillRect/>
          </a:stretch>
        </p:blipFill>
        <p:spPr bwMode="auto">
          <a:xfrm>
            <a:off x="5743575" y="1484313"/>
            <a:ext cx="3154363" cy="4465637"/>
          </a:xfrm>
          <a:prstGeom prst="rect">
            <a:avLst/>
          </a:prstGeom>
          <a:noFill/>
        </p:spPr>
      </p:pic>
      <p:sp>
        <p:nvSpPr>
          <p:cNvPr id="21506" name="Rectangle 2"/>
          <p:cNvSpPr>
            <a:spLocks noGrp="1" noChangeArrowheads="1"/>
          </p:cNvSpPr>
          <p:nvPr>
            <p:ph type="title"/>
          </p:nvPr>
        </p:nvSpPr>
        <p:spPr>
          <a:xfrm>
            <a:off x="457200" y="274638"/>
            <a:ext cx="8229600" cy="633412"/>
          </a:xfrm>
        </p:spPr>
        <p:txBody>
          <a:bodyPr/>
          <a:lstStyle/>
          <a:p>
            <a:r>
              <a:rPr lang="ru-RU" sz="4000" b="1">
                <a:solidFill>
                  <a:schemeClr val="bg1"/>
                </a:solidFill>
              </a:rPr>
              <a:t>Интернет-этикет</a:t>
            </a:r>
            <a:r>
              <a:rPr lang="ru-RU" sz="4000">
                <a:solidFill>
                  <a:srgbClr val="990000"/>
                </a:solidFill>
              </a:rPr>
              <a:t> </a:t>
            </a:r>
          </a:p>
        </p:txBody>
      </p:sp>
      <p:sp>
        <p:nvSpPr>
          <p:cNvPr id="21507" name="Rectangle 3"/>
          <p:cNvSpPr>
            <a:spLocks noGrp="1" noChangeArrowheads="1"/>
          </p:cNvSpPr>
          <p:nvPr>
            <p:ph type="body" idx="1"/>
          </p:nvPr>
        </p:nvSpPr>
        <p:spPr>
          <a:xfrm>
            <a:off x="0" y="908050"/>
            <a:ext cx="6156325" cy="5732463"/>
          </a:xfrm>
        </p:spPr>
        <p:txBody>
          <a:bodyPr/>
          <a:lstStyle/>
          <a:p>
            <a:pPr>
              <a:lnSpc>
                <a:spcPct val="80000"/>
              </a:lnSpc>
            </a:pPr>
            <a:r>
              <a:rPr lang="ru-RU" sz="2400" b="1">
                <a:solidFill>
                  <a:srgbClr val="000066"/>
                </a:solidFill>
              </a:rPr>
              <a:t>Когда общаешься в онлайне, относись к другим людям так, как ты хотел бы, чтобы относились к тебе. Избегай сквернословия и не говори вещей, которые заставят  кого-то  плохо себя чувствовать. </a:t>
            </a:r>
          </a:p>
          <a:p>
            <a:pPr>
              <a:lnSpc>
                <a:spcPct val="80000"/>
              </a:lnSpc>
            </a:pPr>
            <a:r>
              <a:rPr lang="ru-RU" sz="2400" b="1">
                <a:solidFill>
                  <a:srgbClr val="000066"/>
                </a:solidFill>
              </a:rPr>
              <a:t>Научись ''сетевому этикету'', когда находишься в онлайне. Что считается делать и говорить хорошо, а что нет? Например, если ты печатаешь сообщение ЗАГЛАВНЫМИ БУКВАМИ, твой собеседник может подумать, что ты кричишь на  него. </a:t>
            </a:r>
          </a:p>
          <a:p>
            <a:pPr>
              <a:lnSpc>
                <a:spcPct val="80000"/>
              </a:lnSpc>
            </a:pPr>
            <a:r>
              <a:rPr lang="ru-RU" sz="2400" b="1">
                <a:solidFill>
                  <a:srgbClr val="000066"/>
                </a:solidFill>
              </a:rPr>
              <a:t>Если  кто-то  говорит  что-то  грубое или  что-то неприятное  - не отвечай. Уйди из чата или форума </a:t>
            </a:r>
            <a:r>
              <a:rPr lang="ru-RU" sz="2400" b="1">
                <a:solidFill>
                  <a:srgbClr val="990000"/>
                </a:solidFill>
              </a:rPr>
              <a:t>незамедлительно.</a:t>
            </a:r>
            <a:r>
              <a:rPr lang="ru-RU" sz="2400" b="1">
                <a:solidFill>
                  <a:srgbClr val="000066"/>
                </a:solidFill>
              </a:rPr>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68313" y="0"/>
            <a:ext cx="8229600" cy="908050"/>
          </a:xfrm>
        </p:spPr>
        <p:txBody>
          <a:bodyPr/>
          <a:lstStyle/>
          <a:p>
            <a:r>
              <a:rPr lang="ru-RU" sz="4000" b="1">
                <a:solidFill>
                  <a:schemeClr val="bg1"/>
                </a:solidFill>
              </a:rPr>
              <a:t>Будь начеку!</a:t>
            </a:r>
            <a:r>
              <a:rPr lang="ru-RU"/>
              <a:t> </a:t>
            </a:r>
          </a:p>
        </p:txBody>
      </p:sp>
      <p:sp>
        <p:nvSpPr>
          <p:cNvPr id="22531" name="Rectangle 3"/>
          <p:cNvSpPr>
            <a:spLocks noGrp="1" noChangeArrowheads="1"/>
          </p:cNvSpPr>
          <p:nvPr>
            <p:ph type="body" idx="1"/>
          </p:nvPr>
        </p:nvSpPr>
        <p:spPr>
          <a:xfrm>
            <a:off x="250825" y="981075"/>
            <a:ext cx="8712200" cy="5876925"/>
          </a:xfrm>
        </p:spPr>
        <p:txBody>
          <a:bodyPr/>
          <a:lstStyle/>
          <a:p>
            <a:pPr>
              <a:lnSpc>
                <a:spcPct val="80000"/>
              </a:lnSpc>
            </a:pPr>
            <a:r>
              <a:rPr lang="ru-RU" sz="2000" b="1">
                <a:solidFill>
                  <a:srgbClr val="000066"/>
                </a:solidFill>
              </a:rPr>
              <a:t>Если ты видишь или знаешь, что твоего друга запугивают в  онлайне, поддержи его и сообщи об этом взрослым. Ведь ты бы захотел, чтобы он  сделал то же самое для тебя. </a:t>
            </a:r>
          </a:p>
          <a:p>
            <a:pPr>
              <a:lnSpc>
                <a:spcPct val="80000"/>
              </a:lnSpc>
            </a:pPr>
            <a:r>
              <a:rPr lang="ru-RU" sz="2000" b="1">
                <a:solidFill>
                  <a:srgbClr val="000066"/>
                </a:solidFill>
              </a:rPr>
              <a:t>Не посылай сообщения или изображения, которые могут повредить или огорчить  кого-нибудь.  Даже если не ты это начал, тебя будут считать участником круга запугивания. </a:t>
            </a:r>
          </a:p>
          <a:p>
            <a:pPr>
              <a:lnSpc>
                <a:spcPct val="80000"/>
              </a:lnSpc>
            </a:pPr>
            <a:r>
              <a:rPr lang="ru-RU" sz="2000" b="1">
                <a:solidFill>
                  <a:srgbClr val="000066"/>
                </a:solidFill>
              </a:rPr>
              <a:t>Всегда будь начеку, если  кто-то,  особенно незнакомец, хочет поговорить с тобой о взрослых отношениях. Помни, что в сети никогда нельзя быть уверенным в истинной сущности человека и его намерениях. Обращение к ребенку или подростку с сексуальными намерениями всегда является серьезным поводом для беспокойства. Ты должен рассказать об  этом взрослому, которому доверяешь, для того чтобы вы могли сообщить о неприятной ситуации в правоохранительные органы. </a:t>
            </a:r>
          </a:p>
          <a:p>
            <a:pPr>
              <a:lnSpc>
                <a:spcPct val="80000"/>
              </a:lnSpc>
            </a:pPr>
            <a:r>
              <a:rPr lang="ru-RU" sz="2000" b="1">
                <a:solidFill>
                  <a:srgbClr val="000066"/>
                </a:solidFill>
              </a:rPr>
              <a:t>Если тебя заманили или привлекали обманом к совершению действий сексуального характера или к передаче сексуальных изображений с тобой, ты обязательно должен рассказать об этом взрослому, которому доверяешь, для того чтобы получить совет или помощь. Ни один взрослый не имеет права требовать подобного от ребенка или подростка –  ответственность всегда лежит на  взрослом.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0"/>
            <a:ext cx="8229600" cy="981075"/>
          </a:xfrm>
        </p:spPr>
        <p:txBody>
          <a:bodyPr/>
          <a:lstStyle/>
          <a:p>
            <a:r>
              <a:rPr lang="ru-RU" sz="4000" b="1">
                <a:solidFill>
                  <a:schemeClr val="bg1"/>
                </a:solidFill>
              </a:rPr>
              <a:t>Установи свои рамки</a:t>
            </a:r>
            <a:r>
              <a:rPr lang="ru-RU"/>
              <a:t> </a:t>
            </a:r>
          </a:p>
        </p:txBody>
      </p:sp>
      <p:sp>
        <p:nvSpPr>
          <p:cNvPr id="23555" name="Rectangle 3"/>
          <p:cNvSpPr>
            <a:spLocks noGrp="1" noChangeArrowheads="1"/>
          </p:cNvSpPr>
          <p:nvPr>
            <p:ph type="body" idx="1"/>
          </p:nvPr>
        </p:nvSpPr>
        <p:spPr>
          <a:xfrm>
            <a:off x="250825" y="1052513"/>
            <a:ext cx="6121400" cy="5472112"/>
          </a:xfrm>
        </p:spPr>
        <p:txBody>
          <a:bodyPr/>
          <a:lstStyle/>
          <a:p>
            <a:pPr>
              <a:lnSpc>
                <a:spcPct val="80000"/>
              </a:lnSpc>
            </a:pPr>
            <a:r>
              <a:rPr lang="ru-RU" sz="2400" b="1">
                <a:solidFill>
                  <a:srgbClr val="000066"/>
                </a:solidFill>
              </a:rPr>
              <a:t>Используя социальные сети, либо любые другие  онлайн-сервисы,  позаботься о своей конфиденциальности и конфиденциальности твоей семьи и  друзей. </a:t>
            </a:r>
          </a:p>
          <a:p>
            <a:pPr>
              <a:lnSpc>
                <a:spcPct val="80000"/>
              </a:lnSpc>
            </a:pPr>
            <a:r>
              <a:rPr lang="ru-RU" sz="2400" b="1">
                <a:solidFill>
                  <a:srgbClr val="000066"/>
                </a:solidFill>
              </a:rPr>
              <a:t>Если ты зарегистрировался на сайте социальной сети, используй настройки конфиденциальности, для того чтобы защитить твой  онлайн-профиль  таким образом, чтобы только твои друзья могли его просматривать. Попроси своих родителей помочь с настройками, если сам затрудняешься. Это правило очень важно.</a:t>
            </a:r>
            <a:r>
              <a:rPr lang="ru-RU" sz="2400" b="1"/>
              <a:t> </a:t>
            </a:r>
          </a:p>
        </p:txBody>
      </p:sp>
      <p:pic>
        <p:nvPicPr>
          <p:cNvPr id="23556" name="Picture 4" descr="инет12"/>
          <p:cNvPicPr>
            <a:picLocks noChangeAspect="1" noChangeArrowheads="1"/>
          </p:cNvPicPr>
          <p:nvPr/>
        </p:nvPicPr>
        <p:blipFill>
          <a:blip r:embed="rId2" cstate="print"/>
          <a:srcRect/>
          <a:stretch>
            <a:fillRect/>
          </a:stretch>
        </p:blipFill>
        <p:spPr bwMode="auto">
          <a:xfrm>
            <a:off x="6300788" y="1844675"/>
            <a:ext cx="2843212" cy="2843213"/>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68313" y="0"/>
            <a:ext cx="8229600" cy="836613"/>
          </a:xfrm>
        </p:spPr>
        <p:txBody>
          <a:bodyPr/>
          <a:lstStyle/>
          <a:p>
            <a:r>
              <a:rPr lang="ru-RU" sz="4000" b="1">
                <a:solidFill>
                  <a:schemeClr val="bg1"/>
                </a:solidFill>
              </a:rPr>
              <a:t>Установи свои рамки</a:t>
            </a:r>
          </a:p>
        </p:txBody>
      </p:sp>
      <p:sp>
        <p:nvSpPr>
          <p:cNvPr id="24579" name="Rectangle 3"/>
          <p:cNvSpPr>
            <a:spLocks noGrp="1" noChangeArrowheads="1"/>
          </p:cNvSpPr>
          <p:nvPr>
            <p:ph type="body" idx="1"/>
          </p:nvPr>
        </p:nvSpPr>
        <p:spPr>
          <a:xfrm>
            <a:off x="250825" y="1125538"/>
            <a:ext cx="8424863" cy="5000625"/>
          </a:xfrm>
        </p:spPr>
        <p:txBody>
          <a:bodyPr/>
          <a:lstStyle/>
          <a:p>
            <a:pPr>
              <a:lnSpc>
                <a:spcPct val="80000"/>
              </a:lnSpc>
            </a:pPr>
            <a:r>
              <a:rPr lang="ru-RU" sz="1800" b="1">
                <a:solidFill>
                  <a:srgbClr val="000066"/>
                </a:solidFill>
              </a:rPr>
              <a:t>Храни свои персональные данные в тайне, особенно при общении во взрослых социальных сетях. Используй ник вместо своего настоящего имени на любом  онлайн-сервисе,  где много незнакомых людей может прочитать твою информацию. Спроси своих родителей прежде, чем сообщать  кому-либо  в интернете свое имя, адрес, номер телефона или любую другую персональную информацию. </a:t>
            </a:r>
          </a:p>
          <a:p>
            <a:pPr>
              <a:lnSpc>
                <a:spcPct val="80000"/>
              </a:lnSpc>
            </a:pPr>
            <a:r>
              <a:rPr lang="ru-RU" sz="1800" b="1">
                <a:solidFill>
                  <a:srgbClr val="000066"/>
                </a:solidFill>
              </a:rPr>
              <a:t>Дважды подумай прежде, чем разместить или рассказать о   чем-нибудь  в онлайн-среде.  Готов ли ты рассказать об этом всем, кто находится в  онлайне: твоим близким друзьям, а также посторонним людям? Помни, что, разместив информацию, фотографии или любой другой материал в сети, ты  уже никогда не сможешь удалить его из интернета или помешать другим людям использовать его. </a:t>
            </a:r>
          </a:p>
          <a:p>
            <a:pPr>
              <a:lnSpc>
                <a:spcPct val="80000"/>
              </a:lnSpc>
            </a:pPr>
            <a:r>
              <a:rPr lang="ru-RU" sz="1800" b="1">
                <a:solidFill>
                  <a:srgbClr val="000066"/>
                </a:solidFill>
              </a:rPr>
              <a:t>Прежде чем ввести любую информацию о себе  на каком-либо  сайте, узнай, как может быть использована эта информация. Может ли быть опубликована вся информация или ее часть и, если «да», то где? Если ты испытываешь дискомфорт от объема запрашиваемой информации, если ты не доверяешь сайту, не давай информацию. Поищи другой похожий сервис, для работы с которым требуется меньше информации, или его администрация обещает более бережно обращаться с твоими данными. </a:t>
            </a:r>
          </a:p>
          <a:p>
            <a:pPr>
              <a:lnSpc>
                <a:spcPct val="80000"/>
              </a:lnSpc>
            </a:pPr>
            <a:endParaRPr lang="ru-RU" sz="1800" b="1">
              <a:solidFill>
                <a:srgbClr val="000066"/>
              </a:solidFill>
            </a:endParaRPr>
          </a:p>
          <a:p>
            <a:pPr>
              <a:lnSpc>
                <a:spcPct val="80000"/>
              </a:lnSpc>
            </a:pPr>
            <a:endParaRPr lang="ru-RU" sz="1800" b="1">
              <a:solidFill>
                <a:srgbClr val="000066"/>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68313" y="188913"/>
            <a:ext cx="8229600" cy="647700"/>
          </a:xfrm>
        </p:spPr>
        <p:txBody>
          <a:bodyPr/>
          <a:lstStyle/>
          <a:p>
            <a:r>
              <a:rPr lang="ru-RU" sz="4000" b="1">
                <a:solidFill>
                  <a:schemeClr val="bg1"/>
                </a:solidFill>
              </a:rPr>
              <a:t>Медиаграмотность</a:t>
            </a:r>
          </a:p>
        </p:txBody>
      </p:sp>
      <p:sp>
        <p:nvSpPr>
          <p:cNvPr id="3075" name="Rectangle 3"/>
          <p:cNvSpPr>
            <a:spLocks noGrp="1" noChangeArrowheads="1"/>
          </p:cNvSpPr>
          <p:nvPr>
            <p:ph type="body" idx="1"/>
          </p:nvPr>
        </p:nvSpPr>
        <p:spPr>
          <a:xfrm>
            <a:off x="179388" y="1196975"/>
            <a:ext cx="6130925" cy="5073650"/>
          </a:xfrm>
        </p:spPr>
        <p:txBody>
          <a:bodyPr/>
          <a:lstStyle/>
          <a:p>
            <a:pPr>
              <a:lnSpc>
                <a:spcPct val="80000"/>
              </a:lnSpc>
            </a:pPr>
            <a:r>
              <a:rPr lang="ru-RU" sz="2400" b="1" dirty="0">
                <a:solidFill>
                  <a:srgbClr val="000066"/>
                </a:solidFill>
              </a:rPr>
              <a:t>грамотное использование детьми и их преподавателями инструментов, обеспечивающих доступ к информации,</a:t>
            </a:r>
          </a:p>
          <a:p>
            <a:pPr>
              <a:lnSpc>
                <a:spcPct val="80000"/>
              </a:lnSpc>
            </a:pPr>
            <a:r>
              <a:rPr lang="ru-RU" sz="2400" b="1" dirty="0">
                <a:solidFill>
                  <a:srgbClr val="000066"/>
                </a:solidFill>
              </a:rPr>
              <a:t> развитие критического анализа содержания информации и привития коммуникативных навыков, </a:t>
            </a:r>
          </a:p>
          <a:p>
            <a:pPr>
              <a:lnSpc>
                <a:spcPct val="80000"/>
              </a:lnSpc>
            </a:pPr>
            <a:r>
              <a:rPr lang="ru-RU" sz="2400" b="1" dirty="0">
                <a:solidFill>
                  <a:srgbClr val="000066"/>
                </a:solidFill>
              </a:rPr>
              <a:t>содействие профессиональной подготовке детей и их педагогов в целях позитивного и ответственного использования ими информационных и коммуникационных технологий и услуг.</a:t>
            </a:r>
          </a:p>
        </p:txBody>
      </p:sp>
      <p:pic>
        <p:nvPicPr>
          <p:cNvPr id="3076" name="Picture 4" descr="инет11"/>
          <p:cNvPicPr>
            <a:picLocks noChangeAspect="1" noChangeArrowheads="1"/>
          </p:cNvPicPr>
          <p:nvPr/>
        </p:nvPicPr>
        <p:blipFill>
          <a:blip r:embed="rId2" cstate="print"/>
          <a:srcRect/>
          <a:stretch>
            <a:fillRect/>
          </a:stretch>
        </p:blipFill>
        <p:spPr bwMode="auto">
          <a:xfrm>
            <a:off x="6227763" y="1557338"/>
            <a:ext cx="2757487" cy="3979862"/>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68313" y="0"/>
            <a:ext cx="8229600" cy="777875"/>
          </a:xfrm>
        </p:spPr>
        <p:txBody>
          <a:bodyPr/>
          <a:lstStyle/>
          <a:p>
            <a:r>
              <a:rPr lang="ru-RU" sz="4000" b="1" dirty="0">
                <a:solidFill>
                  <a:schemeClr val="bg1"/>
                </a:solidFill>
              </a:rPr>
              <a:t>Это важно!</a:t>
            </a:r>
            <a:r>
              <a:rPr lang="ru-RU" dirty="0"/>
              <a:t> </a:t>
            </a:r>
          </a:p>
        </p:txBody>
      </p:sp>
      <p:sp>
        <p:nvSpPr>
          <p:cNvPr id="25603" name="Rectangle 3"/>
          <p:cNvSpPr>
            <a:spLocks noGrp="1" noChangeArrowheads="1"/>
          </p:cNvSpPr>
          <p:nvPr>
            <p:ph type="body" idx="1"/>
          </p:nvPr>
        </p:nvSpPr>
        <p:spPr>
          <a:xfrm>
            <a:off x="250825" y="1052513"/>
            <a:ext cx="8893175" cy="5545137"/>
          </a:xfrm>
        </p:spPr>
        <p:txBody>
          <a:bodyPr/>
          <a:lstStyle/>
          <a:p>
            <a:pPr>
              <a:lnSpc>
                <a:spcPct val="80000"/>
              </a:lnSpc>
              <a:buFontTx/>
              <a:buNone/>
            </a:pPr>
            <a:r>
              <a:rPr lang="ru-RU" sz="2000" b="1" dirty="0">
                <a:solidFill>
                  <a:srgbClr val="000066"/>
                </a:solidFill>
              </a:rPr>
              <a:t>1.</a:t>
            </a:r>
            <a:r>
              <a:rPr lang="ru-RU" sz="2000" b="1" dirty="0"/>
              <a:t>   </a:t>
            </a:r>
            <a:r>
              <a:rPr lang="ru-RU" sz="2000" b="1" dirty="0">
                <a:solidFill>
                  <a:srgbClr val="000066"/>
                </a:solidFill>
              </a:rPr>
              <a:t>  Игнорируй плохое поведение других пользователей, уйди от  неприятных разговоров или с сайтов с некорректным содержанием. Как и в реальной жизни, существуют люди, которые по разным причинам ведут себя агрессивно, оскорбительно или провокационно по отношению к другим или хотят распространить вредоносный </a:t>
            </a:r>
            <a:r>
              <a:rPr lang="ru-RU" sz="2000" b="1" dirty="0" err="1">
                <a:solidFill>
                  <a:srgbClr val="000066"/>
                </a:solidFill>
              </a:rPr>
              <a:t>контент</a:t>
            </a:r>
            <a:r>
              <a:rPr lang="ru-RU" sz="2000" b="1" dirty="0">
                <a:solidFill>
                  <a:srgbClr val="000066"/>
                </a:solidFill>
              </a:rPr>
              <a:t>. Обычно лучше всего игнорировать и затем заблокировать таких пользователей. </a:t>
            </a:r>
          </a:p>
          <a:p>
            <a:pPr>
              <a:lnSpc>
                <a:spcPct val="80000"/>
              </a:lnSpc>
              <a:buFontTx/>
              <a:buNone/>
            </a:pPr>
            <a:r>
              <a:rPr lang="ru-RU" sz="2000" b="1" dirty="0">
                <a:solidFill>
                  <a:srgbClr val="000066"/>
                </a:solidFill>
              </a:rPr>
              <a:t>2.     Не размещай ничего такого, о чем ты бы не хотел, чтобы узнали другие, чего ты бы никогда не сказал им лично. </a:t>
            </a:r>
          </a:p>
          <a:p>
            <a:pPr>
              <a:lnSpc>
                <a:spcPct val="80000"/>
              </a:lnSpc>
              <a:buFontTx/>
              <a:buNone/>
            </a:pPr>
            <a:r>
              <a:rPr lang="ru-RU" sz="2000" b="1" dirty="0">
                <a:solidFill>
                  <a:srgbClr val="000066"/>
                </a:solidFill>
              </a:rPr>
              <a:t>3.     Уважай </a:t>
            </a:r>
            <a:r>
              <a:rPr lang="ru-RU" sz="2000" b="1" dirty="0" err="1">
                <a:solidFill>
                  <a:srgbClr val="000066"/>
                </a:solidFill>
              </a:rPr>
              <a:t>контент</a:t>
            </a:r>
            <a:r>
              <a:rPr lang="ru-RU" sz="2000" b="1" dirty="0">
                <a:solidFill>
                  <a:srgbClr val="000066"/>
                </a:solidFill>
              </a:rPr>
              <a:t> других людей, который ты размещаешь или которым делишься. Например, фотография, которую тебе дал друг, является его собственностью, а не твоей. Ты можешь размещать  ее в </a:t>
            </a:r>
            <a:r>
              <a:rPr lang="ru-RU" sz="2000" b="1" dirty="0" err="1">
                <a:solidFill>
                  <a:srgbClr val="000066"/>
                </a:solidFill>
              </a:rPr>
              <a:t>онлайн-среде</a:t>
            </a:r>
            <a:r>
              <a:rPr lang="ru-RU" sz="2000" b="1" dirty="0">
                <a:solidFill>
                  <a:srgbClr val="000066"/>
                </a:solidFill>
              </a:rPr>
              <a:t>  только, если у тебя есть на это его разрешение, и ты должен указать, откуда ты ее взял. </a:t>
            </a:r>
          </a:p>
          <a:p>
            <a:pPr>
              <a:lnSpc>
                <a:spcPct val="80000"/>
              </a:lnSpc>
              <a:buFontTx/>
              <a:buNone/>
            </a:pPr>
            <a:r>
              <a:rPr lang="ru-RU" sz="2000" b="1" dirty="0">
                <a:solidFill>
                  <a:srgbClr val="000066"/>
                </a:solidFill>
              </a:rPr>
              <a:t>4.     Важно воздерживаться от ответа на провокационные сообщения, получаемые при помощи сообщений SMS, MMS, программ мгновенного обмена сообщениями, в электронных письмах, в чатах или во время общения  в </a:t>
            </a:r>
            <a:r>
              <a:rPr lang="ru-RU" sz="2000" b="1" dirty="0" err="1">
                <a:solidFill>
                  <a:srgbClr val="000066"/>
                </a:solidFill>
              </a:rPr>
              <a:t>онлайн-средес</a:t>
            </a:r>
            <a:r>
              <a:rPr lang="ru-RU" sz="2000" b="1" dirty="0">
                <a:solidFill>
                  <a:srgbClr val="000066"/>
                </a:solidFill>
              </a:rPr>
              <a:t> другими пользователями. Вместо этого тебе нужно предпринять шаги, которые помогут исключить или ограничить попытки спровоцировать тебя</a:t>
            </a:r>
            <a:r>
              <a:rPr lang="ru-RU" sz="2000" b="1" dirty="0"/>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0" y="0"/>
            <a:ext cx="9144000" cy="777875"/>
          </a:xfrm>
        </p:spPr>
        <p:txBody>
          <a:bodyPr/>
          <a:lstStyle/>
          <a:p>
            <a:r>
              <a:rPr lang="ru-RU" sz="3600" b="1">
                <a:solidFill>
                  <a:schemeClr val="bg1"/>
                </a:solidFill>
              </a:rPr>
              <a:t>Если тебя запугивают в онлайновой среде:</a:t>
            </a:r>
            <a:r>
              <a:rPr lang="ru-RU" sz="4000"/>
              <a:t> </a:t>
            </a:r>
          </a:p>
        </p:txBody>
      </p:sp>
      <p:sp>
        <p:nvSpPr>
          <p:cNvPr id="26627" name="Rectangle 3"/>
          <p:cNvSpPr>
            <a:spLocks noGrp="1" noChangeArrowheads="1"/>
          </p:cNvSpPr>
          <p:nvPr>
            <p:ph type="body" idx="1"/>
          </p:nvPr>
        </p:nvSpPr>
        <p:spPr>
          <a:xfrm>
            <a:off x="0" y="1052513"/>
            <a:ext cx="6372225" cy="5073650"/>
          </a:xfrm>
        </p:spPr>
        <p:txBody>
          <a:bodyPr/>
          <a:lstStyle/>
          <a:p>
            <a:pPr>
              <a:lnSpc>
                <a:spcPct val="80000"/>
              </a:lnSpc>
            </a:pPr>
            <a:r>
              <a:rPr lang="ru-RU" sz="2400">
                <a:solidFill>
                  <a:srgbClr val="000066"/>
                </a:solidFill>
              </a:rPr>
              <a:t>Игнорируй. Не отвечай обидчику. Если он не получает ответа, ему может это наскучить и он уйдёт. </a:t>
            </a:r>
          </a:p>
          <a:p>
            <a:pPr>
              <a:lnSpc>
                <a:spcPct val="80000"/>
              </a:lnSpc>
            </a:pPr>
            <a:r>
              <a:rPr lang="ru-RU" sz="2400">
                <a:solidFill>
                  <a:srgbClr val="000066"/>
                </a:solidFill>
              </a:rPr>
              <a:t>Заблокируй этого человека. Это защитит тебя от просмотра сообщений конкретного пользователя. </a:t>
            </a:r>
          </a:p>
          <a:p>
            <a:pPr>
              <a:lnSpc>
                <a:spcPct val="80000"/>
              </a:lnSpc>
            </a:pPr>
            <a:r>
              <a:rPr lang="ru-RU" sz="2400">
                <a:solidFill>
                  <a:srgbClr val="000066"/>
                </a:solidFill>
              </a:rPr>
              <a:t>Расскажи  кому-нибудь.  Расскажи своей маме или папе, или другому взрослому, которому доверяешь. </a:t>
            </a:r>
          </a:p>
          <a:p>
            <a:pPr>
              <a:lnSpc>
                <a:spcPct val="80000"/>
              </a:lnSpc>
            </a:pPr>
            <a:r>
              <a:rPr lang="ru-RU" sz="2400">
                <a:solidFill>
                  <a:srgbClr val="000066"/>
                </a:solidFill>
              </a:rPr>
              <a:t>Сохрани доказательства. Это может быть полезным для поиска того, кто пытался тебя запугать. Сохрани в качестве доказательств тексты, электронные письма,  онлайн-разговоры  или голосовую почту. </a:t>
            </a:r>
          </a:p>
          <a:p>
            <a:pPr>
              <a:lnSpc>
                <a:spcPct val="80000"/>
              </a:lnSpc>
            </a:pPr>
            <a:endParaRPr lang="ru-RU" sz="2400">
              <a:solidFill>
                <a:srgbClr val="000066"/>
              </a:solidFill>
            </a:endParaRPr>
          </a:p>
        </p:txBody>
      </p:sp>
      <p:pic>
        <p:nvPicPr>
          <p:cNvPr id="26630" name="Picture 6" descr="момент"/>
          <p:cNvPicPr>
            <a:picLocks noChangeAspect="1" noChangeArrowheads="1"/>
          </p:cNvPicPr>
          <p:nvPr/>
        </p:nvPicPr>
        <p:blipFill>
          <a:blip r:embed="rId2" cstate="print"/>
          <a:srcRect/>
          <a:stretch>
            <a:fillRect/>
          </a:stretch>
        </p:blipFill>
        <p:spPr bwMode="auto">
          <a:xfrm>
            <a:off x="6300788" y="2205038"/>
            <a:ext cx="2646362" cy="2646362"/>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11188" y="0"/>
            <a:ext cx="8229600" cy="1143000"/>
          </a:xfrm>
        </p:spPr>
        <p:txBody>
          <a:bodyPr/>
          <a:lstStyle/>
          <a:p>
            <a:r>
              <a:rPr lang="ru-RU"/>
              <a:t> </a:t>
            </a:r>
            <a:r>
              <a:rPr lang="ru-RU" sz="4000" b="1">
                <a:solidFill>
                  <a:schemeClr val="bg1"/>
                </a:solidFill>
              </a:rPr>
              <a:t>Сообщи об  этом:</a:t>
            </a:r>
            <a:r>
              <a:rPr lang="ru-RU"/>
              <a:t> </a:t>
            </a:r>
          </a:p>
        </p:txBody>
      </p:sp>
      <p:sp>
        <p:nvSpPr>
          <p:cNvPr id="27651" name="Rectangle 3"/>
          <p:cNvSpPr>
            <a:spLocks noGrp="1" noChangeArrowheads="1"/>
          </p:cNvSpPr>
          <p:nvPr>
            <p:ph type="body" idx="1"/>
          </p:nvPr>
        </p:nvSpPr>
        <p:spPr>
          <a:xfrm>
            <a:off x="468313" y="1125538"/>
            <a:ext cx="6480175" cy="5000625"/>
          </a:xfrm>
        </p:spPr>
        <p:txBody>
          <a:bodyPr/>
          <a:lstStyle/>
          <a:p>
            <a:pPr>
              <a:lnSpc>
                <a:spcPct val="80000"/>
              </a:lnSpc>
            </a:pPr>
            <a:r>
              <a:rPr lang="ru-RU" sz="2000" b="1" dirty="0">
                <a:solidFill>
                  <a:srgbClr val="000066"/>
                </a:solidFill>
              </a:rPr>
              <a:t>Руководству твоей школы. Образовательное учреждение должно иметь свою политику для ситуации с запугиванием. </a:t>
            </a:r>
          </a:p>
          <a:p>
            <a:pPr>
              <a:lnSpc>
                <a:spcPct val="80000"/>
              </a:lnSpc>
            </a:pPr>
            <a:r>
              <a:rPr lang="ru-RU" sz="2000" b="1" dirty="0">
                <a:solidFill>
                  <a:srgbClr val="000066"/>
                </a:solidFill>
              </a:rPr>
              <a:t>Твоему </a:t>
            </a:r>
            <a:r>
              <a:rPr lang="ru-RU" sz="2000" b="1" dirty="0" err="1">
                <a:solidFill>
                  <a:srgbClr val="000066"/>
                </a:solidFill>
              </a:rPr>
              <a:t>интернет-провайдеру</a:t>
            </a:r>
            <a:r>
              <a:rPr lang="ru-RU" sz="2000" b="1" dirty="0">
                <a:solidFill>
                  <a:srgbClr val="000066"/>
                </a:solidFill>
              </a:rPr>
              <a:t>,  оператору мобильной связи или администратору  </a:t>
            </a:r>
            <a:r>
              <a:rPr lang="ru-RU" sz="2000" b="1" dirty="0" err="1">
                <a:solidFill>
                  <a:srgbClr val="000066"/>
                </a:solidFill>
              </a:rPr>
              <a:t>веб-сайта</a:t>
            </a:r>
            <a:r>
              <a:rPr lang="ru-RU" sz="2000" b="1" dirty="0">
                <a:solidFill>
                  <a:srgbClr val="000066"/>
                </a:solidFill>
              </a:rPr>
              <a:t>.  Они могут предпринять шаги, для того чтобы помочь тебе. </a:t>
            </a:r>
          </a:p>
          <a:p>
            <a:pPr>
              <a:lnSpc>
                <a:spcPct val="80000"/>
              </a:lnSpc>
            </a:pPr>
            <a:r>
              <a:rPr lang="ru-RU" sz="2000" b="1" dirty="0">
                <a:solidFill>
                  <a:srgbClr val="000066"/>
                </a:solidFill>
              </a:rPr>
              <a:t>В </a:t>
            </a:r>
            <a:r>
              <a:rPr lang="ru-RU" sz="2000" b="1" dirty="0" smtClean="0">
                <a:solidFill>
                  <a:srgbClr val="000066"/>
                </a:solidFill>
              </a:rPr>
              <a:t>полицию</a:t>
            </a:r>
            <a:r>
              <a:rPr lang="ru-RU" sz="2000" b="1" dirty="0">
                <a:solidFill>
                  <a:srgbClr val="000066"/>
                </a:solidFill>
              </a:rPr>
              <a:t>. Если ты считаешь, что существует угроза для твоей безопасности,  </a:t>
            </a:r>
            <a:r>
              <a:rPr lang="ru-RU" sz="2000" b="1" dirty="0" smtClean="0">
                <a:solidFill>
                  <a:srgbClr val="000066"/>
                </a:solidFill>
              </a:rPr>
              <a:t>то кто-нибудь </a:t>
            </a:r>
            <a:r>
              <a:rPr lang="ru-RU" sz="2000" b="1" dirty="0">
                <a:solidFill>
                  <a:srgbClr val="000066"/>
                </a:solidFill>
              </a:rPr>
              <a:t> из взрослых, либо ты сам должен обратиться в  правоохранительные органы. </a:t>
            </a:r>
          </a:p>
          <a:p>
            <a:pPr>
              <a:lnSpc>
                <a:spcPct val="80000"/>
              </a:lnSpc>
            </a:pPr>
            <a:r>
              <a:rPr lang="ru-RU" sz="2000" b="1" dirty="0">
                <a:solidFill>
                  <a:srgbClr val="000066"/>
                </a:solidFill>
              </a:rPr>
              <a:t>На линию помощи «Дети </a:t>
            </a:r>
            <a:r>
              <a:rPr lang="ru-RU" sz="2000" b="1" dirty="0" err="1">
                <a:solidFill>
                  <a:srgbClr val="000066"/>
                </a:solidFill>
              </a:rPr>
              <a:t>онлайн</a:t>
            </a:r>
            <a:r>
              <a:rPr lang="ru-RU" sz="2000" b="1" dirty="0">
                <a:solidFill>
                  <a:srgbClr val="000066"/>
                </a:solidFill>
              </a:rPr>
              <a:t>» по телефону: 88002500015 (по России звонок бесплатный) или  по </a:t>
            </a:r>
            <a:r>
              <a:rPr lang="ru-RU" sz="2000" b="1" dirty="0" err="1">
                <a:solidFill>
                  <a:srgbClr val="000066"/>
                </a:solidFill>
              </a:rPr>
              <a:t>e-mail</a:t>
            </a:r>
            <a:r>
              <a:rPr lang="ru-RU" sz="2000" b="1" dirty="0">
                <a:solidFill>
                  <a:srgbClr val="000066"/>
                </a:solidFill>
              </a:rPr>
              <a:t>:</a:t>
            </a:r>
            <a:r>
              <a:rPr lang="ru-RU" sz="2000" b="1" dirty="0">
                <a:solidFill>
                  <a:srgbClr val="000066"/>
                </a:solidFill>
                <a:hlinkClick r:id="rId2"/>
              </a:rPr>
              <a:t> </a:t>
            </a:r>
            <a:r>
              <a:rPr lang="ru-RU" sz="2000" b="1" dirty="0" err="1">
                <a:solidFill>
                  <a:srgbClr val="000066"/>
                </a:solidFill>
                <a:hlinkClick r:id="rId2"/>
              </a:rPr>
              <a:t>helpline@online.org</a:t>
            </a:r>
            <a:r>
              <a:rPr lang="ru-RU" sz="2000" b="1" dirty="0">
                <a:solidFill>
                  <a:srgbClr val="000066"/>
                </a:solidFill>
              </a:rPr>
              <a:t>. Специалисты подскажут тебе, как лучше поступить </a:t>
            </a:r>
          </a:p>
        </p:txBody>
      </p:sp>
      <p:pic>
        <p:nvPicPr>
          <p:cNvPr id="27652" name="Picture 4" descr="тел"/>
          <p:cNvPicPr>
            <a:picLocks noChangeAspect="1" noChangeArrowheads="1"/>
          </p:cNvPicPr>
          <p:nvPr/>
        </p:nvPicPr>
        <p:blipFill>
          <a:blip r:embed="rId3" cstate="print"/>
          <a:srcRect/>
          <a:stretch>
            <a:fillRect/>
          </a:stretch>
        </p:blipFill>
        <p:spPr bwMode="auto">
          <a:xfrm>
            <a:off x="6804025" y="1916113"/>
            <a:ext cx="2047875" cy="2813050"/>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274638"/>
            <a:ext cx="8686800" cy="1143000"/>
          </a:xfrm>
        </p:spPr>
        <p:txBody>
          <a:bodyPr/>
          <a:lstStyle/>
          <a:p>
            <a:r>
              <a:rPr lang="ru-RU" sz="4000" b="1">
                <a:solidFill>
                  <a:schemeClr val="bg1"/>
                </a:solidFill>
              </a:rPr>
              <a:t>Твои права в онлайновой среде</a:t>
            </a:r>
            <a:r>
              <a:rPr lang="ru-RU" sz="4000">
                <a:solidFill>
                  <a:schemeClr val="bg1"/>
                </a:solidFill>
              </a:rPr>
              <a:t> </a:t>
            </a:r>
            <a:br>
              <a:rPr lang="ru-RU" sz="4000">
                <a:solidFill>
                  <a:schemeClr val="bg1"/>
                </a:solidFill>
              </a:rPr>
            </a:br>
            <a:endParaRPr lang="ru-RU" sz="4000">
              <a:solidFill>
                <a:schemeClr val="bg1"/>
              </a:solidFill>
            </a:endParaRPr>
          </a:p>
        </p:txBody>
      </p:sp>
      <p:sp>
        <p:nvSpPr>
          <p:cNvPr id="28675" name="Rectangle 3"/>
          <p:cNvSpPr>
            <a:spLocks noGrp="1" noChangeArrowheads="1"/>
          </p:cNvSpPr>
          <p:nvPr>
            <p:ph type="body" idx="1"/>
          </p:nvPr>
        </p:nvSpPr>
        <p:spPr>
          <a:xfrm>
            <a:off x="323850" y="1125538"/>
            <a:ext cx="8820150" cy="5399087"/>
          </a:xfrm>
        </p:spPr>
        <p:txBody>
          <a:bodyPr/>
          <a:lstStyle/>
          <a:p>
            <a:r>
              <a:rPr lang="ru-RU" sz="2800" b="1">
                <a:solidFill>
                  <a:srgbClr val="000066"/>
                </a:solidFill>
              </a:rPr>
              <a:t>Ты имеешь права – и другие люди должны уважать их. Ты никогда не должен терпеть преследования или запугивания со стороны других людей. Законы реальной жизни также действуют и в онлайн-среде. </a:t>
            </a:r>
          </a:p>
          <a:p>
            <a:r>
              <a:rPr lang="ru-RU" sz="2800" b="1">
                <a:solidFill>
                  <a:srgbClr val="000066"/>
                </a:solidFill>
              </a:rPr>
              <a:t>Ты имеешь право использовать современные технологии для развития своей индивидуальности и расширения твоих возможностей. </a:t>
            </a:r>
          </a:p>
          <a:p>
            <a:r>
              <a:rPr lang="ru-RU" sz="2800" b="1">
                <a:solidFill>
                  <a:srgbClr val="000066"/>
                </a:solidFill>
              </a:rPr>
              <a:t>Ты имеешь право защитить свою персональную информацию.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50825" y="0"/>
            <a:ext cx="8697913" cy="908050"/>
          </a:xfrm>
        </p:spPr>
        <p:txBody>
          <a:bodyPr/>
          <a:lstStyle/>
          <a:p>
            <a:r>
              <a:rPr lang="ru-RU" sz="4000" b="1">
                <a:solidFill>
                  <a:schemeClr val="bg1"/>
                </a:solidFill>
              </a:rPr>
              <a:t>Твои права в онлайновой среде</a:t>
            </a:r>
          </a:p>
        </p:txBody>
      </p:sp>
      <p:sp>
        <p:nvSpPr>
          <p:cNvPr id="30723" name="Rectangle 3"/>
          <p:cNvSpPr>
            <a:spLocks noGrp="1" noChangeArrowheads="1"/>
          </p:cNvSpPr>
          <p:nvPr>
            <p:ph type="body" idx="1"/>
          </p:nvPr>
        </p:nvSpPr>
        <p:spPr>
          <a:xfrm>
            <a:off x="179388" y="981075"/>
            <a:ext cx="6624637" cy="5073650"/>
          </a:xfrm>
        </p:spPr>
        <p:txBody>
          <a:bodyPr/>
          <a:lstStyle/>
          <a:p>
            <a:pPr>
              <a:lnSpc>
                <a:spcPct val="80000"/>
              </a:lnSpc>
            </a:pPr>
            <a:r>
              <a:rPr lang="ru-RU" sz="2400" b="1">
                <a:solidFill>
                  <a:srgbClr val="000066"/>
                </a:solidFill>
              </a:rPr>
              <a:t>Ты имеешь право на доступ к информации и сервисам, соответствующим твоему возрасту и личным желаниям. </a:t>
            </a:r>
          </a:p>
          <a:p>
            <a:pPr>
              <a:lnSpc>
                <a:spcPct val="80000"/>
              </a:lnSpc>
            </a:pPr>
            <a:r>
              <a:rPr lang="ru-RU" sz="2400" b="1">
                <a:solidFill>
                  <a:srgbClr val="000066"/>
                </a:solidFill>
              </a:rPr>
              <a:t>Ты имеешь право свободно выражать себя и право на уважение к  себе, и, в то же время, должен всегда уважать других. </a:t>
            </a:r>
          </a:p>
          <a:p>
            <a:pPr>
              <a:lnSpc>
                <a:spcPct val="80000"/>
              </a:lnSpc>
            </a:pPr>
            <a:r>
              <a:rPr lang="ru-RU" sz="2400" b="1">
                <a:solidFill>
                  <a:srgbClr val="000066"/>
                </a:solidFill>
              </a:rPr>
              <a:t>Ты можешь свободно обсуждать и критиковать все, что опубликовано или доступно в сети. </a:t>
            </a:r>
          </a:p>
          <a:p>
            <a:pPr>
              <a:lnSpc>
                <a:spcPct val="80000"/>
              </a:lnSpc>
            </a:pPr>
            <a:r>
              <a:rPr lang="ru-RU" sz="2400" b="1">
                <a:solidFill>
                  <a:srgbClr val="000066"/>
                </a:solidFill>
              </a:rPr>
              <a:t>Ты имеешь право сказать </a:t>
            </a:r>
            <a:r>
              <a:rPr lang="ru-RU" sz="2400" b="1">
                <a:solidFill>
                  <a:srgbClr val="990000"/>
                </a:solidFill>
              </a:rPr>
              <a:t>НЕТ,</a:t>
            </a:r>
            <a:r>
              <a:rPr lang="ru-RU" sz="2400" b="1">
                <a:solidFill>
                  <a:srgbClr val="000066"/>
                </a:solidFill>
              </a:rPr>
              <a:t> тому, кто  в онлайн-среде  просит тебя  о чем-то,  что заставляет тебя чувствовать дискомфорт. </a:t>
            </a:r>
          </a:p>
          <a:p>
            <a:pPr>
              <a:lnSpc>
                <a:spcPct val="80000"/>
              </a:lnSpc>
            </a:pPr>
            <a:endParaRPr lang="ru-RU" sz="2400" b="1">
              <a:solidFill>
                <a:srgbClr val="000066"/>
              </a:solidFill>
            </a:endParaRPr>
          </a:p>
          <a:p>
            <a:pPr>
              <a:lnSpc>
                <a:spcPct val="80000"/>
              </a:lnSpc>
            </a:pPr>
            <a:endParaRPr lang="ru-RU" sz="2400">
              <a:solidFill>
                <a:srgbClr val="000066"/>
              </a:solidFill>
            </a:endParaRPr>
          </a:p>
        </p:txBody>
      </p:sp>
      <p:pic>
        <p:nvPicPr>
          <p:cNvPr id="30725" name="Picture 5" descr="инет4"/>
          <p:cNvPicPr>
            <a:picLocks noChangeAspect="1" noChangeArrowheads="1"/>
          </p:cNvPicPr>
          <p:nvPr/>
        </p:nvPicPr>
        <p:blipFill>
          <a:blip r:embed="rId2" cstate="print"/>
          <a:srcRect/>
          <a:stretch>
            <a:fillRect/>
          </a:stretch>
        </p:blipFill>
        <p:spPr bwMode="auto">
          <a:xfrm>
            <a:off x="6524625" y="981075"/>
            <a:ext cx="2619375" cy="1743075"/>
          </a:xfrm>
          <a:prstGeom prst="rect">
            <a:avLst/>
          </a:prstGeom>
          <a:noFill/>
        </p:spPr>
      </p:pic>
      <p:pic>
        <p:nvPicPr>
          <p:cNvPr id="30726" name="Picture 6" descr="инет5"/>
          <p:cNvPicPr>
            <a:picLocks noChangeAspect="1" noChangeArrowheads="1"/>
          </p:cNvPicPr>
          <p:nvPr/>
        </p:nvPicPr>
        <p:blipFill>
          <a:blip r:embed="rId3" cstate="print"/>
          <a:srcRect/>
          <a:stretch>
            <a:fillRect/>
          </a:stretch>
        </p:blipFill>
        <p:spPr bwMode="auto">
          <a:xfrm>
            <a:off x="6227763" y="4194175"/>
            <a:ext cx="2916237" cy="1755775"/>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539750" y="0"/>
            <a:ext cx="8229600" cy="836613"/>
          </a:xfrm>
        </p:spPr>
        <p:txBody>
          <a:bodyPr/>
          <a:lstStyle/>
          <a:p>
            <a:r>
              <a:rPr lang="ru-RU" sz="3600" b="1"/>
              <a:t/>
            </a:r>
            <a:br>
              <a:rPr lang="ru-RU" sz="3600" b="1"/>
            </a:br>
            <a:r>
              <a:rPr lang="ru-RU" sz="3600" b="1">
                <a:solidFill>
                  <a:schemeClr val="bg1"/>
                </a:solidFill>
              </a:rPr>
              <a:t> Безопасное использование своего компьютер</a:t>
            </a:r>
            <a:r>
              <a:rPr lang="ru-RU" sz="3600">
                <a:solidFill>
                  <a:schemeClr val="bg1"/>
                </a:solidFill>
              </a:rPr>
              <a:t>а</a:t>
            </a:r>
            <a:r>
              <a:rPr lang="ru-RU" sz="3600"/>
              <a:t/>
            </a:r>
            <a:br>
              <a:rPr lang="ru-RU" sz="3600"/>
            </a:br>
            <a:endParaRPr lang="ru-RU" sz="3600"/>
          </a:p>
        </p:txBody>
      </p:sp>
      <p:sp>
        <p:nvSpPr>
          <p:cNvPr id="29699" name="Rectangle 3"/>
          <p:cNvSpPr>
            <a:spLocks noGrp="1" noChangeArrowheads="1"/>
          </p:cNvSpPr>
          <p:nvPr>
            <p:ph type="body" idx="1"/>
          </p:nvPr>
        </p:nvSpPr>
        <p:spPr>
          <a:xfrm>
            <a:off x="250825" y="1052513"/>
            <a:ext cx="8435975" cy="5073650"/>
          </a:xfrm>
        </p:spPr>
        <p:txBody>
          <a:bodyPr/>
          <a:lstStyle/>
          <a:p>
            <a:pPr>
              <a:lnSpc>
                <a:spcPct val="80000"/>
              </a:lnSpc>
            </a:pPr>
            <a:r>
              <a:rPr lang="ru-RU" sz="2000" b="1">
                <a:solidFill>
                  <a:srgbClr val="000066"/>
                </a:solidFill>
              </a:rPr>
              <a:t>Убедись, что на твоем компьютере установлены брандмауэр и  антивирусное программное обеспечение. Научись их правильно использовать. Помни о том, что эти программы должны своевременно обновляться. </a:t>
            </a:r>
          </a:p>
          <a:p>
            <a:pPr>
              <a:lnSpc>
                <a:spcPct val="80000"/>
              </a:lnSpc>
            </a:pPr>
            <a:r>
              <a:rPr lang="ru-RU" sz="2000" b="1">
                <a:solidFill>
                  <a:srgbClr val="000066"/>
                </a:solidFill>
              </a:rPr>
              <a:t>Хорошо изучи операционную систему своего компьютера (Windows, Linux и т. д.). Знай как исправлять ошибки и делать обновления. </a:t>
            </a:r>
          </a:p>
          <a:p>
            <a:pPr>
              <a:lnSpc>
                <a:spcPct val="80000"/>
              </a:lnSpc>
            </a:pPr>
            <a:r>
              <a:rPr lang="ru-RU" sz="2000" b="1">
                <a:solidFill>
                  <a:srgbClr val="000066"/>
                </a:solidFill>
              </a:rPr>
              <a:t>Если на компьютере установлена программа родительского контроля, поговори со своими родителями и договорись о настройках этой программы, чтобы они соответствовали твоему возрасту и потребностям. Не пытайся взломать или обойти такую программу! </a:t>
            </a:r>
          </a:p>
          <a:p>
            <a:pPr>
              <a:lnSpc>
                <a:spcPct val="80000"/>
              </a:lnSpc>
            </a:pPr>
            <a:r>
              <a:rPr lang="ru-RU" sz="2000" b="1">
                <a:solidFill>
                  <a:srgbClr val="000066"/>
                </a:solidFill>
              </a:rPr>
              <a:t>Если ты получил файл, в котором ты не уверен или не знаешь, кто его отправил, НЕ открывай его. Именно так трояны и вирусы заражают твой компьютер. </a:t>
            </a:r>
          </a:p>
          <a:p>
            <a:pPr>
              <a:lnSpc>
                <a:spcPct val="80000"/>
              </a:lnSpc>
            </a:pPr>
            <a:r>
              <a:rPr lang="ru-RU" sz="2000" b="1">
                <a:solidFill>
                  <a:srgbClr val="000066"/>
                </a:solidFill>
              </a:rPr>
              <a:t>  </a:t>
            </a:r>
          </a:p>
          <a:p>
            <a:pPr>
              <a:lnSpc>
                <a:spcPct val="80000"/>
              </a:lnSpc>
            </a:pPr>
            <a:r>
              <a:rPr lang="ru-RU" sz="2000" b="1">
                <a:solidFill>
                  <a:srgbClr val="000066"/>
                </a:solidFill>
              </a:rPr>
              <a:t>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68313" y="0"/>
            <a:ext cx="8229600" cy="836613"/>
          </a:xfrm>
        </p:spPr>
        <p:txBody>
          <a:bodyPr/>
          <a:lstStyle/>
          <a:p>
            <a:endParaRPr lang="ru-RU"/>
          </a:p>
        </p:txBody>
      </p:sp>
      <p:sp>
        <p:nvSpPr>
          <p:cNvPr id="31747" name="Rectangle 3"/>
          <p:cNvSpPr>
            <a:spLocks noGrp="1" noChangeArrowheads="1"/>
          </p:cNvSpPr>
          <p:nvPr>
            <p:ph type="body" idx="1"/>
          </p:nvPr>
        </p:nvSpPr>
        <p:spPr>
          <a:xfrm>
            <a:off x="468313" y="981075"/>
            <a:ext cx="8229600" cy="4525963"/>
          </a:xfrm>
        </p:spPr>
        <p:txBody>
          <a:bodyPr/>
          <a:lstStyle/>
          <a:p>
            <a:pPr>
              <a:buFontTx/>
              <a:buNone/>
            </a:pPr>
            <a:endParaRPr lang="ru-RU" sz="3600" b="1" i="1" dirty="0" smtClean="0">
              <a:solidFill>
                <a:srgbClr val="990000"/>
              </a:solidFill>
            </a:endParaRPr>
          </a:p>
          <a:p>
            <a:pPr>
              <a:buFontTx/>
              <a:buNone/>
            </a:pPr>
            <a:endParaRPr lang="ru-RU" sz="3600" b="1" i="1" smtClean="0">
              <a:solidFill>
                <a:srgbClr val="990000"/>
              </a:solidFill>
            </a:endParaRPr>
          </a:p>
          <a:p>
            <a:pPr>
              <a:buFontTx/>
              <a:buNone/>
            </a:pPr>
            <a:r>
              <a:rPr lang="ru-RU" sz="3600" b="1" i="1" smtClean="0">
                <a:solidFill>
                  <a:srgbClr val="990000"/>
                </a:solidFill>
              </a:rPr>
              <a:t>Использование </a:t>
            </a:r>
            <a:r>
              <a:rPr lang="ru-RU" sz="3600" b="1" i="1">
                <a:solidFill>
                  <a:srgbClr val="990000"/>
                </a:solidFill>
              </a:rPr>
              <a:t>Интернета – это радость. </a:t>
            </a:r>
          </a:p>
          <a:p>
            <a:pPr>
              <a:buFontTx/>
              <a:buNone/>
            </a:pPr>
            <a:r>
              <a:rPr lang="ru-RU" sz="3600" b="1" i="1" dirty="0">
                <a:solidFill>
                  <a:srgbClr val="990000"/>
                </a:solidFill>
              </a:rPr>
              <a:t>Получай максимум удовольствия, оставаясь в безопасности.</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68313" y="188913"/>
            <a:ext cx="8229600" cy="647700"/>
          </a:xfrm>
        </p:spPr>
        <p:txBody>
          <a:bodyPr/>
          <a:lstStyle/>
          <a:p>
            <a:r>
              <a:rPr lang="ru-RU" sz="4000" b="1">
                <a:solidFill>
                  <a:schemeClr val="bg1"/>
                </a:solidFill>
              </a:rPr>
              <a:t>Нормативная база</a:t>
            </a:r>
          </a:p>
        </p:txBody>
      </p:sp>
      <p:sp>
        <p:nvSpPr>
          <p:cNvPr id="6147" name="Rectangle 3"/>
          <p:cNvSpPr>
            <a:spLocks noGrp="1" noChangeArrowheads="1"/>
          </p:cNvSpPr>
          <p:nvPr>
            <p:ph type="body" idx="1"/>
          </p:nvPr>
        </p:nvSpPr>
        <p:spPr>
          <a:xfrm>
            <a:off x="457200" y="1052513"/>
            <a:ext cx="5770563" cy="5073650"/>
          </a:xfrm>
        </p:spPr>
        <p:txBody>
          <a:bodyPr/>
          <a:lstStyle/>
          <a:p>
            <a:pPr>
              <a:lnSpc>
                <a:spcPct val="80000"/>
              </a:lnSpc>
              <a:buFontTx/>
              <a:buNone/>
            </a:pPr>
            <a:r>
              <a:rPr lang="ru-RU" sz="2400" b="1" i="1">
                <a:solidFill>
                  <a:srgbClr val="990000"/>
                </a:solidFill>
              </a:rPr>
              <a:t>Федеральный закон № 436-ФЗ «О защите детей от информации, причиняющей вред их здоровью и развитию»</a:t>
            </a:r>
            <a:r>
              <a:rPr lang="ru-RU" sz="2400"/>
              <a:t> </a:t>
            </a:r>
          </a:p>
          <a:p>
            <a:pPr>
              <a:lnSpc>
                <a:spcPct val="80000"/>
              </a:lnSpc>
              <a:buFontTx/>
              <a:buNone/>
            </a:pPr>
            <a:r>
              <a:rPr lang="ru-RU" sz="2400"/>
              <a:t>	</a:t>
            </a:r>
            <a:r>
              <a:rPr lang="ru-RU" sz="2400" b="1">
                <a:solidFill>
                  <a:srgbClr val="000066"/>
                </a:solidFill>
              </a:rPr>
              <a:t>Устанавливает правила медиабезопасности детей при обороте на территории России продукции средств массовой информации, печатной, аудиовизуальной продукции на любых видах носителей, программ для ЭВМ и баз данных, а также информации, размещаемой в информационно-телекоммуникационных сетях и сетях подвижной радиотелефонной связи. </a:t>
            </a:r>
          </a:p>
        </p:txBody>
      </p:sp>
      <p:pic>
        <p:nvPicPr>
          <p:cNvPr id="6148" name="Picture 4" descr="101106438025443802"/>
          <p:cNvPicPr>
            <a:picLocks noChangeAspect="1" noChangeArrowheads="1"/>
          </p:cNvPicPr>
          <p:nvPr/>
        </p:nvPicPr>
        <p:blipFill>
          <a:blip r:embed="rId2" cstate="print"/>
          <a:srcRect/>
          <a:stretch>
            <a:fillRect/>
          </a:stretch>
        </p:blipFill>
        <p:spPr bwMode="auto">
          <a:xfrm>
            <a:off x="6011863" y="1268413"/>
            <a:ext cx="2860675" cy="2146300"/>
          </a:xfrm>
          <a:prstGeom prst="rect">
            <a:avLst/>
          </a:prstGeom>
          <a:noFill/>
        </p:spPr>
      </p:pic>
      <p:pic>
        <p:nvPicPr>
          <p:cNvPr id="6149" name="Picture 5" descr="P1060876"/>
          <p:cNvPicPr>
            <a:picLocks noChangeAspect="1" noChangeArrowheads="1"/>
          </p:cNvPicPr>
          <p:nvPr/>
        </p:nvPicPr>
        <p:blipFill>
          <a:blip r:embed="rId3" cstate="print"/>
          <a:srcRect/>
          <a:stretch>
            <a:fillRect/>
          </a:stretch>
        </p:blipFill>
        <p:spPr bwMode="auto">
          <a:xfrm>
            <a:off x="6011863" y="3716338"/>
            <a:ext cx="2843212" cy="2132012"/>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68313" y="188913"/>
            <a:ext cx="8229600" cy="647700"/>
          </a:xfrm>
        </p:spPr>
        <p:txBody>
          <a:bodyPr/>
          <a:lstStyle/>
          <a:p>
            <a:r>
              <a:rPr lang="ru-RU" sz="3600" b="1">
                <a:solidFill>
                  <a:schemeClr val="bg1"/>
                </a:solidFill>
              </a:rPr>
              <a:t>Информационная безопасность детей</a:t>
            </a:r>
          </a:p>
        </p:txBody>
      </p:sp>
      <p:sp>
        <p:nvSpPr>
          <p:cNvPr id="5123" name="Rectangle 3"/>
          <p:cNvSpPr>
            <a:spLocks noGrp="1" noChangeArrowheads="1"/>
          </p:cNvSpPr>
          <p:nvPr>
            <p:ph type="body" idx="1"/>
          </p:nvPr>
        </p:nvSpPr>
        <p:spPr>
          <a:xfrm>
            <a:off x="0" y="1125538"/>
            <a:ext cx="5616575" cy="5073650"/>
          </a:xfrm>
        </p:spPr>
        <p:txBody>
          <a:bodyPr/>
          <a:lstStyle/>
          <a:p>
            <a:pPr>
              <a:lnSpc>
                <a:spcPct val="80000"/>
              </a:lnSpc>
              <a:buFontTx/>
              <a:buNone/>
            </a:pPr>
            <a:r>
              <a:rPr lang="ru-RU" sz="2000"/>
              <a:t> </a:t>
            </a:r>
            <a:r>
              <a:rPr lang="ru-RU" sz="2400" b="1">
                <a:solidFill>
                  <a:srgbClr val="000066"/>
                </a:solidFill>
              </a:rPr>
              <a:t>это состояние защищенности</a:t>
            </a:r>
          </a:p>
          <a:p>
            <a:pPr>
              <a:lnSpc>
                <a:spcPct val="80000"/>
              </a:lnSpc>
              <a:buFontTx/>
              <a:buNone/>
            </a:pPr>
            <a:r>
              <a:rPr lang="ru-RU" sz="2400" b="1">
                <a:solidFill>
                  <a:srgbClr val="000066"/>
                </a:solidFill>
              </a:rPr>
              <a:t>детей, при котором отсутствует</a:t>
            </a:r>
          </a:p>
          <a:p>
            <a:pPr>
              <a:lnSpc>
                <a:spcPct val="80000"/>
              </a:lnSpc>
              <a:buFontTx/>
              <a:buNone/>
            </a:pPr>
            <a:r>
              <a:rPr lang="ru-RU" sz="2400" b="1">
                <a:solidFill>
                  <a:srgbClr val="000066"/>
                </a:solidFill>
              </a:rPr>
              <a:t>риск, связанный с причинением</a:t>
            </a:r>
          </a:p>
          <a:p>
            <a:pPr>
              <a:lnSpc>
                <a:spcPct val="80000"/>
              </a:lnSpc>
              <a:buFontTx/>
              <a:buNone/>
            </a:pPr>
            <a:r>
              <a:rPr lang="ru-RU" sz="2400" b="1">
                <a:solidFill>
                  <a:srgbClr val="000066"/>
                </a:solidFill>
              </a:rPr>
              <a:t>информацией, в том числе </a:t>
            </a:r>
          </a:p>
          <a:p>
            <a:pPr>
              <a:lnSpc>
                <a:spcPct val="80000"/>
              </a:lnSpc>
              <a:buFontTx/>
              <a:buNone/>
            </a:pPr>
            <a:r>
              <a:rPr lang="ru-RU" sz="2400" b="1">
                <a:solidFill>
                  <a:srgbClr val="000066"/>
                </a:solidFill>
              </a:rPr>
              <a:t>распространяемой в сети </a:t>
            </a:r>
          </a:p>
          <a:p>
            <a:pPr>
              <a:lnSpc>
                <a:spcPct val="80000"/>
              </a:lnSpc>
              <a:buFontTx/>
              <a:buNone/>
            </a:pPr>
            <a:r>
              <a:rPr lang="ru-RU" sz="2400" b="1">
                <a:solidFill>
                  <a:srgbClr val="000066"/>
                </a:solidFill>
              </a:rPr>
              <a:t>Интернет, вреда их здоровью, </a:t>
            </a:r>
          </a:p>
          <a:p>
            <a:pPr>
              <a:lnSpc>
                <a:spcPct val="80000"/>
              </a:lnSpc>
              <a:buFontTx/>
              <a:buNone/>
            </a:pPr>
            <a:r>
              <a:rPr lang="ru-RU" sz="2400" b="1">
                <a:solidFill>
                  <a:srgbClr val="000066"/>
                </a:solidFill>
              </a:rPr>
              <a:t>физическому, психическому, </a:t>
            </a:r>
          </a:p>
          <a:p>
            <a:pPr>
              <a:lnSpc>
                <a:spcPct val="80000"/>
              </a:lnSpc>
              <a:buFontTx/>
              <a:buNone/>
            </a:pPr>
            <a:r>
              <a:rPr lang="ru-RU" sz="2400" b="1">
                <a:solidFill>
                  <a:srgbClr val="000066"/>
                </a:solidFill>
              </a:rPr>
              <a:t>духовному и нравственному </a:t>
            </a:r>
          </a:p>
          <a:p>
            <a:pPr>
              <a:lnSpc>
                <a:spcPct val="80000"/>
              </a:lnSpc>
              <a:buFontTx/>
              <a:buNone/>
            </a:pPr>
            <a:r>
              <a:rPr lang="ru-RU" sz="2400" b="1">
                <a:solidFill>
                  <a:srgbClr val="000066"/>
                </a:solidFill>
              </a:rPr>
              <a:t>развитию</a:t>
            </a:r>
            <a:r>
              <a:rPr lang="ru-RU" sz="2400">
                <a:solidFill>
                  <a:srgbClr val="000066"/>
                </a:solidFill>
              </a:rPr>
              <a:t> </a:t>
            </a:r>
          </a:p>
          <a:p>
            <a:pPr>
              <a:lnSpc>
                <a:spcPct val="80000"/>
              </a:lnSpc>
              <a:buFontTx/>
              <a:buNone/>
            </a:pPr>
            <a:r>
              <a:rPr lang="ru-RU" sz="2400">
                <a:solidFill>
                  <a:srgbClr val="000066"/>
                </a:solidFill>
              </a:rPr>
              <a:t>(Федеральный закон от 29.12.2010 №</a:t>
            </a:r>
          </a:p>
          <a:p>
            <a:pPr>
              <a:lnSpc>
                <a:spcPct val="80000"/>
              </a:lnSpc>
              <a:buFontTx/>
              <a:buNone/>
            </a:pPr>
            <a:r>
              <a:rPr lang="ru-RU" sz="2400">
                <a:solidFill>
                  <a:srgbClr val="000066"/>
                </a:solidFill>
              </a:rPr>
              <a:t>436-ФЗ "О защите детей от</a:t>
            </a:r>
          </a:p>
          <a:p>
            <a:pPr>
              <a:lnSpc>
                <a:spcPct val="80000"/>
              </a:lnSpc>
              <a:buFontTx/>
              <a:buNone/>
            </a:pPr>
            <a:r>
              <a:rPr lang="ru-RU" sz="2400">
                <a:solidFill>
                  <a:srgbClr val="000066"/>
                </a:solidFill>
              </a:rPr>
              <a:t>информации, причиняющей вред их</a:t>
            </a:r>
          </a:p>
          <a:p>
            <a:pPr>
              <a:lnSpc>
                <a:spcPct val="80000"/>
              </a:lnSpc>
              <a:buFontTx/>
              <a:buNone/>
            </a:pPr>
            <a:r>
              <a:rPr lang="ru-RU" sz="2400">
                <a:solidFill>
                  <a:srgbClr val="000066"/>
                </a:solidFill>
              </a:rPr>
              <a:t>здоровью и развитию"). </a:t>
            </a:r>
          </a:p>
        </p:txBody>
      </p:sp>
      <p:pic>
        <p:nvPicPr>
          <p:cNvPr id="5125" name="Picture 5" descr="теле2"/>
          <p:cNvPicPr>
            <a:picLocks noChangeAspect="1" noChangeArrowheads="1"/>
          </p:cNvPicPr>
          <p:nvPr/>
        </p:nvPicPr>
        <p:blipFill>
          <a:blip r:embed="rId2" cstate="print"/>
          <a:srcRect/>
          <a:stretch>
            <a:fillRect/>
          </a:stretch>
        </p:blipFill>
        <p:spPr bwMode="auto">
          <a:xfrm>
            <a:off x="5795963" y="1341438"/>
            <a:ext cx="2971800" cy="2225675"/>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68313" y="188913"/>
            <a:ext cx="8229600" cy="647700"/>
          </a:xfrm>
        </p:spPr>
        <p:txBody>
          <a:bodyPr/>
          <a:lstStyle/>
          <a:p>
            <a:r>
              <a:rPr lang="ru-RU" sz="4000" b="1">
                <a:solidFill>
                  <a:schemeClr val="bg1"/>
                </a:solidFill>
              </a:rPr>
              <a:t>Статистика</a:t>
            </a:r>
          </a:p>
        </p:txBody>
      </p:sp>
      <p:sp>
        <p:nvSpPr>
          <p:cNvPr id="7171" name="Rectangle 3"/>
          <p:cNvSpPr>
            <a:spLocks noGrp="1" noChangeArrowheads="1"/>
          </p:cNvSpPr>
          <p:nvPr>
            <p:ph type="body" idx="1"/>
          </p:nvPr>
        </p:nvSpPr>
        <p:spPr>
          <a:xfrm>
            <a:off x="457200" y="1052513"/>
            <a:ext cx="8229600" cy="5073650"/>
          </a:xfrm>
        </p:spPr>
        <p:txBody>
          <a:bodyPr/>
          <a:lstStyle/>
          <a:p>
            <a:pPr>
              <a:buFontTx/>
              <a:buNone/>
            </a:pPr>
            <a:r>
              <a:rPr lang="ru-RU"/>
              <a:t> </a:t>
            </a:r>
            <a:r>
              <a:rPr lang="ru-RU" b="1">
                <a:solidFill>
                  <a:srgbClr val="000066"/>
                </a:solidFill>
              </a:rPr>
              <a:t>10 миллионов детей в возрасте до 14 лет активно пользуется Интернетом, что составляет 18% интернет-аудитории нашей страны.</a:t>
            </a:r>
          </a:p>
          <a:p>
            <a:pPr>
              <a:buFontTx/>
              <a:buNone/>
            </a:pPr>
            <a:endParaRPr lang="ru-RU" b="1"/>
          </a:p>
        </p:txBody>
      </p:sp>
      <p:sp>
        <p:nvSpPr>
          <p:cNvPr id="7172" name="Rectangle 4"/>
          <p:cNvSpPr>
            <a:spLocks noChangeArrowheads="1"/>
          </p:cNvSpPr>
          <p:nvPr/>
        </p:nvSpPr>
        <p:spPr bwMode="auto">
          <a:xfrm>
            <a:off x="2916238" y="3141663"/>
            <a:ext cx="5962650" cy="366712"/>
          </a:xfrm>
          <a:prstGeom prst="rect">
            <a:avLst/>
          </a:prstGeom>
          <a:noFill/>
          <a:ln w="9525">
            <a:noFill/>
            <a:miter lim="800000"/>
            <a:headEnd/>
            <a:tailEnd/>
          </a:ln>
          <a:effectLst/>
        </p:spPr>
        <p:txBody>
          <a:bodyPr wrap="none">
            <a:spAutoFit/>
          </a:bodyPr>
          <a:lstStyle/>
          <a:p>
            <a:r>
              <a:rPr lang="ru-RU" b="1">
                <a:solidFill>
                  <a:srgbClr val="990000"/>
                </a:solidFill>
              </a:rPr>
              <a:t>(Данные Центра Безопасного Интернета в России)</a:t>
            </a:r>
          </a:p>
        </p:txBody>
      </p:sp>
      <p:pic>
        <p:nvPicPr>
          <p:cNvPr id="7173" name="Picture 5" descr="ПК"/>
          <p:cNvPicPr>
            <a:picLocks noChangeAspect="1" noChangeArrowheads="1"/>
          </p:cNvPicPr>
          <p:nvPr/>
        </p:nvPicPr>
        <p:blipFill>
          <a:blip r:embed="rId2" cstate="print"/>
          <a:srcRect/>
          <a:stretch>
            <a:fillRect/>
          </a:stretch>
        </p:blipFill>
        <p:spPr bwMode="auto">
          <a:xfrm>
            <a:off x="5003800" y="3500438"/>
            <a:ext cx="3673475" cy="2811462"/>
          </a:xfrm>
          <a:prstGeom prst="rect">
            <a:avLst/>
          </a:prstGeom>
          <a:noFill/>
        </p:spPr>
      </p:pic>
      <p:pic>
        <p:nvPicPr>
          <p:cNvPr id="7174" name="Picture 6" descr="инет2"/>
          <p:cNvPicPr>
            <a:picLocks noChangeAspect="1" noChangeArrowheads="1"/>
          </p:cNvPicPr>
          <p:nvPr/>
        </p:nvPicPr>
        <p:blipFill>
          <a:blip r:embed="rId3" cstate="print"/>
          <a:srcRect/>
          <a:stretch>
            <a:fillRect/>
          </a:stretch>
        </p:blipFill>
        <p:spPr bwMode="auto">
          <a:xfrm>
            <a:off x="539750" y="3573463"/>
            <a:ext cx="2717800" cy="2808287"/>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188913"/>
            <a:ext cx="8229600" cy="647700"/>
          </a:xfrm>
        </p:spPr>
        <p:txBody>
          <a:bodyPr/>
          <a:lstStyle/>
          <a:p>
            <a:r>
              <a:rPr lang="ru-RU" sz="3200" b="1">
                <a:solidFill>
                  <a:schemeClr val="bg1"/>
                </a:solidFill>
              </a:rPr>
              <a:t>Социологические исследования</a:t>
            </a:r>
            <a:r>
              <a:rPr lang="ru-RU"/>
              <a:t> </a:t>
            </a:r>
          </a:p>
        </p:txBody>
      </p:sp>
      <p:sp>
        <p:nvSpPr>
          <p:cNvPr id="10243" name="Rectangle 3"/>
          <p:cNvSpPr>
            <a:spLocks noGrp="1" noChangeArrowheads="1"/>
          </p:cNvSpPr>
          <p:nvPr>
            <p:ph type="body" idx="1"/>
          </p:nvPr>
        </p:nvSpPr>
        <p:spPr>
          <a:xfrm>
            <a:off x="179388" y="1052513"/>
            <a:ext cx="8785225" cy="5545137"/>
          </a:xfrm>
        </p:spPr>
        <p:txBody>
          <a:bodyPr/>
          <a:lstStyle/>
          <a:p>
            <a:pPr>
              <a:lnSpc>
                <a:spcPct val="80000"/>
              </a:lnSpc>
            </a:pPr>
            <a:r>
              <a:rPr lang="ru-RU" sz="2400" b="1">
                <a:solidFill>
                  <a:srgbClr val="000066"/>
                </a:solidFill>
              </a:rPr>
              <a:t>88% четырёхлетних детей выходят в сеть вместе с родителями. </a:t>
            </a:r>
          </a:p>
          <a:p>
            <a:pPr>
              <a:lnSpc>
                <a:spcPct val="80000"/>
              </a:lnSpc>
            </a:pPr>
            <a:r>
              <a:rPr lang="ru-RU" sz="2400" b="1">
                <a:solidFill>
                  <a:srgbClr val="000066"/>
                </a:solidFill>
              </a:rPr>
              <a:t>В 8-9-летнем возрасте дети всё чаще выходят в сеть самостоятельно. </a:t>
            </a:r>
          </a:p>
          <a:p>
            <a:pPr>
              <a:lnSpc>
                <a:spcPct val="80000"/>
              </a:lnSpc>
            </a:pPr>
            <a:r>
              <a:rPr lang="ru-RU" sz="2400" b="1">
                <a:solidFill>
                  <a:srgbClr val="000066"/>
                </a:solidFill>
              </a:rPr>
              <a:t>К 14 годам совместное, семейное  пользование сетью сохраняется лишь для 7% подростков. </a:t>
            </a:r>
          </a:p>
          <a:p>
            <a:pPr>
              <a:lnSpc>
                <a:spcPct val="80000"/>
              </a:lnSpc>
            </a:pPr>
            <a:r>
              <a:rPr lang="ru-RU" sz="2400" b="1">
                <a:solidFill>
                  <a:srgbClr val="000066"/>
                </a:solidFill>
              </a:rPr>
              <a:t>Больше половины пользователей сети в возрасте до 14 лет просматривают сайты с нежелательным содержимым. </a:t>
            </a:r>
          </a:p>
          <a:p>
            <a:pPr>
              <a:lnSpc>
                <a:spcPct val="80000"/>
              </a:lnSpc>
            </a:pPr>
            <a:r>
              <a:rPr lang="ru-RU" sz="2400" b="1">
                <a:solidFill>
                  <a:srgbClr val="000066"/>
                </a:solidFill>
              </a:rPr>
              <a:t>39% детей посещают порносайты, </a:t>
            </a:r>
          </a:p>
          <a:p>
            <a:pPr>
              <a:lnSpc>
                <a:spcPct val="80000"/>
              </a:lnSpc>
            </a:pPr>
            <a:r>
              <a:rPr lang="ru-RU" sz="2400" b="1">
                <a:solidFill>
                  <a:srgbClr val="000066"/>
                </a:solidFill>
              </a:rPr>
              <a:t>19% наблюдают сцены насилия, </a:t>
            </a:r>
          </a:p>
          <a:p>
            <a:pPr>
              <a:lnSpc>
                <a:spcPct val="80000"/>
              </a:lnSpc>
            </a:pPr>
            <a:r>
              <a:rPr lang="ru-RU" sz="2400" b="1">
                <a:solidFill>
                  <a:srgbClr val="000066"/>
                </a:solidFill>
              </a:rPr>
              <a:t>16% увлекаются азартными играми. </a:t>
            </a:r>
          </a:p>
          <a:p>
            <a:pPr>
              <a:lnSpc>
                <a:spcPct val="80000"/>
              </a:lnSpc>
            </a:pPr>
            <a:r>
              <a:rPr lang="ru-RU" sz="2400" b="1">
                <a:solidFill>
                  <a:srgbClr val="000066"/>
                </a:solidFill>
              </a:rPr>
              <a:t>Наркотическими веществами и алкоголем интересуются 14% детей, </a:t>
            </a:r>
          </a:p>
          <a:p>
            <a:pPr>
              <a:lnSpc>
                <a:spcPct val="80000"/>
              </a:lnSpc>
            </a:pPr>
            <a:r>
              <a:rPr lang="ru-RU" sz="2400" b="1">
                <a:solidFill>
                  <a:srgbClr val="000066"/>
                </a:solidFill>
              </a:rPr>
              <a:t>Экстремистские и националистические ресурсы посещают 11% несовершеннолетних пользователей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188913"/>
            <a:ext cx="8229600" cy="647700"/>
          </a:xfrm>
        </p:spPr>
        <p:txBody>
          <a:bodyPr/>
          <a:lstStyle/>
          <a:p>
            <a:r>
              <a:rPr lang="ru-RU" sz="4000" b="1">
                <a:solidFill>
                  <a:schemeClr val="bg1"/>
                </a:solidFill>
              </a:rPr>
              <a:t>Виды он-лайн угроз</a:t>
            </a:r>
          </a:p>
        </p:txBody>
      </p:sp>
      <p:sp>
        <p:nvSpPr>
          <p:cNvPr id="11267" name="Rectangle 3"/>
          <p:cNvSpPr>
            <a:spLocks noGrp="1" noChangeArrowheads="1"/>
          </p:cNvSpPr>
          <p:nvPr>
            <p:ph type="body" idx="1"/>
          </p:nvPr>
        </p:nvSpPr>
        <p:spPr>
          <a:xfrm>
            <a:off x="179388" y="1628775"/>
            <a:ext cx="8507412" cy="4497388"/>
          </a:xfrm>
        </p:spPr>
        <p:txBody>
          <a:bodyPr/>
          <a:lstStyle/>
          <a:p>
            <a:pPr marL="609600" indent="-609600">
              <a:lnSpc>
                <a:spcPct val="80000"/>
              </a:lnSpc>
            </a:pPr>
            <a:r>
              <a:rPr lang="ru-RU" sz="2400" b="1" i="1">
                <a:solidFill>
                  <a:srgbClr val="990000"/>
                </a:solidFill>
              </a:rPr>
              <a:t>Откровенные материалы сексуального характера</a:t>
            </a:r>
            <a:endParaRPr lang="ru-RU" sz="2400">
              <a:solidFill>
                <a:srgbClr val="990000"/>
              </a:solidFill>
            </a:endParaRPr>
          </a:p>
          <a:p>
            <a:pPr marL="609600" indent="-609600">
              <a:lnSpc>
                <a:spcPct val="80000"/>
              </a:lnSpc>
            </a:pPr>
            <a:r>
              <a:rPr lang="ru-RU" sz="2400" b="1" i="1">
                <a:solidFill>
                  <a:srgbClr val="990000"/>
                </a:solidFill>
              </a:rPr>
              <a:t>Виртуальные знакомые и друзья</a:t>
            </a:r>
            <a:r>
              <a:rPr lang="ru-RU" sz="2400"/>
              <a:t> </a:t>
            </a:r>
          </a:p>
          <a:p>
            <a:pPr marL="609600" indent="-609600">
              <a:lnSpc>
                <a:spcPct val="80000"/>
              </a:lnSpc>
            </a:pPr>
            <a:r>
              <a:rPr lang="ru-RU" sz="2400" b="1" i="1">
                <a:solidFill>
                  <a:srgbClr val="990000"/>
                </a:solidFill>
              </a:rPr>
              <a:t>Кибербуллинг</a:t>
            </a:r>
            <a:r>
              <a:rPr lang="ru-RU" sz="2400">
                <a:solidFill>
                  <a:srgbClr val="990000"/>
                </a:solidFill>
              </a:rPr>
              <a:t> </a:t>
            </a:r>
            <a:r>
              <a:rPr lang="ru-RU" sz="2400">
                <a:solidFill>
                  <a:srgbClr val="000066"/>
                </a:solidFill>
              </a:rPr>
              <a:t>(cyberbullying) – подростковый виртуальный террор </a:t>
            </a:r>
          </a:p>
          <a:p>
            <a:pPr marL="609600" indent="-609600">
              <a:lnSpc>
                <a:spcPct val="80000"/>
              </a:lnSpc>
            </a:pPr>
            <a:r>
              <a:rPr lang="ru-RU" sz="2400" b="1" i="1">
                <a:solidFill>
                  <a:srgbClr val="990000"/>
                </a:solidFill>
              </a:rPr>
              <a:t>Буллицид</a:t>
            </a:r>
            <a:r>
              <a:rPr lang="ru-RU" sz="2400"/>
              <a:t> – </a:t>
            </a:r>
            <a:r>
              <a:rPr lang="ru-RU" sz="2400">
                <a:solidFill>
                  <a:srgbClr val="000066"/>
                </a:solidFill>
              </a:rPr>
              <a:t>доведение ребенка до самоубийства путем психологического насилия</a:t>
            </a:r>
            <a:r>
              <a:rPr lang="ru-RU" sz="2400"/>
              <a:t> </a:t>
            </a:r>
          </a:p>
          <a:p>
            <a:pPr marL="609600" indent="-609600">
              <a:lnSpc>
                <a:spcPct val="80000"/>
              </a:lnSpc>
            </a:pPr>
            <a:r>
              <a:rPr lang="ru-RU" sz="2400" b="1" i="1">
                <a:solidFill>
                  <a:srgbClr val="990000"/>
                </a:solidFill>
              </a:rPr>
              <a:t>Электронные ресурсы, содержащие материалы  экстремистского и террористического характера.</a:t>
            </a:r>
            <a:endParaRPr lang="ru-RU" sz="2400">
              <a:solidFill>
                <a:srgbClr val="990000"/>
              </a:solidFill>
            </a:endParaRPr>
          </a:p>
          <a:p>
            <a:pPr marL="609600" indent="-609600">
              <a:lnSpc>
                <a:spcPct val="80000"/>
              </a:lnSpc>
            </a:pPr>
            <a:endParaRPr lang="ru-RU" sz="2400">
              <a:solidFill>
                <a:srgbClr val="99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68313" y="188913"/>
            <a:ext cx="8229600" cy="647700"/>
          </a:xfrm>
        </p:spPr>
        <p:txBody>
          <a:bodyPr/>
          <a:lstStyle/>
          <a:p>
            <a:r>
              <a:rPr lang="ru-RU" sz="4000" b="1">
                <a:solidFill>
                  <a:schemeClr val="bg1"/>
                </a:solidFill>
              </a:rPr>
              <a:t>Виды он-лайн угроз</a:t>
            </a:r>
          </a:p>
        </p:txBody>
      </p:sp>
      <p:sp>
        <p:nvSpPr>
          <p:cNvPr id="12291" name="Rectangle 3"/>
          <p:cNvSpPr>
            <a:spLocks noGrp="1" noChangeArrowheads="1"/>
          </p:cNvSpPr>
          <p:nvPr>
            <p:ph type="body" idx="1"/>
          </p:nvPr>
        </p:nvSpPr>
        <p:spPr>
          <a:xfrm>
            <a:off x="0" y="1052513"/>
            <a:ext cx="9144000" cy="5616575"/>
          </a:xfrm>
        </p:spPr>
        <p:txBody>
          <a:bodyPr/>
          <a:lstStyle/>
          <a:p>
            <a:pPr marL="609600" indent="-609600">
              <a:lnSpc>
                <a:spcPct val="80000"/>
              </a:lnSpc>
            </a:pPr>
            <a:r>
              <a:rPr lang="ru-RU" sz="2400" b="1" i="1">
                <a:solidFill>
                  <a:srgbClr val="990000"/>
                </a:solidFill>
              </a:rPr>
              <a:t>Электронные ресурсы, созданные и поддерживаемые  деструктивными религиозными сектами</a:t>
            </a:r>
            <a:r>
              <a:rPr lang="ru-RU" sz="2400" b="1">
                <a:solidFill>
                  <a:srgbClr val="990000"/>
                </a:solidFill>
              </a:rPr>
              <a:t>. </a:t>
            </a:r>
          </a:p>
          <a:p>
            <a:pPr marL="609600" indent="-609600">
              <a:lnSpc>
                <a:spcPct val="80000"/>
              </a:lnSpc>
            </a:pPr>
            <a:r>
              <a:rPr lang="ru-RU" sz="2400" b="1">
                <a:solidFill>
                  <a:srgbClr val="990000"/>
                </a:solidFill>
              </a:rPr>
              <a:t>Компьютерные </a:t>
            </a:r>
            <a:r>
              <a:rPr lang="ru-RU" sz="2400" b="1" i="1">
                <a:solidFill>
                  <a:srgbClr val="990000"/>
                </a:solidFill>
              </a:rPr>
              <a:t>мошенники, спамеры, фишеры</a:t>
            </a:r>
            <a:r>
              <a:rPr lang="ru-RU" sz="2400" b="1">
                <a:solidFill>
                  <a:srgbClr val="990000"/>
                </a:solidFill>
              </a:rPr>
              <a:t>. </a:t>
            </a:r>
          </a:p>
          <a:p>
            <a:pPr marL="609600" indent="-609600">
              <a:lnSpc>
                <a:spcPct val="80000"/>
              </a:lnSpc>
            </a:pPr>
            <a:r>
              <a:rPr lang="ru-RU" sz="2400" b="1" i="1">
                <a:solidFill>
                  <a:srgbClr val="990000"/>
                </a:solidFill>
              </a:rPr>
              <a:t>Пропаганда наркотиков, насилия и жестокости, суицидального поведения, абортов, самоповреждений</a:t>
            </a:r>
            <a:r>
              <a:rPr lang="ru-RU" sz="2400" b="1">
                <a:solidFill>
                  <a:srgbClr val="990000"/>
                </a:solidFill>
              </a:rPr>
              <a:t> </a:t>
            </a:r>
          </a:p>
          <a:p>
            <a:pPr marL="609600" indent="-609600">
              <a:lnSpc>
                <a:spcPct val="80000"/>
              </a:lnSpc>
            </a:pPr>
            <a:r>
              <a:rPr lang="ru-RU" sz="2400" b="1" i="1">
                <a:solidFill>
                  <a:srgbClr val="990000"/>
                </a:solidFill>
              </a:rPr>
              <a:t>Сомнительные </a:t>
            </a:r>
            <a:r>
              <a:rPr lang="ru-RU" sz="2400" b="1" i="1">
                <a:solidFill>
                  <a:srgbClr val="000066"/>
                </a:solidFill>
              </a:rPr>
              <a:t>развлечения:онлайн-игры</a:t>
            </a:r>
            <a:r>
              <a:rPr lang="ru-RU" sz="2400" b="1">
                <a:solidFill>
                  <a:srgbClr val="000066"/>
                </a:solidFill>
              </a:rPr>
              <a:t>, </a:t>
            </a:r>
            <a:r>
              <a:rPr lang="ru-RU" sz="2400" b="1" i="1">
                <a:solidFill>
                  <a:srgbClr val="000066"/>
                </a:solidFill>
              </a:rPr>
              <a:t>пропагандирующие секс, жестокость и</a:t>
            </a:r>
            <a:r>
              <a:rPr lang="ru-RU" sz="2400" b="1">
                <a:solidFill>
                  <a:srgbClr val="000066"/>
                </a:solidFill>
              </a:rPr>
              <a:t> </a:t>
            </a:r>
            <a:r>
              <a:rPr lang="ru-RU" sz="2400" b="1" i="1">
                <a:solidFill>
                  <a:srgbClr val="000066"/>
                </a:solidFill>
              </a:rPr>
              <a:t>насилие.</a:t>
            </a:r>
            <a:r>
              <a:rPr lang="ru-RU" sz="2400" b="1">
                <a:solidFill>
                  <a:srgbClr val="990000"/>
                </a:solidFill>
              </a:rPr>
              <a:t> </a:t>
            </a:r>
          </a:p>
          <a:p>
            <a:pPr marL="609600" indent="-609600">
              <a:lnSpc>
                <a:spcPct val="80000"/>
              </a:lnSpc>
            </a:pPr>
            <a:r>
              <a:rPr lang="ru-RU" sz="2400" b="1" i="1">
                <a:solidFill>
                  <a:srgbClr val="990000"/>
                </a:solidFill>
              </a:rPr>
              <a:t>Болезненное пристрастие к участию в сетевых процессах, так называемой "Интернет-зависимости"</a:t>
            </a:r>
            <a:r>
              <a:rPr lang="ru-RU" sz="2400" b="1">
                <a:solidFill>
                  <a:srgbClr val="990000"/>
                </a:solidFill>
              </a:rPr>
              <a:t> </a:t>
            </a:r>
          </a:p>
          <a:p>
            <a:pPr marL="609600" indent="-609600">
              <a:lnSpc>
                <a:spcPct val="80000"/>
              </a:lnSpc>
            </a:pPr>
            <a:r>
              <a:rPr lang="ru-RU" sz="2400" b="1" i="1">
                <a:solidFill>
                  <a:srgbClr val="990000"/>
                </a:solidFill>
              </a:rPr>
              <a:t>Социальные сети и блоги</a:t>
            </a:r>
            <a:r>
              <a:rPr lang="ru-RU" sz="2400" b="1">
                <a:solidFill>
                  <a:srgbClr val="990000"/>
                </a:solidFill>
              </a:rPr>
              <a:t>, </a:t>
            </a:r>
            <a:r>
              <a:rPr lang="ru-RU" sz="2400" b="1" i="1">
                <a:solidFill>
                  <a:srgbClr val="000066"/>
                </a:solidFill>
              </a:rPr>
              <a:t>на которых ребенок оставляет о себе немало настоящей информации, завязывает небезопасные знакомства, нередко подвергается незаметной для него деструктивной психологической и нравственно-духовной обработке.</a:t>
            </a:r>
            <a:r>
              <a:rPr lang="ru-RU" sz="2400" b="1">
                <a:solidFill>
                  <a:srgbClr val="000066"/>
                </a:solidFill>
              </a:rPr>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64" name="Rectangle 28"/>
          <p:cNvSpPr>
            <a:spLocks noGrp="1" noChangeArrowheads="1"/>
          </p:cNvSpPr>
          <p:nvPr>
            <p:ph type="title"/>
          </p:nvPr>
        </p:nvSpPr>
        <p:spPr>
          <a:xfrm>
            <a:off x="457200" y="274638"/>
            <a:ext cx="8229600" cy="633412"/>
          </a:xfrm>
        </p:spPr>
        <p:txBody>
          <a:bodyPr/>
          <a:lstStyle/>
          <a:p>
            <a:r>
              <a:rPr lang="ru-RU" sz="4000" b="1">
                <a:solidFill>
                  <a:schemeClr val="bg1"/>
                </a:solidFill>
              </a:rPr>
              <a:t>PEGI логотипы</a:t>
            </a:r>
          </a:p>
        </p:txBody>
      </p:sp>
      <p:graphicFrame>
        <p:nvGraphicFramePr>
          <p:cNvPr id="14386" name="Group 50"/>
          <p:cNvGraphicFramePr>
            <a:graphicFrameLocks noGrp="1"/>
          </p:cNvGraphicFramePr>
          <p:nvPr>
            <p:ph idx="1"/>
          </p:nvPr>
        </p:nvGraphicFramePr>
        <p:xfrm>
          <a:off x="395288" y="1073150"/>
          <a:ext cx="8362950" cy="5783834"/>
        </p:xfrm>
        <a:graphic>
          <a:graphicData uri="http://schemas.openxmlformats.org/drawingml/2006/table">
            <a:tbl>
              <a:tblPr/>
              <a:tblGrid>
                <a:gridCol w="1255712"/>
                <a:gridCol w="7107238"/>
              </a:tblGrid>
              <a:tr h="8223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800" b="1" i="0" u="none" strike="noStrike" cap="none" normalizeH="0" baseline="0" smtClean="0">
                          <a:ln>
                            <a:noFill/>
                          </a:ln>
                          <a:solidFill>
                            <a:srgbClr val="000066"/>
                          </a:solidFill>
                          <a:effectLst/>
                          <a:latin typeface="Arial" charset="0"/>
                        </a:rPr>
                        <a:t>Bad Language - Ненормативная лексика</a:t>
                      </a:r>
                      <a:br>
                        <a:rPr kumimoji="0" lang="ru-RU" sz="1800" b="1" i="0" u="none" strike="noStrike" cap="none" normalizeH="0" baseline="0" smtClean="0">
                          <a:ln>
                            <a:noFill/>
                          </a:ln>
                          <a:solidFill>
                            <a:srgbClr val="000066"/>
                          </a:solidFill>
                          <a:effectLst/>
                          <a:latin typeface="Arial" charset="0"/>
                        </a:rPr>
                      </a:br>
                      <a:r>
                        <a:rPr kumimoji="0" lang="ru-RU" sz="1800" b="1" i="0" u="none" strike="noStrike" cap="none" normalizeH="0" baseline="0" smtClean="0">
                          <a:ln>
                            <a:noFill/>
                          </a:ln>
                          <a:solidFill>
                            <a:srgbClr val="000066"/>
                          </a:solidFill>
                          <a:effectLst/>
                          <a:latin typeface="Arial" charset="0"/>
                        </a:rPr>
                        <a:t>Игра содержит грубые и непристойные выражения.</a:t>
                      </a:r>
                      <a:r>
                        <a:rPr kumimoji="0" lang="ru-RU" sz="2800" b="0" i="0" u="none" strike="noStrike" cap="none" normalizeH="0" baseline="0" smtClean="0">
                          <a:ln>
                            <a:noFill/>
                          </a:ln>
                          <a:solidFill>
                            <a:srgbClr val="000066"/>
                          </a:solidFill>
                          <a:effectLst/>
                          <a:latin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07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800" b="1" i="0" u="none" strike="noStrike" cap="none" normalizeH="0" baseline="0" smtClean="0">
                          <a:ln>
                            <a:noFill/>
                          </a:ln>
                          <a:solidFill>
                            <a:srgbClr val="000066"/>
                          </a:solidFill>
                          <a:effectLst/>
                          <a:latin typeface="Arial" charset="0"/>
                        </a:rPr>
                        <a:t>Discrimination - Дискриминация</a:t>
                      </a:r>
                      <a:br>
                        <a:rPr kumimoji="0" lang="ru-RU" sz="1800" b="1" i="0" u="none" strike="noStrike" cap="none" normalizeH="0" baseline="0" smtClean="0">
                          <a:ln>
                            <a:noFill/>
                          </a:ln>
                          <a:solidFill>
                            <a:srgbClr val="000066"/>
                          </a:solidFill>
                          <a:effectLst/>
                          <a:latin typeface="Arial" charset="0"/>
                        </a:rPr>
                      </a:br>
                      <a:r>
                        <a:rPr kumimoji="0" lang="ru-RU" sz="1800" b="1" i="0" u="none" strike="noStrike" cap="none" normalizeH="0" baseline="0" smtClean="0">
                          <a:ln>
                            <a:noFill/>
                          </a:ln>
                          <a:solidFill>
                            <a:srgbClr val="000066"/>
                          </a:solidFill>
                          <a:effectLst/>
                          <a:latin typeface="Arial" charset="0"/>
                        </a:rPr>
                        <a:t>Присутствие в продукте сцен или материалов, которые могут порочить или дискриминировать некоторые социальные группы.</a:t>
                      </a:r>
                      <a:r>
                        <a:rPr kumimoji="0" lang="ru-RU" sz="1800" b="0" i="0" u="none" strike="noStrike" cap="none" normalizeH="0" baseline="0" smtClean="0">
                          <a:ln>
                            <a:noFill/>
                          </a:ln>
                          <a:solidFill>
                            <a:srgbClr val="000066"/>
                          </a:solidFill>
                          <a:effectLst/>
                          <a:latin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23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800" b="1" i="0" u="none" strike="noStrike" cap="none" normalizeH="0" baseline="0" smtClean="0">
                          <a:ln>
                            <a:noFill/>
                          </a:ln>
                          <a:solidFill>
                            <a:srgbClr val="000066"/>
                          </a:solidFill>
                          <a:effectLst/>
                          <a:latin typeface="Arial" charset="0"/>
                        </a:rPr>
                        <a:t>Fear - Страх:</a:t>
                      </a:r>
                      <a:br>
                        <a:rPr kumimoji="0" lang="ru-RU" sz="1800" b="1" i="0" u="none" strike="noStrike" cap="none" normalizeH="0" baseline="0" smtClean="0">
                          <a:ln>
                            <a:noFill/>
                          </a:ln>
                          <a:solidFill>
                            <a:srgbClr val="000066"/>
                          </a:solidFill>
                          <a:effectLst/>
                          <a:latin typeface="Arial" charset="0"/>
                        </a:rPr>
                      </a:br>
                      <a:r>
                        <a:rPr kumimoji="0" lang="ru-RU" sz="1800" b="1" i="0" u="none" strike="noStrike" cap="none" normalizeH="0" baseline="0" smtClean="0">
                          <a:ln>
                            <a:noFill/>
                          </a:ln>
                          <a:solidFill>
                            <a:srgbClr val="000066"/>
                          </a:solidFill>
                          <a:effectLst/>
                          <a:latin typeface="Arial" charset="0"/>
                        </a:rPr>
                        <a:t>Материалы игры могут оказаться страшными и пугаюшими для маленьких детей.</a:t>
                      </a:r>
                      <a:r>
                        <a:rPr kumimoji="0" lang="ru-RU" sz="2800" b="0" i="0" u="none" strike="noStrike" cap="none" normalizeH="0" baseline="0" smtClean="0">
                          <a:ln>
                            <a:noFill/>
                          </a:ln>
                          <a:solidFill>
                            <a:srgbClr val="000066"/>
                          </a:solidFill>
                          <a:effectLst/>
                          <a:latin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07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800" b="1" i="0" u="none" strike="noStrike" cap="none" normalizeH="0" baseline="0" smtClean="0">
                          <a:ln>
                            <a:noFill/>
                          </a:ln>
                          <a:solidFill>
                            <a:srgbClr val="000066"/>
                          </a:solidFill>
                          <a:effectLst/>
                          <a:latin typeface="Arial" charset="0"/>
                        </a:rPr>
                        <a:t>Gambling - Азартные игры</a:t>
                      </a:r>
                      <a:br>
                        <a:rPr kumimoji="0" lang="ru-RU" sz="1800" b="1" i="0" u="none" strike="noStrike" cap="none" normalizeH="0" baseline="0" smtClean="0">
                          <a:ln>
                            <a:noFill/>
                          </a:ln>
                          <a:solidFill>
                            <a:srgbClr val="000066"/>
                          </a:solidFill>
                          <a:effectLst/>
                          <a:latin typeface="Arial" charset="0"/>
                        </a:rPr>
                      </a:br>
                      <a:r>
                        <a:rPr kumimoji="0" lang="ru-RU" sz="1800" b="1" i="0" u="none" strike="noStrike" cap="none" normalizeH="0" baseline="0" smtClean="0">
                          <a:ln>
                            <a:noFill/>
                          </a:ln>
                          <a:solidFill>
                            <a:srgbClr val="000066"/>
                          </a:solidFill>
                          <a:effectLst/>
                          <a:latin typeface="Arial" charset="0"/>
                        </a:rPr>
                        <a:t>В игре есть возможность сыграть в азартные игры и сделать ставку, в том числе — реальными деньгами.</a:t>
                      </a:r>
                      <a:r>
                        <a:rPr kumimoji="0" lang="ru-RU" sz="1800" b="0" i="0" u="none" strike="noStrike" cap="none" normalizeH="0" baseline="0" smtClean="0">
                          <a:ln>
                            <a:noFill/>
                          </a:ln>
                          <a:solidFill>
                            <a:schemeClr val="tx1"/>
                          </a:solidFill>
                          <a:effectLst/>
                          <a:latin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073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800" b="1" i="0" u="none" strike="noStrike" cap="none" normalizeH="0" baseline="0" smtClean="0">
                          <a:ln>
                            <a:noFill/>
                          </a:ln>
                          <a:solidFill>
                            <a:srgbClr val="000066"/>
                          </a:solidFill>
                          <a:effectLst/>
                          <a:latin typeface="Arial" charset="0"/>
                        </a:rPr>
                        <a:t>Sexual Content – Непристойности</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800" b="1" i="0" u="none" strike="noStrike" cap="none" normalizeH="0" baseline="0" smtClean="0">
                          <a:ln>
                            <a:noFill/>
                          </a:ln>
                          <a:solidFill>
                            <a:srgbClr val="000066"/>
                          </a:solidFill>
                          <a:effectLst/>
                          <a:latin typeface="Arial" charset="0"/>
                        </a:rPr>
                        <a:t>В игре присутствует обнажение и/или встречаются сцены с сексуальными отношениями.</a:t>
                      </a:r>
                      <a:r>
                        <a:rPr kumimoji="0" lang="ru-RU" sz="1800" b="0" i="0" u="none" strike="noStrike" cap="none" normalizeH="0" baseline="0" smtClean="0">
                          <a:ln>
                            <a:noFill/>
                          </a:ln>
                          <a:solidFill>
                            <a:srgbClr val="000066"/>
                          </a:solidFill>
                          <a:effectLst/>
                          <a:latin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23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ru-RU" sz="2800" b="0" i="0" u="none" strike="noStrike" cap="none" normalizeH="0" baseline="0" smtClean="0">
                        <a:ln>
                          <a:noFill/>
                        </a:ln>
                        <a:solidFill>
                          <a:schemeClr val="tx1"/>
                        </a:solidFill>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ru-RU" sz="1800" b="1" i="0" u="none" strike="noStrike" cap="none" normalizeH="0" baseline="0" smtClean="0">
                          <a:ln>
                            <a:noFill/>
                          </a:ln>
                          <a:solidFill>
                            <a:srgbClr val="000066"/>
                          </a:solidFill>
                          <a:effectLst/>
                          <a:latin typeface="Arial" charset="0"/>
                        </a:rPr>
                        <a:t>Violence - Насилие</a:t>
                      </a:r>
                      <a:br>
                        <a:rPr kumimoji="0" lang="ru-RU" sz="1800" b="1" i="0" u="none" strike="noStrike" cap="none" normalizeH="0" baseline="0" smtClean="0">
                          <a:ln>
                            <a:noFill/>
                          </a:ln>
                          <a:solidFill>
                            <a:srgbClr val="000066"/>
                          </a:solidFill>
                          <a:effectLst/>
                          <a:latin typeface="Arial" charset="0"/>
                        </a:rPr>
                      </a:br>
                      <a:r>
                        <a:rPr kumimoji="0" lang="ru-RU" sz="1800" b="1" i="0" u="none" strike="noStrike" cap="none" normalizeH="0" baseline="0" smtClean="0">
                          <a:ln>
                            <a:noFill/>
                          </a:ln>
                          <a:solidFill>
                            <a:srgbClr val="000066"/>
                          </a:solidFill>
                          <a:effectLst/>
                          <a:latin typeface="Arial" charset="0"/>
                        </a:rPr>
                        <a:t>Игра изобилует сценами с применением насилия.</a:t>
                      </a:r>
                      <a:r>
                        <a:rPr kumimoji="0" lang="ru-RU" sz="2800" b="0" i="0" u="none" strike="noStrike" cap="none" normalizeH="0" baseline="0" smtClean="0">
                          <a:ln>
                            <a:noFill/>
                          </a:ln>
                          <a:solidFill>
                            <a:srgbClr val="000066"/>
                          </a:solidFill>
                          <a:effectLst/>
                          <a:latin typeface="Arial"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14367" name="Picture 31" descr="115"/>
          <p:cNvPicPr>
            <a:picLocks noChangeAspect="1" noChangeArrowheads="1"/>
          </p:cNvPicPr>
          <p:nvPr/>
        </p:nvPicPr>
        <p:blipFill>
          <a:blip r:embed="rId2" cstate="print"/>
          <a:srcRect/>
          <a:stretch>
            <a:fillRect/>
          </a:stretch>
        </p:blipFill>
        <p:spPr bwMode="auto">
          <a:xfrm>
            <a:off x="539750" y="1268413"/>
            <a:ext cx="720725" cy="720725"/>
          </a:xfrm>
          <a:prstGeom prst="rect">
            <a:avLst/>
          </a:prstGeom>
          <a:noFill/>
          <a:ln w="9525">
            <a:noFill/>
            <a:miter lim="800000"/>
            <a:headEnd/>
            <a:tailEnd/>
          </a:ln>
        </p:spPr>
      </p:pic>
      <p:pic>
        <p:nvPicPr>
          <p:cNvPr id="14372" name="Picture 36" descr="111"/>
          <p:cNvPicPr>
            <a:picLocks noChangeAspect="1" noChangeArrowheads="1"/>
          </p:cNvPicPr>
          <p:nvPr/>
        </p:nvPicPr>
        <p:blipFill>
          <a:blip r:embed="rId3" cstate="print"/>
          <a:srcRect/>
          <a:stretch>
            <a:fillRect/>
          </a:stretch>
        </p:blipFill>
        <p:spPr bwMode="auto">
          <a:xfrm>
            <a:off x="611188" y="2276475"/>
            <a:ext cx="720725" cy="720725"/>
          </a:xfrm>
          <a:prstGeom prst="rect">
            <a:avLst/>
          </a:prstGeom>
          <a:noFill/>
          <a:ln w="9525">
            <a:noFill/>
            <a:miter lim="800000"/>
            <a:headEnd/>
            <a:tailEnd/>
          </a:ln>
        </p:spPr>
      </p:pic>
      <p:pic>
        <p:nvPicPr>
          <p:cNvPr id="14376" name="Picture 40" descr="113"/>
          <p:cNvPicPr>
            <a:picLocks noChangeAspect="1" noChangeArrowheads="1"/>
          </p:cNvPicPr>
          <p:nvPr/>
        </p:nvPicPr>
        <p:blipFill>
          <a:blip r:embed="rId4" cstate="print"/>
          <a:srcRect/>
          <a:stretch>
            <a:fillRect/>
          </a:stretch>
        </p:blipFill>
        <p:spPr bwMode="auto">
          <a:xfrm>
            <a:off x="611188" y="3357563"/>
            <a:ext cx="719137" cy="719137"/>
          </a:xfrm>
          <a:prstGeom prst="rect">
            <a:avLst/>
          </a:prstGeom>
          <a:noFill/>
          <a:ln w="9525">
            <a:noFill/>
            <a:miter lim="800000"/>
            <a:headEnd/>
            <a:tailEnd/>
          </a:ln>
        </p:spPr>
      </p:pic>
      <p:pic>
        <p:nvPicPr>
          <p:cNvPr id="14381" name="Picture 45" descr="115"/>
          <p:cNvPicPr>
            <a:picLocks noChangeAspect="1" noChangeArrowheads="1"/>
          </p:cNvPicPr>
          <p:nvPr/>
        </p:nvPicPr>
        <p:blipFill>
          <a:blip r:embed="rId2" cstate="print"/>
          <a:srcRect/>
          <a:stretch>
            <a:fillRect/>
          </a:stretch>
        </p:blipFill>
        <p:spPr bwMode="auto">
          <a:xfrm>
            <a:off x="611188" y="4365625"/>
            <a:ext cx="719137" cy="719138"/>
          </a:xfrm>
          <a:prstGeom prst="rect">
            <a:avLst/>
          </a:prstGeom>
          <a:noFill/>
          <a:ln w="9525">
            <a:noFill/>
            <a:miter lim="800000"/>
            <a:headEnd/>
            <a:tailEnd/>
          </a:ln>
        </p:spPr>
      </p:pic>
      <p:pic>
        <p:nvPicPr>
          <p:cNvPr id="14384" name="Picture 48" descr="116"/>
          <p:cNvPicPr>
            <a:picLocks noChangeAspect="1" noChangeArrowheads="1"/>
          </p:cNvPicPr>
          <p:nvPr/>
        </p:nvPicPr>
        <p:blipFill>
          <a:blip r:embed="rId5" cstate="print"/>
          <a:srcRect/>
          <a:stretch>
            <a:fillRect/>
          </a:stretch>
        </p:blipFill>
        <p:spPr bwMode="auto">
          <a:xfrm>
            <a:off x="611188" y="5229225"/>
            <a:ext cx="719137" cy="719138"/>
          </a:xfrm>
          <a:prstGeom prst="rect">
            <a:avLst/>
          </a:prstGeom>
          <a:noFill/>
          <a:ln w="9525">
            <a:noFill/>
            <a:miter lim="800000"/>
            <a:headEnd/>
            <a:tailEnd/>
          </a:ln>
        </p:spPr>
      </p:pic>
      <p:pic>
        <p:nvPicPr>
          <p:cNvPr id="14387" name="Picture 51" descr="117"/>
          <p:cNvPicPr>
            <a:picLocks noChangeAspect="1" noChangeArrowheads="1"/>
          </p:cNvPicPr>
          <p:nvPr/>
        </p:nvPicPr>
        <p:blipFill>
          <a:blip r:embed="rId6" cstate="print"/>
          <a:srcRect/>
          <a:stretch>
            <a:fillRect/>
          </a:stretch>
        </p:blipFill>
        <p:spPr bwMode="auto">
          <a:xfrm>
            <a:off x="611188" y="6138863"/>
            <a:ext cx="719137" cy="719137"/>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Интернет">
  <a:themeElements>
    <a:clrScheme name="Интернет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Интернет">
      <a:majorFont>
        <a:latin typeface="Arial"/>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Интернет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Интернет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Интернет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Интернет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Интернет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Интернет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Интернет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Интернет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Интернет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Интернет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Интернет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Интернет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Интернет</Template>
  <TotalTime>632</TotalTime>
  <Words>564</Words>
  <Application>Microsoft Office PowerPoint</Application>
  <PresentationFormat>Экран (4:3)</PresentationFormat>
  <Paragraphs>139</Paragraphs>
  <Slides>26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26</vt:i4>
      </vt:variant>
    </vt:vector>
  </HeadingPairs>
  <TitlesOfParts>
    <vt:vector size="27" baseType="lpstr">
      <vt:lpstr>Интернет</vt:lpstr>
      <vt:lpstr>Информационная безопасность</vt:lpstr>
      <vt:lpstr>Медиаграмотность</vt:lpstr>
      <vt:lpstr>Нормативная база</vt:lpstr>
      <vt:lpstr>Информационная безопасность детей</vt:lpstr>
      <vt:lpstr>Статистика</vt:lpstr>
      <vt:lpstr>Социологические исследования </vt:lpstr>
      <vt:lpstr>Виды он-лайн угроз</vt:lpstr>
      <vt:lpstr>Виды он-лайн угроз</vt:lpstr>
      <vt:lpstr>PEGI логотипы</vt:lpstr>
      <vt:lpstr>Интернет-зависимость</vt:lpstr>
      <vt:lpstr>Признаки Интернет-зависимости: </vt:lpstr>
      <vt:lpstr>Это важно знать!</vt:lpstr>
      <vt:lpstr>Это важно знать!</vt:lpstr>
      <vt:lpstr>Это важно знать!</vt:lpstr>
      <vt:lpstr>Это важно знать!</vt:lpstr>
      <vt:lpstr>Интернет-этикет </vt:lpstr>
      <vt:lpstr>Будь начеку! </vt:lpstr>
      <vt:lpstr>Установи свои рамки </vt:lpstr>
      <vt:lpstr>Установи свои рамки</vt:lpstr>
      <vt:lpstr>Это важно! </vt:lpstr>
      <vt:lpstr>Если тебя запугивают в онлайновой среде: </vt:lpstr>
      <vt:lpstr> Сообщи об  этом: </vt:lpstr>
      <vt:lpstr>Твои права в онлайновой среде  </vt:lpstr>
      <vt:lpstr>Твои права в онлайновой среде</vt:lpstr>
      <vt:lpstr>  Безопасное использование своего компьютера </vt:lpstr>
      <vt:lpstr>Слайд 26</vt:lpstr>
    </vt:vector>
  </TitlesOfParts>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user</dc:creator>
  <cp:lastModifiedBy>пк-3</cp:lastModifiedBy>
  <cp:revision>14</cp:revision>
  <dcterms:created xsi:type="dcterms:W3CDTF">2011-08-27T15:04:37Z</dcterms:created>
  <dcterms:modified xsi:type="dcterms:W3CDTF">2016-09-13T11:11:20Z</dcterms:modified>
</cp:coreProperties>
</file>