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1" r:id="rId2"/>
    <p:sldId id="289" r:id="rId3"/>
    <p:sldId id="286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555" autoAdjust="0"/>
    <p:restoredTop sz="79017" autoAdjust="0"/>
  </p:normalViewPr>
  <p:slideViewPr>
    <p:cSldViewPr>
      <p:cViewPr varScale="1">
        <p:scale>
          <a:sx n="91" d="100"/>
          <a:sy n="91" d="100"/>
        </p:scale>
        <p:origin x="-225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E4052B-A4EF-4A2B-9286-EFD28D9300D9}" type="datetimeFigureOut">
              <a:rPr lang="ru-RU" smtClean="0"/>
              <a:pPr/>
              <a:t>30.05.2016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FDAB5D-89EC-4803-BE4D-D216F3CFE3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9274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 этом году используется шкала перевода баллов в оценку, установленная РОН, за исключением шкалы перевода баллов по предмету «Математика: Геометрия» в части</a:t>
            </a:r>
            <a:r>
              <a:rPr lang="ru-RU" baseline="0" dirty="0" smtClean="0">
                <a:solidFill>
                  <a:srgbClr val="FF0000"/>
                </a:solidFill>
              </a:rPr>
              <a:t> отметок «2» и «3»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Шкала РОН пересчета суммарного балла за выполнение </a:t>
            </a:r>
            <a:endParaRPr lang="ru-RU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заданий, относящихся к разделу «Геометрия» </a:t>
            </a:r>
          </a:p>
          <a:p>
            <a:r>
              <a:rPr lang="ru-RU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«2» 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r>
              <a:rPr lang="ru-RU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«3» 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</a:t>
            </a: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 – 2 	3 – 4 		</a:t>
            </a: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FDAB5D-89EC-4803-BE4D-D216F3CFE38C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72165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1BFA-4442-4059-A642-9EA7EEA63FE3}" type="datetimeFigureOut">
              <a:rPr lang="ru-RU" smtClean="0"/>
              <a:pPr/>
              <a:t>30.05.2016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F65C-4C6B-4008-A493-ED5347CD3D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05242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1BFA-4442-4059-A642-9EA7EEA63FE3}" type="datetimeFigureOut">
              <a:rPr lang="ru-RU" smtClean="0"/>
              <a:pPr/>
              <a:t>30.05.2016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F65C-4C6B-4008-A493-ED5347CD3D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56496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1BFA-4442-4059-A642-9EA7EEA63FE3}" type="datetimeFigureOut">
              <a:rPr lang="ru-RU" smtClean="0"/>
              <a:pPr/>
              <a:t>30.05.2016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F65C-4C6B-4008-A493-ED5347CD3D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64804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1BFA-4442-4059-A642-9EA7EEA63FE3}" type="datetimeFigureOut">
              <a:rPr lang="ru-RU" smtClean="0"/>
              <a:pPr/>
              <a:t>30.05.2016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F65C-4C6B-4008-A493-ED5347CD3D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199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1BFA-4442-4059-A642-9EA7EEA63FE3}" type="datetimeFigureOut">
              <a:rPr lang="ru-RU" smtClean="0"/>
              <a:pPr/>
              <a:t>30.05.2016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F65C-4C6B-4008-A493-ED5347CD3D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75426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1BFA-4442-4059-A642-9EA7EEA63FE3}" type="datetimeFigureOut">
              <a:rPr lang="ru-RU" smtClean="0"/>
              <a:pPr/>
              <a:t>30.05.2016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F65C-4C6B-4008-A493-ED5347CD3D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74374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1BFA-4442-4059-A642-9EA7EEA63FE3}" type="datetimeFigureOut">
              <a:rPr lang="ru-RU" smtClean="0"/>
              <a:pPr/>
              <a:t>30.05.2016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F65C-4C6B-4008-A493-ED5347CD3D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36708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1BFA-4442-4059-A642-9EA7EEA63FE3}" type="datetimeFigureOut">
              <a:rPr lang="ru-RU" smtClean="0"/>
              <a:pPr/>
              <a:t>30.05.2016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F65C-4C6B-4008-A493-ED5347CD3D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60222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1BFA-4442-4059-A642-9EA7EEA63FE3}" type="datetimeFigureOut">
              <a:rPr lang="ru-RU" smtClean="0"/>
              <a:pPr/>
              <a:t>30.05.2016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F65C-4C6B-4008-A493-ED5347CD3D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83108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1BFA-4442-4059-A642-9EA7EEA63FE3}" type="datetimeFigureOut">
              <a:rPr lang="ru-RU" smtClean="0"/>
              <a:pPr/>
              <a:t>30.05.2016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F65C-4C6B-4008-A493-ED5347CD3D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88742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1BFA-4442-4059-A642-9EA7EEA63FE3}" type="datetimeFigureOut">
              <a:rPr lang="ru-RU" smtClean="0"/>
              <a:pPr/>
              <a:t>30.05.2016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F65C-4C6B-4008-A493-ED5347CD3D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84648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11BFA-4442-4059-A642-9EA7EEA63FE3}" type="datetimeFigureOut">
              <a:rPr lang="ru-RU" smtClean="0"/>
              <a:pPr/>
              <a:t>30.05.2016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5F65C-4C6B-4008-A493-ED5347CD3D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83571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12745" y="188640"/>
            <a:ext cx="67771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800" b="1" dirty="0">
                <a:solidFill>
                  <a:srgbClr val="C00000"/>
                </a:solidFill>
              </a:rPr>
              <a:t>Минимальные баллы ЕГЭ </a:t>
            </a:r>
            <a:endParaRPr lang="ru-RU" sz="2800" b="1" dirty="0" smtClean="0">
              <a:solidFill>
                <a:srgbClr val="C0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89268"/>
              </p:ext>
            </p:extLst>
          </p:nvPr>
        </p:nvGraphicFramePr>
        <p:xfrm>
          <a:off x="467544" y="1412776"/>
          <a:ext cx="8424935" cy="44350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00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95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9950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8123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4468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Предмет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Баллы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ЕГЭ-2015 </a:t>
                      </a:r>
                      <a:endParaRPr lang="ru-RU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и </a:t>
                      </a:r>
                      <a:r>
                        <a:rPr lang="ru-RU" sz="1400" dirty="0">
                          <a:effectLst/>
                        </a:rPr>
                        <a:t>ЕГЭ- 2016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Балл 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ЕГЭ-2014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аттестат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вуз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аттестат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вуз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Русский язык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Математика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(профильный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27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Математика (базовый)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Физика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Химия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Информатика и ИКТ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Биология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История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География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37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Обществознание 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Литература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Иностранный язык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pic>
        <p:nvPicPr>
          <p:cNvPr id="2050" name="Picture 2" descr="http://www.ege.edu.ru/common/upload/img/infogr/vybor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921" y="188640"/>
            <a:ext cx="1647825" cy="9048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778875" y="6492875"/>
            <a:ext cx="381000" cy="36512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dirty="0" smtClean="0"/>
              <a:t>6</a:t>
            </a:r>
            <a:endParaRPr lang="ru-RU" altLang="ru-RU" sz="1200" dirty="0"/>
          </a:p>
        </p:txBody>
      </p:sp>
    </p:spTree>
    <p:extLst>
      <p:ext uri="{BB962C8B-B14F-4D97-AF65-F5344CB8AC3E}">
        <p14:creationId xmlns="" xmlns:p14="http://schemas.microsoft.com/office/powerpoint/2010/main" val="74334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5736" y="143054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800" b="1" dirty="0" smtClean="0">
                <a:solidFill>
                  <a:srgbClr val="C00000"/>
                </a:solidFill>
              </a:rPr>
              <a:t>Шкала перевода баллов ОГЭ в оценку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26581524"/>
              </p:ext>
            </p:extLst>
          </p:nvPr>
        </p:nvGraphicFramePr>
        <p:xfrm>
          <a:off x="467545" y="692696"/>
          <a:ext cx="8208911" cy="59353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64295"/>
                <a:gridCol w="1066285"/>
                <a:gridCol w="1309979"/>
                <a:gridCol w="1127708"/>
                <a:gridCol w="1020322"/>
                <a:gridCol w="1020322"/>
              </a:tblGrid>
              <a:tr h="19093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Предметы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Год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Оценка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09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«2»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«3»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«4»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«5»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Русский язык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2015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0-12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13-24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25-33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34-39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0-14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15-24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25-33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34-39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Математика: </a:t>
                      </a:r>
                      <a:r>
                        <a:rPr lang="ru-RU" sz="1800" dirty="0" smtClean="0">
                          <a:effectLst/>
                        </a:rPr>
                        <a:t>Алгебра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2015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0-2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3-11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12-16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17-23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0-4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5-10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11-15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16-20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Математика: </a:t>
                      </a:r>
                      <a:r>
                        <a:rPr lang="ru-RU" sz="1800" dirty="0" smtClean="0">
                          <a:effectLst/>
                        </a:rPr>
                        <a:t>Геометрия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0-1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2-4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5-8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9-15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B050"/>
                          </a:solidFill>
                          <a:effectLst/>
                        </a:rPr>
                        <a:t>2016</a:t>
                      </a:r>
                      <a:endParaRPr lang="ru-RU" sz="1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B050"/>
                          </a:solidFill>
                          <a:effectLst/>
                        </a:rPr>
                        <a:t>0-1</a:t>
                      </a:r>
                      <a:endParaRPr lang="ru-RU" sz="1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B050"/>
                          </a:solidFill>
                          <a:effectLst/>
                        </a:rPr>
                        <a:t>2-4</a:t>
                      </a:r>
                      <a:endParaRPr lang="ru-RU" sz="1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</a:rPr>
                        <a:t>5-7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8-12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Физика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0-8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9-18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19-29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30-40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0-9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10-19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20-30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31-40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Химия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0-8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9-17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18-26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27-34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0-8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9-17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18-26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27-34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Биология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0-12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13-25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26-36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37-46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0-12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13-25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26-36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37-46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География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0-11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12-19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20-26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27-32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0-11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12-19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20-26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27-32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Обществознание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0-14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15-24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25-33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34-39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0-14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15-24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25-33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34-39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История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0-12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13-23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24-34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35-44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0-12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13-23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24-34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35-44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Литература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0-6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7-13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14-18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19-23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0-6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7-13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14-18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19-23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Информатика и ИКТ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0-4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5-11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12-17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18-22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0-4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5-11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12-17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18-22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Иностранный язык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0-28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29-45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46-58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59-70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0-28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29-45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46-58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59-70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</a:tbl>
          </a:graphicData>
        </a:graphic>
      </p:graphicFrame>
      <p:pic>
        <p:nvPicPr>
          <p:cNvPr id="1026" name="Picture 2" descr="http://www.ege.edu.ru/common/upload/img/infogr/logo_g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96" y="44624"/>
            <a:ext cx="1786508" cy="54964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778875" y="6492875"/>
            <a:ext cx="381000" cy="36512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dirty="0"/>
              <a:t>7</a:t>
            </a:r>
          </a:p>
        </p:txBody>
      </p:sp>
    </p:spTree>
    <p:extLst>
      <p:ext uri="{BB962C8B-B14F-4D97-AF65-F5344CB8AC3E}">
        <p14:creationId xmlns="" xmlns:p14="http://schemas.microsoft.com/office/powerpoint/2010/main" val="332889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7" y="188640"/>
            <a:ext cx="8394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>
                <a:solidFill>
                  <a:srgbClr val="0070C0"/>
                </a:solidFill>
              </a:rPr>
              <a:t>График предоставления </a:t>
            </a:r>
            <a:endParaRPr lang="ru-RU" b="1" dirty="0" smtClean="0">
              <a:solidFill>
                <a:srgbClr val="0070C0"/>
              </a:solidFill>
            </a:endParaRPr>
          </a:p>
          <a:p>
            <a:pPr lvl="0" algn="ctr"/>
            <a:r>
              <a:rPr lang="ru-RU" b="1" dirty="0" smtClean="0">
                <a:solidFill>
                  <a:srgbClr val="0070C0"/>
                </a:solidFill>
              </a:rPr>
              <a:t>результатов </a:t>
            </a:r>
            <a:r>
              <a:rPr lang="ru-RU" b="1" dirty="0">
                <a:solidFill>
                  <a:srgbClr val="0070C0"/>
                </a:solidFill>
              </a:rPr>
              <a:t>экзаменов участников </a:t>
            </a:r>
            <a:r>
              <a:rPr lang="ru-RU" b="1" dirty="0" smtClean="0">
                <a:solidFill>
                  <a:srgbClr val="0070C0"/>
                </a:solidFill>
              </a:rPr>
              <a:t>ЕГЭ и </a:t>
            </a:r>
            <a:r>
              <a:rPr lang="ru-RU" b="1" dirty="0">
                <a:solidFill>
                  <a:srgbClr val="0070C0"/>
                </a:solidFill>
              </a:rPr>
              <a:t>подачи апелляций </a:t>
            </a:r>
            <a:r>
              <a:rPr lang="ru-RU" b="1" dirty="0" smtClean="0">
                <a:solidFill>
                  <a:srgbClr val="0070C0"/>
                </a:solidFill>
              </a:rPr>
              <a:t>в </a:t>
            </a:r>
            <a:r>
              <a:rPr lang="ru-RU" b="1" dirty="0">
                <a:solidFill>
                  <a:srgbClr val="0070C0"/>
                </a:solidFill>
              </a:rPr>
              <a:t>2016 году</a:t>
            </a:r>
            <a:endParaRPr lang="ru-RU" b="1" dirty="0" smtClean="0">
              <a:solidFill>
                <a:srgbClr val="0070C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74597165"/>
              </p:ext>
            </p:extLst>
          </p:nvPr>
        </p:nvGraphicFramePr>
        <p:xfrm>
          <a:off x="251520" y="997070"/>
          <a:ext cx="8682354" cy="5511891"/>
        </p:xfrm>
        <a:graphic>
          <a:graphicData uri="http://schemas.openxmlformats.org/drawingml/2006/table">
            <a:tbl>
              <a:tblPr firstRow="1" firstCol="1" bandRow="1"/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784994886"/>
                    </a:ext>
                  </a:extLst>
                </a:gridCol>
                <a:gridCol w="3059117">
                  <a:extLst>
                    <a:ext uri="{9D8B030D-6E8A-4147-A177-3AD203B41FA5}">
                      <a16:colId xmlns:a16="http://schemas.microsoft.com/office/drawing/2014/main" xmlns="" val="306745768"/>
                    </a:ext>
                  </a:extLst>
                </a:gridCol>
                <a:gridCol w="2045714">
                  <a:extLst>
                    <a:ext uri="{9D8B030D-6E8A-4147-A177-3AD203B41FA5}">
                      <a16:colId xmlns:a16="http://schemas.microsoft.com/office/drawing/2014/main" xmlns="" val="1013683534"/>
                    </a:ext>
                  </a:extLst>
                </a:gridCol>
                <a:gridCol w="2065355">
                  <a:extLst>
                    <a:ext uri="{9D8B030D-6E8A-4147-A177-3AD203B41FA5}">
                      <a16:colId xmlns:a16="http://schemas.microsoft.com/office/drawing/2014/main" xmlns="" val="2635785878"/>
                    </a:ext>
                  </a:extLst>
                </a:gridCol>
              </a:tblGrid>
              <a:tr h="5760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Дата</a:t>
                      </a:r>
                      <a:endParaRPr lang="ru-RU" sz="105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ru-RU" sz="105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Официальный день объявления результатов ЕГЭ на региональном уровне </a:t>
                      </a:r>
                      <a:endParaRPr lang="ru-RU" sz="105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Прием апелляций </a:t>
                      </a:r>
                      <a:r>
                        <a:rPr lang="ru-RU" sz="105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 </a:t>
                      </a:r>
                      <a:r>
                        <a:rPr lang="ru-RU" sz="1050" b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несогласии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выставленными баллами </a:t>
                      </a:r>
                      <a:endParaRPr lang="ru-RU" sz="105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11093972"/>
                  </a:ext>
                </a:extLst>
              </a:tr>
              <a:tr h="206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 мая (пятница)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география, литература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июня (среда)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июня (пятница)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22332228"/>
                  </a:ext>
                </a:extLst>
              </a:tr>
              <a:tr h="206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мая (понедельник)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июня (среда)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 июня (пятница)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97033983"/>
                  </a:ext>
                </a:extLst>
              </a:tr>
              <a:tr h="206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июня (четверг)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базового уровня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июня (среда)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 июня (пятница)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260685"/>
                  </a:ext>
                </a:extLst>
              </a:tr>
              <a:tr h="206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июня (понедельник)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профильный уровень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 июня (вторник)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 июня (четверг)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89294180"/>
                  </a:ext>
                </a:extLst>
              </a:tr>
              <a:tr h="1163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июня (среда)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 июня (среда)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 июня (пятница)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02062525"/>
                  </a:ext>
                </a:extLst>
              </a:tr>
              <a:tr h="3569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июня (пятница)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иностранные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языки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(раздел «Говорение»)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 июня (вторник)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июня (четверг)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6089258"/>
                  </a:ext>
                </a:extLst>
              </a:tr>
              <a:tr h="2964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июня (суббота)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иностранные языки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 «Говорение»)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 июня (вторник)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июня (четверг)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52662198"/>
                  </a:ext>
                </a:extLst>
              </a:tr>
              <a:tr h="2964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 июня (вторник)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биология, иностранные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языки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 «Говорение»)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 июня (вторник)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июня (четверг)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73182997"/>
                  </a:ext>
                </a:extLst>
              </a:tr>
              <a:tr h="206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июня (четверг)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 и ИКТ, история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 июня (среда)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июля (пятница)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30506839"/>
                  </a:ext>
                </a:extLst>
              </a:tr>
              <a:tr h="206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июня (понедельник)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химия, физика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июля (пятница)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июля (среда)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0646683"/>
                  </a:ext>
                </a:extLst>
              </a:tr>
              <a:tr h="4765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 июня (среда)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резерв: география, химия, обществознание, информатика и ИКТ, иностранные </a:t>
                      </a:r>
                      <a:r>
                        <a:rPr lang="ru-RU" sz="1200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языки (</a:t>
                      </a: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кроме раздела «Говорение»)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июля (вторник)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июля (четверг)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81020282"/>
                  </a:ext>
                </a:extLst>
              </a:tr>
              <a:tr h="2964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 июня (четверг)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резерв: иностранные языки </a:t>
                      </a:r>
                      <a:endParaRPr lang="ru-RU" sz="1200" i="1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 «Говорение»)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июля (вторник)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июля (четверг)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11413737"/>
                  </a:ext>
                </a:extLst>
              </a:tr>
              <a:tr h="206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 июня (пятница)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резерв: литература, физика, история, биология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июля (среда)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июля (пятница)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07782700"/>
                  </a:ext>
                </a:extLst>
              </a:tr>
              <a:tr h="206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 июня (понедельник)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резерв: русский язык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июля (пятница)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 июля (вторник)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02856181"/>
                  </a:ext>
                </a:extLst>
              </a:tr>
              <a:tr h="206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 июня (вторник)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резерв: математика базового и профильного уровней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июля (понедельник)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 июля (среда)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8375386"/>
                  </a:ext>
                </a:extLst>
              </a:tr>
              <a:tr h="206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июня (четверг)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резерв: по всем предметам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 июля (вторник)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 июля (четверг)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47755296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778875" y="6492875"/>
            <a:ext cx="381000" cy="36512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dirty="0"/>
              <a:t>8</a:t>
            </a:r>
          </a:p>
        </p:txBody>
      </p:sp>
    </p:spTree>
    <p:extLst>
      <p:ext uri="{BB962C8B-B14F-4D97-AF65-F5344CB8AC3E}">
        <p14:creationId xmlns="" xmlns:p14="http://schemas.microsoft.com/office/powerpoint/2010/main" val="280293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1113</TotalTime>
  <Words>646</Words>
  <Application>Microsoft Office PowerPoint</Application>
  <PresentationFormat>Экран (4:3)</PresentationFormat>
  <Paragraphs>276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Шмидт Екатерина Евгеньевна</dc:creator>
  <cp:lastModifiedBy>пк-3</cp:lastModifiedBy>
  <cp:revision>215</cp:revision>
  <cp:lastPrinted>2015-11-18T16:04:36Z</cp:lastPrinted>
  <dcterms:created xsi:type="dcterms:W3CDTF">2015-11-17T07:29:29Z</dcterms:created>
  <dcterms:modified xsi:type="dcterms:W3CDTF">2016-05-30T10:08:53Z</dcterms:modified>
</cp:coreProperties>
</file>