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74" r:id="rId3"/>
    <p:sldId id="257" r:id="rId4"/>
    <p:sldId id="258" r:id="rId5"/>
    <p:sldId id="260" r:id="rId6"/>
    <p:sldId id="259" r:id="rId7"/>
    <p:sldId id="261" r:id="rId8"/>
    <p:sldId id="263" r:id="rId9"/>
    <p:sldId id="276" r:id="rId10"/>
    <p:sldId id="275" r:id="rId11"/>
    <p:sldId id="264" r:id="rId12"/>
    <p:sldId id="265" r:id="rId13"/>
    <p:sldId id="284" r:id="rId14"/>
    <p:sldId id="285" r:id="rId15"/>
    <p:sldId id="268" r:id="rId16"/>
    <p:sldId id="267" r:id="rId17"/>
    <p:sldId id="269" r:id="rId18"/>
    <p:sldId id="270" r:id="rId19"/>
    <p:sldId id="277" r:id="rId20"/>
    <p:sldId id="271" r:id="rId21"/>
    <p:sldId id="282" r:id="rId22"/>
    <p:sldId id="279" r:id="rId23"/>
    <p:sldId id="281" r:id="rId24"/>
    <p:sldId id="27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D369F4-CF19-4345-AB1F-455ACD75581B}" type="datetimeFigureOut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04CD7A-15E5-454C-8749-6587B6E4B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04CD7A-15E5-454C-8749-6587B6E4B25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8EE05-55F0-4229-B3F1-38DF53B5EBE1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C0B6-228E-46D1-8BC2-35E38CCBD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B8CA8-81C3-4E9B-9D44-64FDB2492A9D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CF96-20AC-4E76-A995-7ED001A5F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A002-7346-47CF-BEF5-89A4BDE6C0EB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9B67C-967C-47AC-9526-8A3DAA6C7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B964-E18A-47B4-97BE-DDA041C8C4FE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7A15F-F400-4AC7-A0EB-1EBDB9DC2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B9B9F-3FB8-4062-B57E-F7951256C6F2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8829-7997-4D58-82C1-926106073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CE90F-B64E-47F3-969B-E638D8A3BE47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0C3AA-EF4E-4CA2-AD2D-6D28BDADB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F2CE6-867E-4BEC-A7E0-F84B86D2A225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E5589-8A95-45CA-A6E0-0381090C5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D680-1819-43CA-BDE5-9698BF98F8F1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DBAB-E51A-4FC3-B640-88B543CC7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D037-495C-4B1F-A42E-355B29E680F8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EDFD-6942-4B8B-9077-97901CD31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08D00-FAEB-4394-8433-7588E43C97F3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D6A40-366E-41CE-86BA-40B40FAE5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DBAF-F075-41D1-AA31-856D06AE4D09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BD97C-B113-4EB8-AAC4-1D9BFD0C9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6B78EE-3E4A-4B0B-9971-A9CE541105E7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5F8CF5-1FBD-47E7-BB0B-1BCFD38EF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2420889"/>
            <a:ext cx="7488832" cy="1728191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000" b="1" dirty="0" smtClean="0"/>
              <a:t>«Эффективные приёмы и методы обучения математике детей с ОВЗ»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653136"/>
            <a:ext cx="6427043" cy="18143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Подготовила: Усова Г.П.- учитель математики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2019г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4" name="Picture 3" descr="H:\Documents and Settings\Aida\Рабочий стол\МОИ шаблоны ЭКСПЕРИМЕНТы\matemati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2326123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4005064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H:\Documents and Settings\Aida\Рабочий стол\ff962c65118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63" y="714375"/>
            <a:ext cx="1571625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2"/>
          <p:cNvSpPr txBox="1">
            <a:spLocks/>
          </p:cNvSpPr>
          <p:nvPr/>
        </p:nvSpPr>
        <p:spPr bwMode="auto">
          <a:xfrm>
            <a:off x="3635896" y="548680"/>
            <a:ext cx="4203179" cy="144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«Омутинская специальная школа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филиал МАОУ ОСОШ №1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793507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      </a:t>
            </a:r>
            <a:r>
              <a:rPr lang="ru-RU" sz="2000" b="1" dirty="0" smtClean="0"/>
              <a:t>Устный счет </a:t>
            </a:r>
            <a:endParaRPr lang="ru-RU" sz="2000" dirty="0" smtClean="0"/>
          </a:p>
          <a:p>
            <a:r>
              <a:rPr lang="ru-RU" sz="1600" dirty="0" smtClean="0"/>
              <a:t>Устный счёт  является неотъемлемой частью почти каждого урока математики,  может проводиться  не только в начале, но и в середине, конце, в зависимости от целей устного счета на уроке. Целью устного счёта является развитие у учеников математических способностей, логического мышления, внимания, памяти, а также интереса к предмету. Для достижения правильности и беглости счёта на каждом уроке  необходимо выделять 10-12 минут для проведения тренировочных упражнений в устных вычислениях, предусмотренных программой каждого класса. Серьёзно отношусь к подбору примеров для устного счёта, так как умение хорошо считать устно вырабатывается постепенно, в результате систематических упражнений. В устный счёт обязательно включаю задачи, примеры на порядок действий, геометрический материал, игры. Устный счёт должен быть тесно связан с темой и основной обучающей задачей урока. </a:t>
            </a:r>
          </a:p>
          <a:p>
            <a:r>
              <a:rPr lang="ru-RU" sz="1600" dirty="0" smtClean="0"/>
              <a:t>Подбирая задания на повторение и  закрепление, плавно перехожу к этапу актуализации чувственного опыта и опорных знаний. Этот этап служит связующим звеном между ранее усвоенными знаниями и новым материалом или способствует закреплению материала,  изученного на предыдущих уроках.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7" name="Picture 2" descr="C:\Documents and Settings\ЧИЖ\Мои документы\Мои рисунки\Изображение\Изображение 0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30554">
            <a:off x="1739061" y="4552497"/>
            <a:ext cx="1401434" cy="1987149"/>
          </a:xfrm>
          <a:prstGeom prst="rect">
            <a:avLst/>
          </a:prstGeom>
          <a:noFill/>
        </p:spPr>
      </p:pic>
      <p:pic>
        <p:nvPicPr>
          <p:cNvPr id="8" name="Picture 2" descr="C:\Documents and Settings\ЧИЖ\Мои документы\Мои рисунки\Изображение\Изображение 0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0492" y="4468443"/>
            <a:ext cx="1427531" cy="1984893"/>
          </a:xfrm>
          <a:prstGeom prst="rect">
            <a:avLst/>
          </a:prstGeom>
          <a:noFill/>
        </p:spPr>
      </p:pic>
      <p:pic>
        <p:nvPicPr>
          <p:cNvPr id="9" name="Picture 3" descr="C:\Documents and Settings\ЧИЖ\Мои документы\Мои рисунки\Изображение\Изображение 0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92516">
            <a:off x="5073126" y="4567202"/>
            <a:ext cx="1373024" cy="2024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  </a:t>
            </a:r>
            <a:r>
              <a:rPr lang="ru-RU" sz="2400" b="1" dirty="0" smtClean="0"/>
              <a:t>Изучение нового.</a:t>
            </a:r>
            <a:endParaRPr lang="ru-RU" sz="2400" dirty="0" smtClean="0"/>
          </a:p>
          <a:p>
            <a:pPr>
              <a:buNone/>
            </a:pPr>
            <a:r>
              <a:rPr lang="ru-RU" sz="1800" b="1" i="1" dirty="0" smtClean="0"/>
              <a:t>«Если ученик в школе не научился сам ничего творить, то и в жизни он всегда будет только подражать, копировать, т.к. мало таких, которые бы, научившись копировать, умели сделать самостоятельное приложение этих сведений» </a:t>
            </a:r>
            <a:r>
              <a:rPr lang="ru-RU" sz="1800" dirty="0" smtClean="0"/>
              <a:t> - писал Л.Н.Толстой. </a:t>
            </a:r>
          </a:p>
          <a:p>
            <a:pPr>
              <a:buNone/>
            </a:pPr>
            <a:r>
              <a:rPr lang="ru-RU" sz="1800" dirty="0" smtClean="0"/>
              <a:t>Поэтому я стараюсь  продумывать каждую деталь урока, чтобы все заставляло учащихся мыслить. </a:t>
            </a:r>
          </a:p>
          <a:p>
            <a:pPr>
              <a:buNone/>
            </a:pPr>
            <a:r>
              <a:rPr lang="ru-RU" sz="1800" dirty="0" smtClean="0"/>
              <a:t>Своеобразным нацеливанием на работу на уроке служит эпиграф,  который дети читают хором, осмысливают, а в конце урока, при подведении итогов проделанной работы, вновь обращаются к нему</a:t>
            </a: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dirty="0" err="1" smtClean="0"/>
              <a:t>Напимер</a:t>
            </a:r>
            <a:r>
              <a:rPr lang="ru-RU" sz="18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Основа хорошего понимания математики – умение</a:t>
            </a:r>
            <a:r>
              <a:rPr lang="ru-RU" sz="1800" b="1" dirty="0" smtClean="0"/>
              <a:t>: </a:t>
            </a:r>
            <a:r>
              <a:rPr lang="ru-RU" sz="1800" b="1" i="1" dirty="0" smtClean="0"/>
              <a:t>считать; думать, рассуждать.</a:t>
            </a:r>
            <a:r>
              <a:rPr lang="ru-RU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Китайская мудрость гласит: «Я слышу– я забываю, я вижу – я запоминаю, я делаю – я понимаю»</a:t>
            </a:r>
            <a:endParaRPr lang="ru-RU" sz="1800" i="1" dirty="0" smtClean="0"/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Математику для того учить надо, что она ум в порядок приводит.</a:t>
            </a: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                                                                                     (М.В. Ломоносов). </a:t>
            </a:r>
            <a:br>
              <a:rPr lang="ru-RU" sz="1800" b="1" i="1" dirty="0" smtClean="0"/>
            </a:b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     </a:t>
            </a:r>
            <a:endParaRPr lang="ru-RU" sz="2400" b="1" dirty="0" smtClean="0"/>
          </a:p>
          <a:p>
            <a:pPr>
              <a:buNone/>
            </a:pPr>
            <a:r>
              <a:rPr lang="ru-RU" sz="2800" b="1" dirty="0" smtClean="0"/>
              <a:t>Теория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400" dirty="0" smtClean="0"/>
              <a:t>Носит практическую направленность с опорой на жизненный опыт ученика. Например при изучении темы «Доли. Обыкновенная дробь» необходимы вырезанные геометрические фигуры, ножницы,  цветные карандаши. Карточка с заданием сообщает, на сколько равных частей нужно разделить каждую фигуру.  На данном этапе учащиеся должны понять, что фигуры делить нужно на равные части. </a:t>
            </a:r>
          </a:p>
          <a:p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Раздели фигуры на равные части.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на  4 части                  на 2 части            на 8 частей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Раскрась: у квадрата 3 полученных части,</a:t>
            </a:r>
          </a:p>
          <a:p>
            <a:pPr>
              <a:buNone/>
            </a:pPr>
            <a:r>
              <a:rPr lang="ru-RU" dirty="0" smtClean="0"/>
              <a:t>                  у треугольника 1 полученную часть,</a:t>
            </a:r>
          </a:p>
          <a:p>
            <a:pPr>
              <a:buNone/>
            </a:pPr>
            <a:r>
              <a:rPr lang="ru-RU" dirty="0" smtClean="0"/>
              <a:t>                   у круга 3 полученных части.</a:t>
            </a:r>
          </a:p>
          <a:p>
            <a:pPr>
              <a:buNone/>
            </a:pPr>
            <a:r>
              <a:rPr lang="ru-RU" dirty="0" smtClean="0"/>
              <a:t>           Запиши</a:t>
            </a:r>
            <a:r>
              <a:rPr lang="ru-RU" dirty="0" smtClean="0"/>
              <a:t>: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214554"/>
            <a:ext cx="1785950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929058" y="2285992"/>
            <a:ext cx="1857388" cy="1714512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643702" y="2214554"/>
            <a:ext cx="1714512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843808" y="5517232"/>
          <a:ext cx="1440160" cy="863600"/>
        </p:xfrm>
        <a:graphic>
          <a:graphicData uri="http://schemas.openxmlformats.org/presentationml/2006/ole">
            <p:oleObj spid="_x0000_s1026" name="Формула" r:id="rId3" imgW="482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r>
              <a:rPr lang="ru-RU" sz="2400" dirty="0" smtClean="0"/>
              <a:t>Сложнее всего даются задачи, здесь необходимо использовать рисунки, наглядность, схемы. Не умея достаточно хорошо читать, ученики не сразу вникают в содержание задачи, поэтому задача</a:t>
            </a:r>
            <a:br>
              <a:rPr lang="ru-RU" sz="2400" dirty="0" smtClean="0"/>
            </a:br>
            <a:r>
              <a:rPr lang="ru-RU" sz="2400" dirty="0" smtClean="0"/>
              <a:t>читается несколько раз и составляется схема – рисунок.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2050" name="Picture 2" descr="C:\Users\Uzer\Desktop\0005-005-Nazvanija-osnovnykh-dole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5112568" cy="3834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91264" cy="5832649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Использование опорных схем на уроке</a:t>
            </a:r>
          </a:p>
          <a:p>
            <a:r>
              <a:rPr lang="ru-RU" sz="1800" dirty="0" smtClean="0"/>
              <a:t>Велика роль опорных схем или карточек-информаторов в активизации познавательной деятельности учащихся и изучении нового материала. Их лучше составлять вместе с учащимися на уроке в самом начале изучения темы, и можно пользоваться, пока тема не исчерпана. Помогают они и при повторении. Опорные схемы, карточки-информаторы уменьшают нагрузку на память, помогают преодолеть страх перед необходимостью изложить материал самостоятельно.</a:t>
            </a:r>
          </a:p>
          <a:p>
            <a:r>
              <a:rPr lang="ru-RU" sz="1800" dirty="0" smtClean="0"/>
              <a:t>Для некоторых учащихся моё объяснение, таблицы-опоры, образец решения иногда играют незначительную роль. И тогда я призываю на помощь активного ученика, он по-своему объясняет слабоуспевающему ученику логику и порядок решения трудного примера и тот начинает думать и работать самостоятельно. Образцы арифметических записей и свои объяснения стараюсь направлять на раскрытие последовательности в решении примера, задачи.</a:t>
            </a:r>
          </a:p>
          <a:p>
            <a:pPr>
              <a:buNone/>
            </a:pPr>
            <a:r>
              <a:rPr lang="ru-RU" sz="1800" b="1" dirty="0" smtClean="0"/>
              <a:t>Тренировочные упражнения по образцу</a:t>
            </a:r>
          </a:p>
          <a:p>
            <a:r>
              <a:rPr lang="ru-RU" sz="1800" dirty="0" smtClean="0"/>
              <a:t>Зная индивидуальные особенности своих учеников,  могу определить степень помощи  в виде наводящих вопросов, в виде подборки устных упражнений, заполнений таблиц, обращения к опорным схемам  и т.д. </a:t>
            </a:r>
          </a:p>
          <a:p>
            <a:endParaRPr lang="ru-RU" sz="18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8136904" cy="6120680"/>
          </a:xfrm>
        </p:spPr>
        <p:txBody>
          <a:bodyPr/>
          <a:lstStyle/>
          <a:p>
            <a:r>
              <a:rPr lang="ru-RU" sz="2000" b="1" dirty="0" err="1" smtClean="0"/>
              <a:t>Физминутка</a:t>
            </a:r>
            <a:r>
              <a:rPr lang="ru-RU" sz="2000" b="1" dirty="0" smtClean="0"/>
              <a:t>  </a:t>
            </a:r>
            <a:endParaRPr lang="ru-RU" sz="1400" dirty="0" smtClean="0"/>
          </a:p>
          <a:p>
            <a:r>
              <a:rPr lang="ru-RU" sz="1400" dirty="0" smtClean="0"/>
              <a:t>Несколько минут на уроке обязательно уделяю оздоровительным моментам. Потраченное время окупается усилением работоспособности, а, главное, укреплением здоровья учащихся.</a:t>
            </a:r>
          </a:p>
          <a:p>
            <a:r>
              <a:rPr lang="ru-RU" sz="1400" dirty="0" smtClean="0"/>
              <a:t>Физкультминутки я делю </a:t>
            </a:r>
            <a:r>
              <a:rPr lang="ru-RU" sz="1400" b="1" dirty="0" smtClean="0"/>
              <a:t>на две группы. </a:t>
            </a:r>
          </a:p>
          <a:p>
            <a:r>
              <a:rPr lang="ru-RU" sz="1400" b="1" dirty="0" smtClean="0"/>
              <a:t>К первой </a:t>
            </a:r>
            <a:r>
              <a:rPr lang="ru-RU" sz="1400" dirty="0" smtClean="0"/>
              <a:t>отношу физические упражнения, которые не связаны по содержанию с процессом обучения математике. </a:t>
            </a:r>
          </a:p>
          <a:p>
            <a:r>
              <a:rPr lang="ru-RU" sz="1400" b="1" dirty="0" smtClean="0"/>
              <a:t>Ко второй </a:t>
            </a:r>
            <a:r>
              <a:rPr lang="ru-RU" sz="1400" dirty="0" smtClean="0"/>
              <a:t>группе - упражнения, организующие процесс усвоения учебных знаний: пересчёт предметов, движение руками с целью изображения геометрических фигур, эстафеты по решению примеров и т.п.</a:t>
            </a:r>
          </a:p>
          <a:p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r>
              <a:rPr lang="ru-RU" sz="1400" b="1" dirty="0" smtClean="0"/>
              <a:t>Дружно встали (если вы согласны с утверждением - руки вверх, если нет - вперёд).</a:t>
            </a:r>
          </a:p>
          <a:p>
            <a:r>
              <a:rPr lang="ru-RU" sz="1400" b="1" dirty="0" smtClean="0"/>
              <a:t>Дробная черта обозначает умножение</a:t>
            </a:r>
          </a:p>
          <a:p>
            <a:r>
              <a:rPr lang="ru-RU" sz="1400" b="1" dirty="0" smtClean="0"/>
              <a:t>¾- правильная дробь</a:t>
            </a:r>
          </a:p>
          <a:p>
            <a:r>
              <a:rPr lang="ru-RU" sz="1400" b="1" dirty="0" smtClean="0"/>
              <a:t>9/12- неправильная дробь</a:t>
            </a:r>
          </a:p>
          <a:p>
            <a:r>
              <a:rPr lang="ru-RU" sz="1400" b="1" dirty="0" smtClean="0"/>
              <a:t>Числитель находится под дробной чертой</a:t>
            </a:r>
          </a:p>
          <a:p>
            <a:r>
              <a:rPr lang="ru-RU" sz="1400" b="1" dirty="0" smtClean="0"/>
              <a:t>5/9&gt;1</a:t>
            </a:r>
          </a:p>
          <a:p>
            <a:r>
              <a:rPr lang="ru-RU" sz="1400" b="1" dirty="0" smtClean="0"/>
              <a:t>8/8&lt;1</a:t>
            </a:r>
          </a:p>
          <a:p>
            <a:r>
              <a:rPr lang="ru-RU" sz="1400" b="1" dirty="0" smtClean="0"/>
              <a:t>17/5&gt;1</a:t>
            </a:r>
          </a:p>
          <a:p>
            <a:r>
              <a:rPr lang="ru-RU" sz="1400" b="1" dirty="0" smtClean="0"/>
              <a:t>2/7&gt;5/7</a:t>
            </a:r>
            <a:endParaRPr lang="ru-RU" sz="14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       Отработка вычислительных навыков</a:t>
            </a:r>
            <a:r>
              <a:rPr lang="ru-RU" sz="2000" dirty="0" smtClean="0"/>
              <a:t>.</a:t>
            </a:r>
            <a:r>
              <a:rPr lang="ru-RU" sz="2000" u="sng" dirty="0" smtClean="0"/>
              <a:t> </a:t>
            </a:r>
          </a:p>
          <a:p>
            <a:pPr>
              <a:buNone/>
            </a:pPr>
            <a:endParaRPr lang="ru-RU" sz="2000" u="sng" dirty="0" smtClean="0"/>
          </a:p>
          <a:p>
            <a:pPr>
              <a:buNone/>
            </a:pPr>
            <a:r>
              <a:rPr lang="ru-RU" sz="2000" dirty="0" smtClean="0"/>
              <a:t>      Выполняется под моим руководством, чтобы не закрепить ошибочного понимания материала. На этом этапе требую от учащихся подробного комментирования своих действий, стараюсь, чтобы ученики включали в свою речь новые математические термины.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None/>
            </a:pPr>
            <a:r>
              <a:rPr lang="ru-RU" sz="2000" dirty="0" smtClean="0"/>
              <a:t>      Использую и элементы самостоятельной работы. Работа по солнышкам.</a:t>
            </a:r>
          </a:p>
          <a:p>
            <a:pPr lvl="0">
              <a:buNone/>
            </a:pPr>
            <a:endParaRPr lang="ru-RU" sz="2000" dirty="0" smtClean="0"/>
          </a:p>
          <a:p>
            <a:pPr lvl="0">
              <a:buNone/>
            </a:pPr>
            <a:r>
              <a:rPr lang="ru-RU" sz="2000" dirty="0" smtClean="0"/>
              <a:t>      Самоконтроль знаний. Я беру из</a:t>
            </a:r>
            <a:r>
              <a:rPr lang="ru-RU" sz="2000" i="1" dirty="0" smtClean="0"/>
              <a:t> </a:t>
            </a:r>
            <a:r>
              <a:rPr lang="ru-RU" sz="2000" dirty="0" smtClean="0"/>
              <a:t>тетрадей на печатной основе для 5-6 классов, сборника упражнений Т.В. </a:t>
            </a:r>
            <a:r>
              <a:rPr lang="ru-RU" sz="2000" dirty="0" err="1" smtClean="0"/>
              <a:t>Шкляровой</a:t>
            </a:r>
            <a:r>
              <a:rPr lang="ru-RU" sz="2000" dirty="0" smtClean="0"/>
              <a:t>,  Математика 5-6, </a:t>
            </a: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  Практическая работа. </a:t>
            </a:r>
            <a:endParaRPr lang="ru-RU" sz="2400" dirty="0" smtClean="0"/>
          </a:p>
          <a:p>
            <a:r>
              <a:rPr lang="ru-RU" sz="2000" dirty="0" smtClean="0"/>
              <a:t>Одним из средств активизации познавательной деятельности школьников является широкое использование их жизненного опыта. Большую роль в усвоении материала играют при этом практические работы. Часто дети запоминают только то, над чем потрудились их руки, если ученик что-то рисовал, чертил, вырезал или закрашивал, то это что-то само по себе становится опорой для его памяти. Такой вид работы как обучающее практическое занятие является творческим для учащихся. Выполнение задания и обобщение результатов приводит их к новому математическому знанию. В этих условиях познавательная деятельность представляет собой самодвижение. В результате такой работы новые знания не поступают извне в виде информации, а являются внутренним продуктом практической деятельности самих учащихся.</a:t>
            </a: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7" y="1988838"/>
          <a:ext cx="8352927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427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Times New Roman"/>
                        </a:rPr>
                        <a:t>Фамилия гостя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</a:rPr>
                        <a:t>ответы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</a:rPr>
                        <a:t>баллы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7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Сумма двух чисел 40 и 18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(58; 50; 22)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</a:rPr>
                        <a:t>Разность двух чисел 100 и 30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(130; 60; 70)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К числу 42 прибавить 9 равно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(51; 50; 60)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Из 80 вычесть 10 получится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(60; 50; 70)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К числу 23 прибавить 40 получится 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(70; 63; 60)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7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</a:rPr>
                        <a:t>Роспись хозяина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88640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(Работа в парах)</a:t>
            </a:r>
            <a:endParaRPr lang="ru-RU" dirty="0" smtClean="0"/>
          </a:p>
          <a:p>
            <a:r>
              <a:rPr lang="ru-RU" dirty="0" smtClean="0"/>
              <a:t>Оживляет урок  использование  игры «Идем в гости» . Одной группе учащихся даются карточки с заданиями. Учащиеся  приглашают по желанию любого ученика и работают в паре. Один в роли учителя (хозяин), другой в роли ученика (гость)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/>
              <a:t>    Математика обладает колоссальным воспитательным потенциалом: воспитывается интеллектуальная честность, критичность мышления, способность к размышлениям и творчеству.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7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005064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   Тест</a:t>
            </a:r>
            <a:r>
              <a:rPr lang="ru-RU" sz="2400" dirty="0" smtClean="0"/>
              <a:t> 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  Целесообразно шире использовать тестирование по разделам, отдельным темам, отрабатывая технологию проведения. </a:t>
            </a:r>
          </a:p>
          <a:p>
            <a:pPr>
              <a:buNone/>
            </a:pPr>
            <a:r>
              <a:rPr lang="ru-RU" sz="1800" b="1" dirty="0" smtClean="0"/>
              <a:t>       Тестирование позволяет: </a:t>
            </a:r>
          </a:p>
          <a:p>
            <a:pPr>
              <a:buNone/>
            </a:pPr>
            <a:r>
              <a:rPr lang="ru-RU" sz="1800" dirty="0" smtClean="0"/>
              <a:t>       -учитывать индивидуальные особенности учащихся; </a:t>
            </a:r>
            <a:br>
              <a:rPr lang="ru-RU" sz="1800" dirty="0" smtClean="0"/>
            </a:br>
            <a:r>
              <a:rPr lang="ru-RU" sz="1800" dirty="0" smtClean="0"/>
              <a:t> -проверять качество усвоения материала; </a:t>
            </a:r>
            <a:br>
              <a:rPr lang="ru-RU" sz="1800" dirty="0" smtClean="0"/>
            </a:br>
            <a:r>
              <a:rPr lang="ru-RU" sz="1800" dirty="0" smtClean="0"/>
              <a:t> -разнообразить процесс обучения; </a:t>
            </a:r>
            <a:br>
              <a:rPr lang="ru-RU" sz="1800" dirty="0" smtClean="0"/>
            </a:br>
            <a:r>
              <a:rPr lang="ru-RU" sz="1800" dirty="0" smtClean="0"/>
              <a:t> -сэкономить время на опрос; </a:t>
            </a:r>
            <a:br>
              <a:rPr lang="ru-RU" sz="1800" dirty="0" smtClean="0"/>
            </a:br>
            <a:r>
              <a:rPr lang="ru-RU" sz="1800" dirty="0" smtClean="0"/>
              <a:t> </a:t>
            </a:r>
          </a:p>
          <a:p>
            <a:r>
              <a:rPr lang="ru-RU" sz="1800" dirty="0" smtClean="0"/>
              <a:t>С помощью тестов можно проверить большой объем изученного материала, быстро «диагностировать» овладение учебным материалом большого количества учащихся. Содержание тестовых задач и многократное тестирование позволяет даже слабым ученикам выполнить часть работы, минуя психологический стресс, получить удовлетворительную оценку и овладеть объемом знаний, достаточным для этого. </a:t>
            </a:r>
          </a:p>
          <a:p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5649491"/>
          </a:xfrm>
        </p:spPr>
        <p:txBody>
          <a:bodyPr/>
          <a:lstStyle/>
          <a:p>
            <a:r>
              <a:rPr lang="ru-RU" sz="1400" b="1" dirty="0" smtClean="0"/>
              <a:t>Как правильно?</a:t>
            </a:r>
            <a:endParaRPr lang="ru-RU" sz="1400" dirty="0" smtClean="0"/>
          </a:p>
          <a:p>
            <a:r>
              <a:rPr lang="ru-RU" sz="1400" dirty="0" smtClean="0"/>
              <a:t>А) Знаменатель дроби показывает, на сколько равных частей делили целое.</a:t>
            </a:r>
          </a:p>
          <a:p>
            <a:r>
              <a:rPr lang="ru-RU" sz="1400" dirty="0" smtClean="0"/>
              <a:t>Б) Знаменатель дроби показывает, сколько равных частей целого взяли.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r>
              <a:rPr lang="ru-RU" sz="1400" b="1" dirty="0" smtClean="0"/>
              <a:t>Как правильно?</a:t>
            </a:r>
            <a:endParaRPr lang="ru-RU" sz="1400" dirty="0" smtClean="0"/>
          </a:p>
          <a:p>
            <a:r>
              <a:rPr lang="ru-RU" sz="1400" dirty="0" smtClean="0"/>
              <a:t>А) Числитель дроби показывает, на сколько равных частей делили целое.</a:t>
            </a:r>
          </a:p>
          <a:p>
            <a:r>
              <a:rPr lang="ru-RU" sz="1400" dirty="0" smtClean="0"/>
              <a:t>Б) Числитель дроби показывает, сколько равных частей целого взяли.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r>
              <a:rPr lang="ru-RU" sz="1400" b="1" dirty="0" smtClean="0"/>
              <a:t>Числитель записывают…</a:t>
            </a:r>
            <a:endParaRPr lang="ru-RU" sz="1400" dirty="0" smtClean="0"/>
          </a:p>
          <a:p>
            <a:r>
              <a:rPr lang="ru-RU" sz="1400" dirty="0" smtClean="0"/>
              <a:t>А) Под чертой дроби</a:t>
            </a:r>
          </a:p>
          <a:p>
            <a:r>
              <a:rPr lang="ru-RU" sz="1400" dirty="0" smtClean="0"/>
              <a:t>Б) Над чертой дроби</a:t>
            </a:r>
          </a:p>
          <a:p>
            <a:r>
              <a:rPr lang="ru-RU" sz="1400" dirty="0" smtClean="0"/>
              <a:t>В) Слева направо</a:t>
            </a:r>
          </a:p>
          <a:p>
            <a:r>
              <a:rPr lang="ru-RU" sz="1400" dirty="0" smtClean="0"/>
              <a:t>Г) Другой ответ. Какой?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r>
              <a:rPr lang="ru-RU" sz="1400" b="1" dirty="0" smtClean="0"/>
              <a:t>Знаменатель записывают…</a:t>
            </a:r>
          </a:p>
          <a:p>
            <a:r>
              <a:rPr lang="ru-RU" sz="1400" dirty="0" smtClean="0"/>
              <a:t>А) Под чертой дроби</a:t>
            </a:r>
          </a:p>
          <a:p>
            <a:r>
              <a:rPr lang="ru-RU" sz="1400" dirty="0" smtClean="0"/>
              <a:t>Б) Над чертой дроби</a:t>
            </a:r>
          </a:p>
          <a:p>
            <a:r>
              <a:rPr lang="ru-RU" sz="1400" dirty="0" smtClean="0"/>
              <a:t>В) Справа налево</a:t>
            </a:r>
          </a:p>
          <a:p>
            <a:r>
              <a:rPr lang="ru-RU" sz="1400" dirty="0" smtClean="0"/>
              <a:t>Г) Другой ответ. Какой?</a:t>
            </a:r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 Подведение итогов урока.</a:t>
            </a:r>
            <a:endParaRPr lang="en-US" b="1" dirty="0" smtClean="0"/>
          </a:p>
          <a:p>
            <a:pPr>
              <a:buNone/>
            </a:pPr>
            <a:endParaRPr lang="ru-RU" b="1" dirty="0" smtClean="0"/>
          </a:p>
          <a:p>
            <a:r>
              <a:rPr lang="ru-RU" sz="2000" dirty="0" smtClean="0"/>
              <a:t>Вопросы касающиеся целей урока.</a:t>
            </a:r>
          </a:p>
          <a:p>
            <a:r>
              <a:rPr lang="ru-RU" sz="2000" dirty="0" smtClean="0"/>
              <a:t>Карта анализа результатов работы учащихся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ru-RU" sz="2000" dirty="0" smtClean="0"/>
              <a:t>Фамилия Имя _______________________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3645024"/>
          <a:ext cx="8424935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52"/>
                <a:gridCol w="1070966"/>
                <a:gridCol w="2357842"/>
                <a:gridCol w="728803"/>
                <a:gridCol w="1093204"/>
                <a:gridCol w="1603368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Устный счёт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Практическая работа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Настроение</a:t>
                      </a:r>
                      <a:endParaRPr lang="ru-RU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ocuments and Settings\Aida\Рабочий стол\текстуры и фоны, клипарты\Scool_objekts\scool (30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0495">
            <a:off x="7429500" y="5715000"/>
            <a:ext cx="779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75" y="4786313"/>
            <a:ext cx="7016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5500688"/>
            <a:ext cx="9366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6" descr="H:\Documents and Settings\Aida\Рабочий стол\НОвая ГРАФИКА сборник\КАРТИНКИ СБОРНИК_ школьные\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50" y="2286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6" name="Picture 7" descr="H:\Documents and Settings\Aida\Рабочий стол\НОвая ГРАФИКА сборник\КАРТИНКИ СБОРНИК_ школьные\6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563" y="15716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7" name="Picture 8" descr="H:\Documents and Settings\Aida\Рабочий стол\НОвая ГРАФИКА сборник\КАРТИНКИ СБОРНИК_ школьные\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1000" y="2928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8" name="Picture 9" descr="H:\Documents and Settings\Aida\Рабочий стол\НОвая ГРАФИКА сборник\КАРТИНКИ СБОРНИК_ школьные\8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72313" y="378618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9" name="Picture 10" descr="H:\Documents and Settings\Aida\Рабочий стол\НОвая ГРАФИКА сборник\КАРТИНКИ СБОРНИК_ школьные\9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00875" y="5715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0" name="Picture 11" descr="H:\Documents and Settings\Aida\Рабочий стол\НОвая ГРАФИКА сборник\КАРТИНКИ СБОРНИК_ школьные\0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72313" y="22145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1" name="Picture 12" descr="H:\Documents and Settings\Aida\Рабочий стол\НОвая ГРАФИКА сборник\КАРТИНКИ СБОРНИК_ школьные\1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4438" y="40005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2" name="Picture 13" descr="H:\Documents and Settings\Aida\Рабочий стол\НОвая ГРАФИКА сборник\КАРТИНКИ СБОРНИК_ школьные\2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938" y="28575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3" name="Picture 14" descr="H:\Documents and Settings\Aida\Рабочий стол\НОвая ГРАФИКА сборник\КАРТИНКИ СБОРНИК_ школьные\3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1500" y="15716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4" name="Picture 15" descr="H:\Documents and Settings\Aida\Рабочий стол\НОвая ГРАФИКА сборник\КАРТИНКИ СБОРНИК_ школьные\4.gif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14438" y="642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5" name="Рисунок 20" descr="post-55053-1238864063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5263" y="4538663"/>
            <a:ext cx="200025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6" name="Рисунок 25" descr="post-56918-125105129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61313" y="242888"/>
            <a:ext cx="5969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97" name="Rectangle 21"/>
          <p:cNvSpPr>
            <a:spLocks noChangeArrowheads="1"/>
          </p:cNvSpPr>
          <p:nvPr/>
        </p:nvSpPr>
        <p:spPr bwMode="auto">
          <a:xfrm>
            <a:off x="2749550" y="157638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0" tIns="45706" rIns="91410" bIns="45706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07704" y="980728"/>
          <a:ext cx="5616625" cy="5678424"/>
        </p:xfrm>
        <a:graphic>
          <a:graphicData uri="http://schemas.openxmlformats.org/drawingml/2006/table">
            <a:tbl>
              <a:tblPr/>
              <a:tblGrid>
                <a:gridCol w="605127"/>
                <a:gridCol w="1972817"/>
                <a:gridCol w="3038681"/>
              </a:tblGrid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На уроке я работал(а)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Активно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Пассивно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Своей работой на уроке я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Доволен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доволен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Урок для меня показался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Коротким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Длинным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За урок я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устал(а)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Устал(а)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Моё настроение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Стало лучше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Стало хуже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0787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Материал урока мне был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Понятен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понятен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Полезен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Бесполезен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Интересен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Скучен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Полученные знания мне в жизни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Пригодятся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пригодятся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332" name="Rectangle 1"/>
          <p:cNvSpPr>
            <a:spLocks noChangeArrowheads="1"/>
          </p:cNvSpPr>
          <p:nvPr/>
        </p:nvSpPr>
        <p:spPr bwMode="auto">
          <a:xfrm>
            <a:off x="2749550" y="157638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0" tIns="45706" rIns="91410" bIns="45706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Рефлексия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Заключение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1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      </a:t>
            </a: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</a:t>
            </a:r>
            <a:r>
              <a:rPr lang="ru-RU" sz="2000" b="1" dirty="0" smtClean="0"/>
              <a:t>     </a:t>
            </a:r>
            <a:r>
              <a:rPr lang="ru-RU" sz="2000" dirty="0" smtClean="0"/>
              <a:t>Обучение </a:t>
            </a:r>
            <a:r>
              <a:rPr lang="ru-RU" sz="2000" dirty="0" smtClean="0"/>
              <a:t>математике </a:t>
            </a:r>
            <a:r>
              <a:rPr lang="ru-RU" sz="2000" dirty="0" smtClean="0"/>
              <a:t>детей с ОВЗ вполне </a:t>
            </a:r>
            <a:r>
              <a:rPr lang="ru-RU" sz="2000" dirty="0" smtClean="0"/>
              <a:t>можно и нужно строить так, чтобы оно представлялось для </a:t>
            </a:r>
            <a:r>
              <a:rPr lang="ru-RU" sz="2000" dirty="0" smtClean="0"/>
              <a:t>учащихся </a:t>
            </a:r>
            <a:r>
              <a:rPr lang="ru-RU" sz="2000" dirty="0" smtClean="0"/>
              <a:t>серией маленьких </a:t>
            </a:r>
            <a:r>
              <a:rPr lang="ru-RU" sz="2000" dirty="0" smtClean="0"/>
              <a:t>открытий.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</a:t>
            </a:r>
            <a:r>
              <a:rPr lang="ru-RU" sz="2000" dirty="0" smtClean="0"/>
              <a:t>    </a:t>
            </a:r>
            <a:r>
              <a:rPr lang="ru-RU" sz="2000" dirty="0" smtClean="0"/>
              <a:t>Поэтому необходимо формировать </a:t>
            </a:r>
            <a:r>
              <a:rPr lang="ru-RU" sz="2000" dirty="0" smtClean="0"/>
              <a:t>не только образовательную дидактическую цель, но и коррекционную и воспитательную задачи, вытекающие из содержания материала, возможностей детей, уровня их интеллектуальной, эмоциональной и волевой подготовки, не дожидаясь, пока психические функции полностью созреют, а соответствующими приёмами и методами, упражнениями, игровыми заданиями </a:t>
            </a:r>
            <a:r>
              <a:rPr lang="ru-RU" sz="2000" dirty="0" smtClean="0"/>
              <a:t>добиваться продвижения на </a:t>
            </a:r>
            <a:r>
              <a:rPr lang="ru-RU" sz="2000" dirty="0" smtClean="0"/>
              <a:t>новый уровень развития.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472608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       </a:t>
            </a:r>
            <a:r>
              <a:rPr lang="ru-RU" sz="1800" dirty="0" smtClean="0"/>
              <a:t>Обучение математике в специальной школе должно носить предметно-практический характер и быть тесно связанным как с жизнью и профессионально-трудовой подготовкой учащихся, так и с другими учебными дисциплинами.</a:t>
            </a:r>
            <a:br>
              <a:rPr lang="ru-RU" sz="1800" dirty="0" smtClean="0"/>
            </a:br>
            <a:r>
              <a:rPr lang="ru-RU" sz="1800" b="1" dirty="0" smtClean="0"/>
              <a:t>Задачи преподавания математики в</a:t>
            </a:r>
            <a:r>
              <a:rPr lang="en-US" sz="1800" b="1" dirty="0" smtClean="0"/>
              <a:t> </a:t>
            </a:r>
            <a:r>
              <a:rPr lang="ru-RU" sz="1800" b="1" dirty="0" smtClean="0"/>
              <a:t>специальной школе состоят в том, чтобы:</a:t>
            </a:r>
          </a:p>
          <a:p>
            <a:pPr lvl="0">
              <a:buFont typeface="Wingdings" pitchFamily="2" charset="2"/>
              <a:buChar char="Ø"/>
            </a:pPr>
            <a:r>
              <a:rPr lang="en-US" sz="1800" dirty="0" smtClean="0"/>
              <a:t>       </a:t>
            </a:r>
            <a:r>
              <a:rPr lang="ru-RU" sz="1800" dirty="0" smtClean="0"/>
              <a:t>дать учащимся такие доступные количественные, пространственные и временные представления, которые помогут им в дальнейшем включиться в трудовую деятельность;</a:t>
            </a:r>
          </a:p>
          <a:p>
            <a:pPr lvl="0">
              <a:buFont typeface="Wingdings" pitchFamily="2" charset="2"/>
              <a:buChar char="Ø"/>
            </a:pPr>
            <a:r>
              <a:rPr lang="en-US" sz="1800" dirty="0" smtClean="0"/>
              <a:t>       </a:t>
            </a:r>
            <a:r>
              <a:rPr lang="ru-RU" sz="1800" dirty="0" smtClean="0"/>
              <a:t>через обучение математике повышать уровень общего развития учащихся и по возможности наиболее полно скорректировать недостатки их познавательной деятельности и личностных качеств;</a:t>
            </a:r>
          </a:p>
          <a:p>
            <a:pPr lvl="0">
              <a:buFont typeface="Wingdings" pitchFamily="2" charset="2"/>
              <a:buChar char="Ø"/>
            </a:pPr>
            <a:r>
              <a:rPr lang="en-US" sz="1800" dirty="0" smtClean="0"/>
              <a:t>       </a:t>
            </a:r>
            <a:r>
              <a:rPr lang="ru-RU" sz="1800" dirty="0" smtClean="0"/>
              <a:t>воспитывать у учащихся целеустремленность, терпение, работоспособность, настойчивость, трудолюбие, самостоятельность, прививать им навыки контроля и самоконтроля, развивать у них точность и глазомер, умение планировать работу и доводить начатое дело до завершения.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390C42-2A23-45E0-9F79-DCC5A4728C4F}" type="datetime1">
              <a:rPr lang="ru-RU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DFA57-55B9-4697-9DDB-43CBE050EA41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b="1" dirty="0" smtClean="0"/>
              <a:t>В своей практике использую следующие методы обучения :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Объяснительно-иллюстративный метод, метод при котором учитель объясняет, а дети воспринимают, осознают и фиксируют в памяти.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Репродуктивный метод (воспроизведение и применение информации)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Метод проблемного изложения (постановка проблемы и показ пути ее решения)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Частично – поисковый метод (дети пытаются сами найти путь к решению проблемы)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Исследовательский метод (учитель направляет, дети самостоятельно исследуют).</a:t>
            </a: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Наиболее продуктивным и интересным считаю создание проблемной ситуации, исследование, поиск правильного ответа.</a:t>
            </a:r>
            <a:br>
              <a:rPr lang="ru-RU" sz="1800" dirty="0" smtClean="0"/>
            </a:br>
            <a:r>
              <a:rPr lang="ru-RU" sz="1800" dirty="0" smtClean="0"/>
              <a:t>Для развития познавательных интересов стараюсь выполнять  следующие </a:t>
            </a:r>
            <a:r>
              <a:rPr lang="ru-RU" sz="1800" b="1" dirty="0" smtClean="0"/>
              <a:t>условия: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избегать в стиле преподавания будничности, монотонности, серости, бедности информации, отрыва от личного опыта учащегося;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 не допускать учебных перегрузок, переутомления и низкой плотности режима работы, использовать содержание обучения как источник стимуляции познавательных интересов;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стимулировать познавательные интересы многообразием приемов занимательности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(иллюстрацией, игрой, кроссвордами, задачами-шутками, занимательными упражнениями т.д.);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специально обучать приемам умственной деятельности и учебной работы, использовать проблемно-поисковые методы обучения. </a:t>
            </a:r>
          </a:p>
          <a:p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/>
          <a:lstStyle/>
          <a:p>
            <a:r>
              <a:rPr lang="ru-RU" sz="1800" dirty="0" smtClean="0"/>
              <a:t>Знания ученика будут прочными, если они приобретены не одной памятью, не заучены механически, а являются продуктом собственных размышлений и проб и закрепились в результате его собственной творческой деятельности над учебным материалом. </a:t>
            </a:r>
          </a:p>
          <a:p>
            <a:r>
              <a:rPr lang="ru-RU" sz="1800" dirty="0" smtClean="0"/>
              <a:t>В своей работе применяю эффективные формы обучения учащихся с ОВЗ: индивидуально – дифференцированный подход, проблемные ситуации, практические упражнения. Прививаю и поддерживаю интерес к своему предмету по-разному: использую занимательные задания, загадки и ребусы, наглядные средства обучения, таблицы-подсказки.</a:t>
            </a:r>
          </a:p>
          <a:p>
            <a:r>
              <a:rPr lang="ru-RU" sz="1800" dirty="0" smtClean="0"/>
              <a:t>Обычно я сопровождаю урок вопросами «Как вы думаете?», «Почему?», «Для чего?», «Докажите…», «Попробуйте обосновать…» и т.п. </a:t>
            </a:r>
          </a:p>
          <a:p>
            <a:r>
              <a:rPr lang="ru-RU" sz="1800" dirty="0" smtClean="0"/>
              <a:t>Практикую  игру «в учителя», или новый вид деятельности консультант (хорошо успевающий ученик работает со слабоуспевающим), в процессе которого осуществляется взаимный контроль, взаимопомощь.</a:t>
            </a:r>
            <a:br>
              <a:rPr lang="ru-RU" sz="1800" dirty="0" smtClean="0"/>
            </a:br>
            <a:r>
              <a:rPr lang="ru-RU" sz="1800" dirty="0" smtClean="0"/>
              <a:t>Класс воспринимает своего одноклассника в «должности» учителя положительно. Иногда оценки за работу учащимся ставит сам ученик-консультант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5688632"/>
          </a:xfrm>
        </p:spPr>
        <p:txBody>
          <a:bodyPr/>
          <a:lstStyle/>
          <a:p>
            <a:r>
              <a:rPr lang="ru-RU" sz="1800" b="1" u="sng" dirty="0" smtClean="0"/>
              <a:t>Рассмотрим структуру урока математики</a:t>
            </a:r>
            <a:endParaRPr lang="ru-RU" sz="1800" b="1" dirty="0" smtClean="0"/>
          </a:p>
          <a:p>
            <a:r>
              <a:rPr lang="ru-RU" sz="1800" b="1" dirty="0" smtClean="0"/>
              <a:t>Тема</a:t>
            </a:r>
            <a:r>
              <a:rPr lang="ru-RU" sz="1800" dirty="0" smtClean="0"/>
              <a:t>: «Обыкновенные дроби» (данная тема выбрана потому, что она изучается на протяжении всего обучения с 5-9 класс).</a:t>
            </a:r>
          </a:p>
          <a:p>
            <a:r>
              <a:rPr lang="ru-RU" sz="1800" b="1" dirty="0" smtClean="0"/>
              <a:t>Цели</a:t>
            </a:r>
            <a:r>
              <a:rPr lang="ru-RU" sz="1800" dirty="0" smtClean="0"/>
              <a:t>:</a:t>
            </a:r>
          </a:p>
          <a:p>
            <a:r>
              <a:rPr lang="ru-RU" sz="1400" u="sng" dirty="0" smtClean="0"/>
              <a:t>ОБРАЗОВАТЕЛЬНЫЕ:</a:t>
            </a:r>
            <a:endParaRPr lang="ru-RU" sz="1400" b="1" dirty="0" smtClean="0"/>
          </a:p>
          <a:p>
            <a:r>
              <a:rPr lang="ru-RU" sz="1400" dirty="0" smtClean="0"/>
              <a:t>- выработка навыков сравнения, сложения и вычитания обыкновенных дробей.</a:t>
            </a:r>
            <a:endParaRPr lang="ru-RU" sz="1400" b="1" dirty="0" smtClean="0"/>
          </a:p>
          <a:p>
            <a:r>
              <a:rPr lang="ru-RU" sz="1400" dirty="0" smtClean="0"/>
              <a:t>- обогащение знаний, установление связей теории с практикой.   </a:t>
            </a:r>
            <a:endParaRPr lang="ru-RU" sz="1400" b="1" dirty="0" smtClean="0"/>
          </a:p>
          <a:p>
            <a:r>
              <a:rPr lang="ru-RU" sz="1400" dirty="0" smtClean="0"/>
              <a:t>- повышение интереса учащихся к нестандартным задачам. </a:t>
            </a:r>
            <a:endParaRPr lang="ru-RU" sz="1400" b="1" dirty="0" smtClean="0"/>
          </a:p>
          <a:p>
            <a:r>
              <a:rPr lang="ru-RU" sz="1400" u="sng" dirty="0" smtClean="0"/>
              <a:t>КОРРЕКЦИОННО-РАЗВИВАЮЩИЕ:</a:t>
            </a:r>
            <a:endParaRPr lang="ru-RU" sz="1400" b="1" dirty="0" smtClean="0"/>
          </a:p>
          <a:p>
            <a:r>
              <a:rPr lang="ru-RU" sz="1400" dirty="0" smtClean="0"/>
              <a:t>- коррекция и развитие умения наблюдать, сравнивать, делать выводы, обобщать.  </a:t>
            </a:r>
            <a:endParaRPr lang="ru-RU" sz="1400" b="1" dirty="0" smtClean="0"/>
          </a:p>
          <a:p>
            <a:r>
              <a:rPr lang="ru-RU" sz="1400" dirty="0" smtClean="0"/>
              <a:t>- развитие активности мышления.</a:t>
            </a:r>
            <a:endParaRPr lang="ru-RU" sz="1400" b="1" dirty="0" smtClean="0"/>
          </a:p>
          <a:p>
            <a:r>
              <a:rPr lang="ru-RU" sz="1400" dirty="0" smtClean="0"/>
              <a:t>- формирование познавательных способностей.</a:t>
            </a:r>
            <a:endParaRPr lang="ru-RU" sz="1400" b="1" dirty="0" smtClean="0"/>
          </a:p>
          <a:p>
            <a:r>
              <a:rPr lang="ru-RU" sz="1400" dirty="0" smtClean="0"/>
              <a:t>- коррекция и развитие логического мышления.</a:t>
            </a:r>
            <a:endParaRPr lang="ru-RU" sz="1400" b="1" dirty="0" smtClean="0"/>
          </a:p>
          <a:p>
            <a:r>
              <a:rPr lang="ru-RU" sz="1400" dirty="0" smtClean="0"/>
              <a:t>- коррекция и развитие речи, самостоятельности, инициативы. </a:t>
            </a:r>
            <a:endParaRPr lang="ru-RU" sz="1400" b="1" dirty="0" smtClean="0"/>
          </a:p>
          <a:p>
            <a:r>
              <a:rPr lang="ru-RU" sz="1400" u="sng" dirty="0" smtClean="0"/>
              <a:t>ВОСПИТАТЕЛЬНЫЕ:</a:t>
            </a:r>
            <a:endParaRPr lang="ru-RU" sz="1400" b="1" dirty="0" smtClean="0"/>
          </a:p>
          <a:p>
            <a:r>
              <a:rPr lang="ru-RU" sz="1400" dirty="0" smtClean="0"/>
              <a:t>- создание психологического климата в классном  коллективе.</a:t>
            </a:r>
            <a:endParaRPr lang="ru-RU" sz="1400" b="1" dirty="0" smtClean="0"/>
          </a:p>
          <a:p>
            <a:r>
              <a:rPr lang="ru-RU" sz="1400" dirty="0" smtClean="0"/>
              <a:t>- воспитание чувства заинтересованности в результате своего труда и труда одноклассников.</a:t>
            </a:r>
            <a:endParaRPr lang="ru-RU" sz="1400" b="1" dirty="0" smtClean="0"/>
          </a:p>
          <a:p>
            <a:pPr>
              <a:buNone/>
            </a:pPr>
            <a:r>
              <a:rPr lang="ru-RU" sz="1800" dirty="0" smtClean="0"/>
              <a:t> </a:t>
            </a:r>
            <a:endParaRPr lang="ru-RU" sz="1800" b="1" dirty="0" smtClean="0"/>
          </a:p>
          <a:p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9"/>
            <a:ext cx="8136904" cy="5400600"/>
          </a:xfrm>
        </p:spPr>
        <p:txBody>
          <a:bodyPr/>
          <a:lstStyle/>
          <a:p>
            <a:r>
              <a:rPr lang="ru-RU" sz="2400" b="1" dirty="0" smtClean="0"/>
              <a:t>Ход урока</a:t>
            </a:r>
            <a:endParaRPr lang="ru-RU" sz="2400" dirty="0" smtClean="0"/>
          </a:p>
          <a:p>
            <a:r>
              <a:rPr lang="ru-RU" sz="1800" b="1" dirty="0" smtClean="0"/>
              <a:t> Орг. момент. </a:t>
            </a:r>
            <a:endParaRPr lang="ru-RU" sz="1800" dirty="0" smtClean="0"/>
          </a:p>
          <a:p>
            <a:r>
              <a:rPr lang="ru-RU" sz="1800" dirty="0" smtClean="0"/>
              <a:t>Чёткая формулировка целей.  Можно основную цель  записать, чтобы в конце урока ученики видели, достигли они поставленной цели или нет. </a:t>
            </a:r>
          </a:p>
          <a:p>
            <a:pPr>
              <a:buNone/>
            </a:pPr>
            <a:r>
              <a:rPr lang="ru-RU" sz="1800" b="1" dirty="0" smtClean="0"/>
              <a:t>       </a:t>
            </a:r>
            <a:r>
              <a:rPr lang="ru-RU" sz="2400" b="1" dirty="0" smtClean="0"/>
              <a:t>Минутка чтения </a:t>
            </a:r>
            <a:r>
              <a:rPr lang="ru-RU" sz="2400" dirty="0" smtClean="0"/>
              <a:t>(</a:t>
            </a:r>
            <a:r>
              <a:rPr lang="ru-RU" sz="1800" dirty="0" smtClean="0"/>
              <a:t>носит познавательный характер)</a:t>
            </a:r>
          </a:p>
          <a:p>
            <a:r>
              <a:rPr lang="ru-RU" sz="1800" dirty="0" smtClean="0"/>
              <a:t>летучая мышь весит 8 граммов</a:t>
            </a:r>
          </a:p>
          <a:p>
            <a:r>
              <a:rPr lang="ru-RU" sz="1800" dirty="0" smtClean="0"/>
              <a:t>- дина нижнего клыка бегемота 160см</a:t>
            </a:r>
          </a:p>
          <a:p>
            <a:r>
              <a:rPr lang="ru-RU" sz="1800" dirty="0" smtClean="0"/>
              <a:t>- в озеро Байкал впадает 544 реки</a:t>
            </a:r>
          </a:p>
          <a:p>
            <a:r>
              <a:rPr lang="ru-RU" sz="1800" dirty="0" smtClean="0"/>
              <a:t>- скорость кашля 900 км/ч</a:t>
            </a:r>
          </a:p>
          <a:p>
            <a:r>
              <a:rPr lang="ru-RU" sz="1800" dirty="0" smtClean="0"/>
              <a:t>- у акул в пасти 15 000 зубов</a:t>
            </a:r>
          </a:p>
          <a:p>
            <a:r>
              <a:rPr lang="ru-RU" sz="1800" dirty="0" smtClean="0"/>
              <a:t>- человек делает примерно 23 000 вдохов в день</a:t>
            </a:r>
          </a:p>
          <a:p>
            <a:r>
              <a:rPr lang="ru-RU" sz="1800" dirty="0" smtClean="0"/>
              <a:t>- расстояние от Земли до Луны 406 700км</a:t>
            </a:r>
          </a:p>
          <a:p>
            <a:pPr>
              <a:buNone/>
            </a:pPr>
            <a:endParaRPr lang="ru-RU" sz="11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r>
              <a:rPr lang="ru-RU" sz="1600" dirty="0" smtClean="0"/>
              <a:t>Предложенные тексты в большинстве случаев тесно переплетаются с математическим материалом, заставляют учащихся уже на этом этапе урока думать, рассуждать, делать выводы.</a:t>
            </a:r>
          </a:p>
          <a:p>
            <a:pPr>
              <a:buNone/>
            </a:pPr>
            <a:r>
              <a:rPr lang="ru-RU" sz="1600" b="1" dirty="0" smtClean="0"/>
              <a:t>       Пример:</a:t>
            </a:r>
          </a:p>
          <a:p>
            <a:r>
              <a:rPr lang="ru-RU" sz="1600" dirty="0" smtClean="0"/>
              <a:t>В каждой строке написано четыре слова, из которых 3 можно объединить в одну группу и дать ей название, а одно слово к этой группе не относится. Его нужно найти и исключить (вычеркнуть).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1600" dirty="0" smtClean="0"/>
              <a:t>1) КИЛОГРАММ,  ТОННА,  САНТИМЕТР,  ГРАММ.</a:t>
            </a:r>
          </a:p>
          <a:p>
            <a:r>
              <a:rPr lang="ru-RU" sz="1600" dirty="0" smtClean="0"/>
              <a:t>2) УМНОЖЕНИЕ,   ДЕЛЕНИЕ,   СЛОЖЕНИЕ,   РАВНО.</a:t>
            </a:r>
          </a:p>
          <a:p>
            <a:r>
              <a:rPr lang="ru-RU" sz="1600" dirty="0" smtClean="0"/>
              <a:t>3) МИНУТА,  СЕКУНДА,   РУБЛЬ,  ЧАС.</a:t>
            </a:r>
          </a:p>
          <a:p>
            <a:r>
              <a:rPr lang="ru-RU" sz="1600" dirty="0" smtClean="0"/>
              <a:t>4) ОДНОЗНАЧНОЕ,  ДВУЗНАЧНОЕ,   УРАВНЕНИЕ,  ТРЕХЗНАЧНОЕ.</a:t>
            </a:r>
          </a:p>
          <a:p>
            <a:r>
              <a:rPr lang="ru-RU" sz="1600" dirty="0" smtClean="0"/>
              <a:t> 5) БОЛЬШЕ,   МЕНЬШЕ,   РАВНО,  ЧИСЛО.</a:t>
            </a:r>
          </a:p>
          <a:p>
            <a:r>
              <a:rPr lang="ru-RU" sz="1600" dirty="0" smtClean="0"/>
              <a:t> 6) КВАДРАТ,   ТРЕУГОЛЬНИК,   ШАР,   КРУГ.</a:t>
            </a:r>
          </a:p>
          <a:p>
            <a:r>
              <a:rPr lang="ru-RU" sz="1600" dirty="0" smtClean="0"/>
              <a:t> 7) МЕТР,  САНТИМЕТР,  ЦЕНТНЕР,  ДЕЦИМЕТР.  </a:t>
            </a:r>
          </a:p>
          <a:p>
            <a:r>
              <a:rPr lang="ru-RU" sz="1600" dirty="0" smtClean="0"/>
              <a:t> 8) УСЛОВИЕ,  ОТВЕТ,   ПРИМЕР,  РЕШЕНИЕ.</a:t>
            </a:r>
          </a:p>
          <a:p>
            <a:r>
              <a:rPr lang="ru-RU" sz="1600" dirty="0" smtClean="0"/>
              <a:t> 9) УМЕНЬШАЕМОЕ,  ПРОИЗВЕДЕНИЕ,  ВЫЧИТАЕМОЕ,  РАЗНОСТЬ.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14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- 14!</Template>
  <TotalTime>514</TotalTime>
  <Words>1473</Words>
  <Application>Microsoft Office PowerPoint</Application>
  <PresentationFormat>Экран (4:3)</PresentationFormat>
  <Paragraphs>318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математика - 14!</vt:lpstr>
      <vt:lpstr>Формула</vt:lpstr>
      <vt:lpstr>   «Эффективные приёмы и методы обучения математике детей с ОВЗ»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Рефлексия</vt:lpstr>
      <vt:lpstr>  Заключение 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«Эффективные приёмы и методы обучения математике детей с ОВЗ»</dc:title>
  <dc:creator>Uzer</dc:creator>
  <dc:description>http://aida.ucoz.ru</dc:description>
  <cp:lastModifiedBy>Uzer</cp:lastModifiedBy>
  <cp:revision>48</cp:revision>
  <dcterms:created xsi:type="dcterms:W3CDTF">2016-02-15T09:00:39Z</dcterms:created>
  <dcterms:modified xsi:type="dcterms:W3CDTF">2019-05-16T15:45:33Z</dcterms:modified>
</cp:coreProperties>
</file>