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4" r:id="rId2"/>
    <p:sldId id="275" r:id="rId3"/>
    <p:sldId id="276" r:id="rId4"/>
    <p:sldId id="273" r:id="rId5"/>
    <p:sldId id="256" r:id="rId6"/>
    <p:sldId id="257" r:id="rId7"/>
    <p:sldId id="258" r:id="rId8"/>
    <p:sldId id="259" r:id="rId9"/>
    <p:sldId id="263" r:id="rId10"/>
    <p:sldId id="260" r:id="rId11"/>
    <p:sldId id="262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9" r:id="rId21"/>
    <p:sldId id="280" r:id="rId22"/>
    <p:sldId id="282" r:id="rId23"/>
    <p:sldId id="281" r:id="rId24"/>
    <p:sldId id="272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9" d="100"/>
          <a:sy n="59" d="100"/>
        </p:scale>
        <p:origin x="-858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73115-80F1-43B6-AFDC-D287BD1AC2F8}" type="datetimeFigureOut">
              <a:rPr lang="ru-RU" smtClean="0"/>
              <a:pPr/>
              <a:t>26.03.2019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6BCE-15B5-4949-9797-9705F78695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73115-80F1-43B6-AFDC-D287BD1AC2F8}" type="datetimeFigureOut">
              <a:rPr lang="ru-RU" smtClean="0"/>
              <a:pPr/>
              <a:t>26.03.2019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6BCE-15B5-4949-9797-9705F78695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73115-80F1-43B6-AFDC-D287BD1AC2F8}" type="datetimeFigureOut">
              <a:rPr lang="ru-RU" smtClean="0"/>
              <a:pPr/>
              <a:t>26.03.2019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6BCE-15B5-4949-9797-9705F78695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73115-80F1-43B6-AFDC-D287BD1AC2F8}" type="datetimeFigureOut">
              <a:rPr lang="ru-RU" smtClean="0"/>
              <a:pPr/>
              <a:t>26.03.2019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6BCE-15B5-4949-9797-9705F78695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73115-80F1-43B6-AFDC-D287BD1AC2F8}" type="datetimeFigureOut">
              <a:rPr lang="ru-RU" smtClean="0"/>
              <a:pPr/>
              <a:t>26.03.2019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6BCE-15B5-4949-9797-9705F78695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73115-80F1-43B6-AFDC-D287BD1AC2F8}" type="datetimeFigureOut">
              <a:rPr lang="ru-RU" smtClean="0"/>
              <a:pPr/>
              <a:t>26.03.2019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6BCE-15B5-4949-9797-9705F78695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73115-80F1-43B6-AFDC-D287BD1AC2F8}" type="datetimeFigureOut">
              <a:rPr lang="ru-RU" smtClean="0"/>
              <a:pPr/>
              <a:t>26.03.2019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6BCE-15B5-4949-9797-9705F78695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73115-80F1-43B6-AFDC-D287BD1AC2F8}" type="datetimeFigureOut">
              <a:rPr lang="ru-RU" smtClean="0"/>
              <a:pPr/>
              <a:t>26.03.2019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6BCE-15B5-4949-9797-9705F78695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73115-80F1-43B6-AFDC-D287BD1AC2F8}" type="datetimeFigureOut">
              <a:rPr lang="ru-RU" smtClean="0"/>
              <a:pPr/>
              <a:t>26.03.2019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6BCE-15B5-4949-9797-9705F78695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73115-80F1-43B6-AFDC-D287BD1AC2F8}" type="datetimeFigureOut">
              <a:rPr lang="ru-RU" smtClean="0"/>
              <a:pPr/>
              <a:t>26.03.2019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6BCE-15B5-4949-9797-9705F78695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73115-80F1-43B6-AFDC-D287BD1AC2F8}" type="datetimeFigureOut">
              <a:rPr lang="ru-RU" smtClean="0"/>
              <a:pPr/>
              <a:t>26.03.2019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6BCE-15B5-4949-9797-9705F78695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2273115-80F1-43B6-AFDC-D287BD1AC2F8}" type="datetimeFigureOut">
              <a:rPr lang="ru-RU" smtClean="0"/>
              <a:pPr/>
              <a:t>26.03.2019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C126BCE-15B5-4949-9797-9705F78695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ru-RU" sz="2000" dirty="0" smtClean="0"/>
              <a:t>Подготовила </a:t>
            </a:r>
            <a:br>
              <a:rPr lang="ru-RU" sz="2000" dirty="0" smtClean="0"/>
            </a:br>
            <a:r>
              <a:rPr lang="ru-RU" sz="2000" dirty="0" smtClean="0"/>
              <a:t>педагог-психолог: </a:t>
            </a:r>
            <a:br>
              <a:rPr lang="ru-RU" sz="2000" dirty="0" smtClean="0"/>
            </a:br>
            <a:r>
              <a:rPr lang="ru-RU" sz="2000" dirty="0" err="1" smtClean="0"/>
              <a:t>Горлатова</a:t>
            </a:r>
            <a:r>
              <a:rPr lang="ru-RU" sz="2000" dirty="0" smtClean="0"/>
              <a:t>  Л.В.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/>
              <a:t>Рекомендации по совершенствованию формирования социальных навыков у воспитанников с ОВЗ.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xmlns="" val="154787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363272" cy="2132856"/>
          </a:xfrm>
        </p:spPr>
        <p:txBody>
          <a:bodyPr>
            <a:normAutofit fontScale="90000"/>
          </a:bodyPr>
          <a:lstStyle/>
          <a:p>
            <a:pPr>
              <a:buNone/>
            </a:pPr>
            <a:r>
              <a:rPr lang="ru-RU" sz="2700" dirty="0" smtClean="0"/>
              <a:t>Предлагается </a:t>
            </a:r>
            <a:r>
              <a:rPr lang="ru-RU" sz="2700" dirty="0"/>
              <a:t>соблюдать следующие обязательные направления </a:t>
            </a:r>
            <a:r>
              <a:rPr lang="ru-RU" sz="2700" dirty="0" smtClean="0"/>
              <a:t>коррекционной </a:t>
            </a:r>
            <a:r>
              <a:rPr lang="ru-RU" sz="2700" dirty="0"/>
              <a:t>работы в сфере развития жизненной компетенции для всех категорий детей с ограниченными возможностями здоровья:</a:t>
            </a:r>
            <a:br>
              <a:rPr lang="ru-RU" sz="2700" dirty="0"/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060848"/>
            <a:ext cx="8964488" cy="453650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400" dirty="0"/>
              <a:t>Развитие адекватных представлений о собственных возможностях и ограничениях, о насущно необходимом жизнеобеспечении, способности вступать в коммуникацию со взрослым, чтобы попросить помощи</a:t>
            </a:r>
            <a:r>
              <a:rPr lang="ru-RU" sz="2400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/>
              <a:t>Овладение </a:t>
            </a:r>
            <a:r>
              <a:rPr lang="ru-RU" sz="2400" dirty="0"/>
              <a:t>социально-бытовыми умениями, используемыми в повседневной жизни</a:t>
            </a:r>
            <a:r>
              <a:rPr lang="ru-RU" sz="2400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/>
              <a:t> </a:t>
            </a:r>
            <a:r>
              <a:rPr lang="ru-RU" sz="2400" dirty="0"/>
              <a:t>Овладение навыками коммуникации</a:t>
            </a:r>
            <a:r>
              <a:rPr lang="ru-RU" sz="2400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/>
              <a:t> </a:t>
            </a:r>
            <a:r>
              <a:rPr lang="ru-RU" sz="2400" dirty="0"/>
              <a:t>Дифференциация и осмысление картины мира и ее временно-пространственной </a:t>
            </a:r>
            <a:r>
              <a:rPr lang="ru-RU" sz="2400" dirty="0" smtClean="0"/>
              <a:t>организации.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/>
              <a:t>Осмысление </a:t>
            </a:r>
            <a:r>
              <a:rPr lang="ru-RU" sz="2400" dirty="0"/>
              <a:t>своего социального окружения и освоение соответствующих возрасту системы ценностей и социальных ролей.</a:t>
            </a:r>
          </a:p>
          <a:p>
            <a:pPr marL="4572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10535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14356"/>
            <a:ext cx="8280919" cy="1571636"/>
          </a:xfrm>
        </p:spPr>
        <p:txBody>
          <a:bodyPr/>
          <a:lstStyle/>
          <a:p>
            <a:pPr algn="ctr">
              <a:buNone/>
            </a:pPr>
            <a:r>
              <a:rPr lang="ru-RU" b="0" dirty="0"/>
              <a:t>Система работы включает несколько этапов:</a:t>
            </a:r>
            <a:br>
              <a:rPr lang="ru-RU" b="0" dirty="0"/>
            </a:b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2500306"/>
            <a:ext cx="8280920" cy="3571900"/>
          </a:xfrm>
        </p:spPr>
        <p:txBody>
          <a:bodyPr>
            <a:normAutofit/>
          </a:bodyPr>
          <a:lstStyle/>
          <a:p>
            <a:r>
              <a:rPr lang="ru-RU" b="1" dirty="0" smtClean="0"/>
              <a:t>1</a:t>
            </a:r>
            <a:r>
              <a:rPr lang="ru-RU" b="1" dirty="0"/>
              <a:t>. </a:t>
            </a:r>
            <a:r>
              <a:rPr lang="ru-RU" b="1" dirty="0" smtClean="0"/>
              <a:t> Создание </a:t>
            </a:r>
            <a:r>
              <a:rPr lang="ru-RU" b="1" dirty="0"/>
              <a:t>условий, облегчающих выполнение движений и действий.</a:t>
            </a:r>
          </a:p>
          <a:p>
            <a:r>
              <a:rPr lang="ru-RU" b="1" dirty="0"/>
              <a:t>2</a:t>
            </a:r>
            <a:r>
              <a:rPr lang="ru-RU" b="1" dirty="0" smtClean="0"/>
              <a:t>.</a:t>
            </a:r>
            <a:r>
              <a:rPr lang="ru-RU" b="1" dirty="0"/>
              <a:t> Постепенное преодоление трудностей.</a:t>
            </a:r>
          </a:p>
          <a:p>
            <a:r>
              <a:rPr lang="ru-RU" b="1" dirty="0"/>
              <a:t>3</a:t>
            </a:r>
            <a:r>
              <a:rPr lang="ru-RU" b="1" dirty="0" smtClean="0"/>
              <a:t>.</a:t>
            </a:r>
            <a:r>
              <a:rPr lang="ru-RU" b="1" dirty="0"/>
              <a:t> Закрепление сформированных действий в практических ситуациях.</a:t>
            </a:r>
          </a:p>
          <a:p>
            <a:r>
              <a:rPr lang="ru-RU" b="1" dirty="0"/>
              <a:t>4</a:t>
            </a:r>
            <a:r>
              <a:rPr lang="ru-RU" b="1" dirty="0" smtClean="0"/>
              <a:t>.</a:t>
            </a:r>
            <a:r>
              <a:rPr lang="ru-RU" b="1" dirty="0"/>
              <a:t> Совершенствование новых способностей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5. Развитие </a:t>
            </a:r>
            <a:r>
              <a:rPr lang="ru-RU" b="1" dirty="0"/>
              <a:t>мотивации в овладении двигательными навыками.</a:t>
            </a:r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1411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9143999" cy="1643074"/>
          </a:xfrm>
        </p:spPr>
        <p:txBody>
          <a:bodyPr>
            <a:normAutofit fontScale="90000"/>
          </a:bodyPr>
          <a:lstStyle/>
          <a:p>
            <a:pPr algn="ctr">
              <a:buNone/>
            </a:pPr>
            <a:r>
              <a:rPr lang="ru-RU" sz="2800" i="1" dirty="0">
                <a:effectLst/>
              </a:rPr>
              <a:t>Формирование навыков самообслуживания </a:t>
            </a:r>
            <a:r>
              <a:rPr lang="ru-RU" sz="2800" dirty="0">
                <a:effectLst/>
              </a:rPr>
              <a:t>включает отработку действий с соответствующей помощью. В течение дня постоянно происходит обучение навыкам самообслуживания и закрепление двигательных навыков, в процессе режимных моментов, что является одним из условий освоения первого этапа социально-бытовой адаптации, а именно: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3286124"/>
            <a:ext cx="8640960" cy="3286148"/>
          </a:xfrm>
        </p:spPr>
        <p:txBody>
          <a:bodyPr>
            <a:normAutofit/>
          </a:bodyPr>
          <a:lstStyle/>
          <a:p>
            <a:r>
              <a:rPr lang="ru-RU" b="1" dirty="0" smtClean="0"/>
              <a:t> гигиенические навыки по соблюдению чистоты тела;</a:t>
            </a:r>
          </a:p>
          <a:p>
            <a:r>
              <a:rPr lang="ru-RU" b="1" dirty="0" smtClean="0"/>
              <a:t>навыки </a:t>
            </a:r>
            <a:r>
              <a:rPr lang="ru-RU" b="1" dirty="0"/>
              <a:t>культуры еды;</a:t>
            </a:r>
          </a:p>
          <a:p>
            <a:r>
              <a:rPr lang="ru-RU" b="1" dirty="0" smtClean="0"/>
              <a:t>навыки </a:t>
            </a:r>
            <a:r>
              <a:rPr lang="ru-RU" b="1" dirty="0"/>
              <a:t>аккуратного и бережного обращения с вещами личного пользования</a:t>
            </a:r>
            <a:r>
              <a:rPr lang="ru-RU" b="1" dirty="0" smtClean="0"/>
              <a:t>;</a:t>
            </a:r>
          </a:p>
          <a:p>
            <a:r>
              <a:rPr lang="ru-RU" b="1" dirty="0" smtClean="0"/>
              <a:t>навыки </a:t>
            </a:r>
            <a:r>
              <a:rPr lang="ru-RU" b="1" dirty="0"/>
              <a:t>содержания порядка в окружающей обстановке;</a:t>
            </a:r>
            <a:br>
              <a:rPr lang="ru-RU" b="1" dirty="0"/>
            </a:br>
            <a:r>
              <a:rPr lang="ru-RU" b="1" dirty="0" smtClean="0"/>
              <a:t>навыки </a:t>
            </a:r>
            <a:r>
              <a:rPr lang="ru-RU" b="1" dirty="0"/>
              <a:t>культурного поведения и </a:t>
            </a:r>
            <a:r>
              <a:rPr lang="ru-RU" b="1" dirty="0" smtClean="0"/>
              <a:t>вежливых взаимоотношений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11086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85728"/>
            <a:ext cx="8064895" cy="785818"/>
          </a:xfrm>
        </p:spPr>
        <p:txBody>
          <a:bodyPr/>
          <a:lstStyle/>
          <a:p>
            <a:pPr algn="ctr">
              <a:buNone/>
            </a:pPr>
            <a:r>
              <a:rPr lang="ru-RU" sz="3200" dirty="0">
                <a:effectLst/>
              </a:rPr>
              <a:t>Формирование навыков умывания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428736"/>
            <a:ext cx="8496944" cy="2071702"/>
          </a:xfrm>
        </p:spPr>
        <p:txBody>
          <a:bodyPr>
            <a:noAutofit/>
          </a:bodyPr>
          <a:lstStyle/>
          <a:p>
            <a:r>
              <a:rPr lang="ru-RU" sz="2400" b="1" dirty="0"/>
              <a:t>Чтобы сформировать хороший навык, очень важно правильно «наращивать» цепочку действий. Для начала нужно определить, что может самостоятельно сделать ребенок и что ему еще не под силу, затем разбить процесс на составляющие компоненты или небольшие шаги, обучение которым приведет ребенка к освоению навыка в целом.</a:t>
            </a:r>
          </a:p>
          <a:p>
            <a:r>
              <a:rPr lang="ru-RU" sz="2400" b="1" dirty="0"/>
              <a:t>Следующий шаг - определить оптимальную последовательность обучения. Она должна быть организована таким образом, чтобы самые доступные для конкретного ребенка навыки изучались сначала, а более трудные - позже, причем обучение одному звену должно облегчать обучение последующему.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013743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14356"/>
            <a:ext cx="8640960" cy="785818"/>
          </a:xfrm>
        </p:spPr>
        <p:txBody>
          <a:bodyPr/>
          <a:lstStyle/>
          <a:p>
            <a:pPr algn="ctr">
              <a:buNone/>
            </a:pPr>
            <a:r>
              <a:rPr lang="ru-RU" sz="2800" dirty="0">
                <a:effectLst/>
              </a:rPr>
              <a:t>Формирование навыков одевания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428736"/>
            <a:ext cx="8496944" cy="43577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/>
              <a:t>Каждое действие необходимо разбить на шаги</a:t>
            </a:r>
            <a:r>
              <a:rPr lang="ru-RU" sz="2400" b="1" dirty="0" smtClean="0"/>
              <a:t>.</a:t>
            </a:r>
          </a:p>
          <a:p>
            <a:pPr>
              <a:buNone/>
            </a:pPr>
            <a:r>
              <a:rPr lang="ru-RU" sz="2400" b="1" dirty="0"/>
              <a:t> Можно применить как прямую последовательность, когда ребенок выполняет первое действие из цепочки, а все остальное завершает взрослый, так и обратную последовательность, когда взрослый производит все действия, а ребенок - завершает процесс</a:t>
            </a:r>
            <a:r>
              <a:rPr lang="ru-RU" sz="2400" b="1" dirty="0" smtClean="0"/>
              <a:t>.</a:t>
            </a:r>
          </a:p>
          <a:p>
            <a:pPr>
              <a:buNone/>
            </a:pPr>
            <a:r>
              <a:rPr lang="ru-RU" sz="2400" b="1" dirty="0"/>
              <a:t> Количество самостоятельных шагов последовательно увеличивается, пока ребенок не освоит всю цепочку действий</a:t>
            </a:r>
            <a:r>
              <a:rPr lang="ru-RU" b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10629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7" y="357166"/>
            <a:ext cx="7910264" cy="1214446"/>
          </a:xfrm>
        </p:spPr>
        <p:txBody>
          <a:bodyPr/>
          <a:lstStyle/>
          <a:p>
            <a:pPr algn="ctr">
              <a:buNone/>
            </a:pPr>
            <a:r>
              <a:rPr lang="ru-RU" sz="2400" dirty="0">
                <a:effectLst/>
              </a:rPr>
              <a:t>Гигиенические навыки по соблюдению чистоты тела.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500174"/>
            <a:ext cx="8496944" cy="3857652"/>
          </a:xfrm>
        </p:spPr>
        <p:txBody>
          <a:bodyPr>
            <a:normAutofit fontScale="92500" lnSpcReduction="10000"/>
          </a:bodyPr>
          <a:lstStyle/>
          <a:p>
            <a:r>
              <a:rPr lang="ru-RU" sz="2400" b="1" dirty="0"/>
              <a:t>Учить детей раскладывать полотенца, сидя на стуле за столом. </a:t>
            </a:r>
            <a:endParaRPr lang="ru-RU" sz="2400" b="1" dirty="0" smtClean="0"/>
          </a:p>
          <a:p>
            <a:r>
              <a:rPr lang="ru-RU" sz="2400" b="1" dirty="0" smtClean="0"/>
              <a:t>Подготавливать </a:t>
            </a:r>
            <a:r>
              <a:rPr lang="ru-RU" sz="2400" b="1" dirty="0"/>
              <a:t>принадлежности для умывания, самостоятельно засучивать рукава, мыть лицо и руки, правильно пользоваться мылом</a:t>
            </a:r>
            <a:r>
              <a:rPr lang="ru-RU" sz="2400" b="1" dirty="0" smtClean="0"/>
              <a:t>, складывать </a:t>
            </a:r>
            <a:r>
              <a:rPr lang="ru-RU" sz="2400" b="1" dirty="0"/>
              <a:t>туалетные принадлежности по окончании умывания, например, нужно положить мыло в мыльницу</a:t>
            </a:r>
            <a:r>
              <a:rPr lang="ru-RU" sz="2400" b="1" dirty="0" smtClean="0"/>
              <a:t>.</a:t>
            </a:r>
          </a:p>
          <a:p>
            <a:r>
              <a:rPr lang="ru-RU" sz="2400" b="1" dirty="0"/>
              <a:t> При кашле отворачиваться, прикрывать рот носовым платком; соблюдать опрятность, устранять самим или с помощью взрослых непорядок в одежде. </a:t>
            </a:r>
            <a:endParaRPr lang="ru-RU" sz="2400" b="1" dirty="0" smtClean="0"/>
          </a:p>
          <a:p>
            <a:r>
              <a:rPr lang="ru-RU" sz="2400" b="1" dirty="0" smtClean="0"/>
              <a:t>Учить </a:t>
            </a:r>
            <a:r>
              <a:rPr lang="ru-RU" sz="2400" b="1" dirty="0"/>
              <a:t>детей чистить зубы и полоскать </a:t>
            </a:r>
            <a:r>
              <a:rPr lang="ru-RU" sz="2400" b="1" dirty="0" smtClean="0"/>
              <a:t>рот.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579100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00042"/>
            <a:ext cx="8820471" cy="1214446"/>
          </a:xfrm>
        </p:spPr>
        <p:txBody>
          <a:bodyPr/>
          <a:lstStyle/>
          <a:p>
            <a:pPr algn="ctr">
              <a:buNone/>
            </a:pPr>
            <a:r>
              <a:rPr lang="ru-RU" sz="2400" dirty="0">
                <a:effectLst/>
              </a:rPr>
              <a:t>Навыки культуры еды.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2000240"/>
            <a:ext cx="8424936" cy="3444984"/>
          </a:xfrm>
        </p:spPr>
        <p:txBody>
          <a:bodyPr>
            <a:normAutofit fontScale="92500" lnSpcReduction="10000"/>
          </a:bodyPr>
          <a:lstStyle/>
          <a:p>
            <a:r>
              <a:rPr lang="ru-RU" sz="2400" b="1" dirty="0"/>
              <a:t>Формировать навыки аккуратности еды у детей. Приучать детей садиться за стол в опрятном виде, принимать правильное положение за столом и сохранять его. </a:t>
            </a:r>
            <a:endParaRPr lang="ru-RU" sz="2400" b="1" dirty="0" smtClean="0"/>
          </a:p>
          <a:p>
            <a:r>
              <a:rPr lang="ru-RU" sz="2400" b="1" dirty="0" smtClean="0"/>
              <a:t>Приучать </a:t>
            </a:r>
            <a:r>
              <a:rPr lang="ru-RU" sz="2400" b="1" dirty="0"/>
              <a:t>правильно, пользоваться столовыми приборами; пищу брать понемножку, бесшумно, по мере необходимости пользоваться салфеткой. </a:t>
            </a:r>
            <a:endParaRPr lang="ru-RU" sz="2400" b="1" dirty="0" smtClean="0"/>
          </a:p>
          <a:p>
            <a:r>
              <a:rPr lang="ru-RU" sz="2400" b="1" dirty="0" smtClean="0"/>
              <a:t>Учить </a:t>
            </a:r>
            <a:r>
              <a:rPr lang="ru-RU" sz="2400" b="1" dirty="0"/>
              <a:t>детей самостоятельно  пить из чашки и убирать за собой чашку. </a:t>
            </a:r>
            <a:endParaRPr lang="ru-RU" sz="2400" b="1" dirty="0" smtClean="0"/>
          </a:p>
          <a:p>
            <a:r>
              <a:rPr lang="ru-RU" sz="2400" b="1" dirty="0" smtClean="0"/>
              <a:t>Обучение </a:t>
            </a:r>
            <a:r>
              <a:rPr lang="ru-RU" sz="2400" b="1" dirty="0"/>
              <a:t>самостоятельной еде.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956586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568951" cy="1000108"/>
          </a:xfrm>
        </p:spPr>
        <p:txBody>
          <a:bodyPr/>
          <a:lstStyle/>
          <a:p>
            <a:pPr algn="ctr">
              <a:buNone/>
            </a:pPr>
            <a:r>
              <a:rPr lang="ru-RU" sz="2400" dirty="0">
                <a:effectLst/>
              </a:rPr>
              <a:t>Навыки культурного поведения и вежливых взаимоотношений.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142984"/>
            <a:ext cx="9036496" cy="3214710"/>
          </a:xfrm>
        </p:spPr>
        <p:txBody>
          <a:bodyPr>
            <a:noAutofit/>
          </a:bodyPr>
          <a:lstStyle/>
          <a:p>
            <a:r>
              <a:rPr lang="ru-RU" sz="1800" dirty="0"/>
              <a:t>Учить детей здороваться и прощаться со взрослыми; </a:t>
            </a:r>
            <a:endParaRPr lang="ru-RU" sz="1800" dirty="0" smtClean="0"/>
          </a:p>
          <a:p>
            <a:r>
              <a:rPr lang="ru-RU" sz="1800" dirty="0" smtClean="0"/>
              <a:t>употреблять </a:t>
            </a:r>
            <a:r>
              <a:rPr lang="ru-RU" sz="1800" dirty="0"/>
              <a:t>слова, выражающие просьбу, благодарность, воспитывать заботливое отношение к людям., товарищеские взаимоотношения со взрослыми, побуждать к взаимодействиям друг с другом, оказывать помощь по просьбе другого ребенка</a:t>
            </a:r>
            <a:r>
              <a:rPr lang="ru-RU" sz="1800" dirty="0" smtClean="0"/>
              <a:t>;</a:t>
            </a:r>
          </a:p>
          <a:p>
            <a:r>
              <a:rPr lang="ru-RU" sz="1800" dirty="0" smtClean="0"/>
              <a:t> </a:t>
            </a:r>
            <a:r>
              <a:rPr lang="ru-RU" sz="1800" dirty="0"/>
              <a:t>обращаться к сверстнику называя его по имени, отвечать на его вопросы. </a:t>
            </a:r>
            <a:endParaRPr lang="ru-RU" sz="1800" dirty="0" smtClean="0"/>
          </a:p>
          <a:p>
            <a:r>
              <a:rPr lang="ru-RU" sz="1800" dirty="0" smtClean="0"/>
              <a:t>Учить </a:t>
            </a:r>
            <a:r>
              <a:rPr lang="ru-RU" sz="1800" dirty="0"/>
              <a:t>соблюдать правила культурного поведения (вытирать при входе ноги, соблюдать аккуратность в туалете, умывальной комнате) Вызывать чувство удовлетворения от чистоты и порядка.</a:t>
            </a:r>
            <a:br>
              <a:rPr lang="ru-RU" sz="1800" dirty="0"/>
            </a:br>
            <a:r>
              <a:rPr lang="ru-RU" sz="1800" dirty="0"/>
              <a:t>Специальные коррекционные занятия по социально-бытовой ориентировке направлены на практическую подготовку детей к самостоятельной жизни, на формирование у них знаний и умений, способствующих социальной адаптации, на повышение уровня общего развития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 </a:t>
            </a:r>
            <a:r>
              <a:rPr lang="ru-RU" sz="1800" dirty="0"/>
              <a:t>Система работы </a:t>
            </a:r>
            <a:r>
              <a:rPr lang="ru-RU" sz="1800" dirty="0" smtClean="0"/>
              <a:t>должна быть составлена </a:t>
            </a:r>
            <a:r>
              <a:rPr lang="ru-RU" sz="1800" dirty="0"/>
              <a:t>с учетом возрастных и </a:t>
            </a:r>
            <a:r>
              <a:rPr lang="ru-RU" sz="1800" dirty="0" err="1"/>
              <a:t>психо-физических</a:t>
            </a:r>
            <a:r>
              <a:rPr lang="ru-RU" sz="1800" dirty="0"/>
              <a:t> особенностей развития . </a:t>
            </a:r>
            <a:endParaRPr lang="ru-RU" sz="1800" dirty="0" smtClean="0"/>
          </a:p>
          <a:p>
            <a:r>
              <a:rPr lang="ru-RU" sz="1800" dirty="0" smtClean="0"/>
              <a:t>Материал должен быть расположен </a:t>
            </a:r>
            <a:r>
              <a:rPr lang="ru-RU" sz="1800" dirty="0"/>
              <a:t>по принципу усложнения и увеличения объема сведений, </a:t>
            </a:r>
            <a:r>
              <a:rPr lang="ru-RU" sz="1800" dirty="0" smtClean="0"/>
              <a:t>состоять </a:t>
            </a:r>
            <a:r>
              <a:rPr lang="ru-RU" sz="1800" dirty="0"/>
              <a:t>из разделов, где даны темы занятий, определено содержание практиче</a:t>
            </a:r>
            <a:r>
              <a:rPr lang="ru-RU" sz="1800" b="1" dirty="0"/>
              <a:t>ских работ и перечислены основные требования к умениям детей.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412563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85728"/>
            <a:ext cx="8280919" cy="1071570"/>
          </a:xfrm>
        </p:spPr>
        <p:txBody>
          <a:bodyPr/>
          <a:lstStyle/>
          <a:p>
            <a:pPr algn="ctr">
              <a:buNone/>
            </a:pPr>
            <a:r>
              <a:rPr lang="ru-RU" sz="2400" i="1" dirty="0">
                <a:effectLst/>
              </a:rPr>
              <a:t>Виды помощи при формировании навыков самообслуживания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785926"/>
            <a:ext cx="8784976" cy="3714776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(Помощь или содействие) ребенку может быть разной.</a:t>
            </a:r>
          </a:p>
          <a:p>
            <a:r>
              <a:rPr lang="ru-RU" b="1" dirty="0" smtClean="0"/>
              <a:t>Устная </a:t>
            </a:r>
            <a:r>
              <a:rPr lang="ru-RU" b="1" dirty="0"/>
              <a:t>- слова, которые наталкивают ребенка на требуемое действие.</a:t>
            </a:r>
          </a:p>
          <a:p>
            <a:r>
              <a:rPr lang="ru-RU" b="1" dirty="0" smtClean="0"/>
              <a:t>Демонстрация </a:t>
            </a:r>
            <a:r>
              <a:rPr lang="ru-RU" b="1" dirty="0"/>
              <a:t>- показать само действие, чтобы ребенок по подражанию сделал правильно. Это особенно полезно, когда ребенок не способен реагировать только на устные указания.</a:t>
            </a:r>
          </a:p>
          <a:p>
            <a:r>
              <a:rPr lang="ru-RU" b="1" dirty="0" smtClean="0"/>
              <a:t>Наглядная </a:t>
            </a:r>
            <a:r>
              <a:rPr lang="ru-RU" b="1" dirty="0"/>
              <a:t>- наглядные подсказки, наталкивающие на правильное выполнение задания.</a:t>
            </a:r>
          </a:p>
          <a:p>
            <a:r>
              <a:rPr lang="ru-RU" b="1" dirty="0" smtClean="0"/>
              <a:t>Физическая </a:t>
            </a:r>
            <a:r>
              <a:rPr lang="ru-RU" b="1" dirty="0"/>
              <a:t>- физические действия, помогающие малышу справиться с той частью деятельности, которая для него особенно сложна.</a:t>
            </a:r>
          </a:p>
          <a:p>
            <a:r>
              <a:rPr lang="ru-RU" b="1" dirty="0"/>
              <a:t>Выбор помощи зависит от уровня владения навыком. Постепенно помощь должна уменьшаться, чтобы ребенок сам выполнял нужное действие без всяких подсказок.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9382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6858000"/>
            <a:ext cx="6512511" cy="50009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731520"/>
            <a:ext cx="8280920" cy="569787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b="1" dirty="0" smtClean="0"/>
              <a:t>Формы обучения социально-бытовой ориентации</a:t>
            </a:r>
          </a:p>
          <a:p>
            <a:pPr algn="ctr">
              <a:buNone/>
            </a:pPr>
            <a:endParaRPr lang="ru-RU" sz="3200" b="1" dirty="0" smtClean="0"/>
          </a:p>
          <a:p>
            <a:pPr algn="ctr">
              <a:buNone/>
            </a:pPr>
            <a:r>
              <a:rPr lang="ru-RU" sz="2600" b="1" dirty="0" smtClean="0"/>
              <a:t>•</a:t>
            </a:r>
            <a:r>
              <a:rPr lang="ru-RU" sz="2600" b="1" dirty="0"/>
              <a:t> Предметно-практические занятия</a:t>
            </a:r>
          </a:p>
          <a:p>
            <a:pPr algn="ctr">
              <a:buNone/>
            </a:pPr>
            <a:r>
              <a:rPr lang="ru-RU" sz="2600" b="1" dirty="0"/>
              <a:t>• </a:t>
            </a:r>
            <a:r>
              <a:rPr lang="ru-RU" sz="2600" b="1" dirty="0" smtClean="0"/>
              <a:t>Экскурсии</a:t>
            </a:r>
            <a:endParaRPr lang="ru-RU" sz="2600" b="1" dirty="0"/>
          </a:p>
          <a:p>
            <a:pPr algn="ctr">
              <a:buNone/>
            </a:pPr>
            <a:r>
              <a:rPr lang="ru-RU" sz="2600" b="1" dirty="0" smtClean="0"/>
              <a:t>•</a:t>
            </a:r>
            <a:r>
              <a:rPr lang="ru-RU" sz="2600" b="1" dirty="0"/>
              <a:t> Сюжетно-ролевые игры</a:t>
            </a:r>
          </a:p>
          <a:p>
            <a:pPr algn="ctr">
              <a:buNone/>
            </a:pPr>
            <a:r>
              <a:rPr lang="ru-RU" sz="2600" b="1" dirty="0" smtClean="0"/>
              <a:t> </a:t>
            </a:r>
            <a:r>
              <a:rPr lang="ru-RU" sz="2600" b="1" dirty="0"/>
              <a:t>• </a:t>
            </a:r>
            <a:r>
              <a:rPr lang="ru-RU" sz="2600" b="1" dirty="0" smtClean="0"/>
              <a:t>Беседы</a:t>
            </a:r>
            <a:r>
              <a:rPr lang="ru-RU" sz="2600" b="1" dirty="0"/>
              <a:t/>
            </a:r>
            <a:br>
              <a:rPr lang="ru-RU" sz="2600" b="1" dirty="0"/>
            </a:br>
            <a:r>
              <a:rPr lang="ru-RU" sz="2600" b="1" dirty="0"/>
              <a:t>  </a:t>
            </a:r>
            <a:r>
              <a:rPr lang="ru-RU" sz="2600" b="1" dirty="0" smtClean="0"/>
              <a:t>•</a:t>
            </a:r>
            <a:r>
              <a:rPr lang="ru-RU" sz="2600" b="1" dirty="0"/>
              <a:t>  Дидактические игры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4244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072493" cy="5086564"/>
          </a:xfrm>
        </p:spPr>
        <p:txBody>
          <a:bodyPr/>
          <a:lstStyle/>
          <a:p>
            <a:pPr algn="l">
              <a:buNone/>
            </a:pPr>
            <a: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Социальная адаптация учащихся является одним из основных направлений воспитательной работы </a:t>
            </a:r>
            <a: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спец. школы . </a:t>
            </a:r>
            <a:b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Это </a:t>
            </a:r>
            <a: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один из механизмов, позволяющих ребёнку активно включаться в различные структурные элементы среды, т. е. посильно участвовать в труде и общественной жизни коллектива, приобщаться к социальной культурной жизни общества, устраивать свой быт в соответствии с нормами и правилами общежития</a:t>
            </a:r>
            <a:r>
              <a:rPr lang="ru-RU" sz="4800" b="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endParaRPr lang="ru-RU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3" y="785794"/>
            <a:ext cx="7805767" cy="4729374"/>
          </a:xfrm>
        </p:spPr>
        <p:txBody>
          <a:bodyPr/>
          <a:lstStyle/>
          <a:p>
            <a:pPr algn="l">
              <a:buNone/>
            </a:pPr>
            <a:r>
              <a:rPr lang="ru-RU" sz="2800" b="0" dirty="0" smtClean="0">
                <a:solidFill>
                  <a:schemeClr val="tx1"/>
                </a:solidFill>
                <a:ea typeface="Calibri"/>
                <a:cs typeface="Times New Roman"/>
              </a:rPr>
              <a:t>Одним из компонентов системного подхода к решению задач социализации учащихся является формирование привычки к здоровому образу жизни, охрана здоровья </a:t>
            </a:r>
            <a:r>
              <a:rPr lang="ru-RU" sz="2800" b="0" dirty="0" smtClean="0">
                <a:solidFill>
                  <a:schemeClr val="tx1"/>
                </a:solidFill>
                <a:ea typeface="Calibri"/>
                <a:cs typeface="Times New Roman"/>
              </a:rPr>
              <a:t>и работа </a:t>
            </a:r>
            <a:r>
              <a:rPr lang="ru-RU" sz="2800" b="0" dirty="0" smtClean="0">
                <a:solidFill>
                  <a:schemeClr val="tx1"/>
                </a:solidFill>
                <a:ea typeface="Calibri"/>
                <a:cs typeface="Times New Roman"/>
              </a:rPr>
              <a:t>по </a:t>
            </a:r>
            <a:r>
              <a:rPr lang="ru-RU" sz="2800" b="0" dirty="0" err="1" smtClean="0">
                <a:solidFill>
                  <a:schemeClr val="tx1"/>
                </a:solidFill>
                <a:ea typeface="Calibri"/>
                <a:cs typeface="Times New Roman"/>
              </a:rPr>
              <a:t>здоровьесбережению</a:t>
            </a:r>
            <a:r>
              <a:rPr lang="ru-RU" sz="2800" b="0" dirty="0" smtClean="0">
                <a:solidFill>
                  <a:schemeClr val="tx1"/>
                </a:solidFill>
                <a:ea typeface="Calibri"/>
                <a:cs typeface="Times New Roman"/>
              </a:rPr>
              <a:t>.</a:t>
            </a:r>
            <a:br>
              <a:rPr lang="ru-RU" sz="2800" b="0" dirty="0" smtClean="0">
                <a:solidFill>
                  <a:schemeClr val="tx1"/>
                </a:solidFill>
                <a:ea typeface="Calibri"/>
                <a:cs typeface="Times New Roman"/>
              </a:rPr>
            </a:br>
            <a: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b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800" b="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Особое 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значение сегодня уделяется такому </a:t>
            </a:r>
            <a:r>
              <a:rPr lang="ru-RU" sz="2400" b="0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здоровьесберегающему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фактору как обеспечение социально - психологического благополучия ребёнка. Это значит - задача каждого педагога, особенно коррекционной школы - обеспечить эмоциональное, комфортное и позитивное психологическое самочувствие ребёнка в процессе общения с ним.</a:t>
            </a:r>
            <a:r>
              <a:rPr lang="ru-RU" sz="9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96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600" b="0" dirty="0" smtClean="0">
                <a:solidFill>
                  <a:schemeClr val="tx1"/>
                </a:solidFill>
                <a:ea typeface="Calibri"/>
                <a:cs typeface="Times New Roman"/>
              </a:rPr>
              <a:t> </a:t>
            </a:r>
            <a:endParaRPr lang="ru-RU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7" y="642918"/>
            <a:ext cx="7877204" cy="4872250"/>
          </a:xfrm>
        </p:spPr>
        <p:txBody>
          <a:bodyPr/>
          <a:lstStyle/>
          <a:p>
            <a:pPr algn="l">
              <a:buNone/>
            </a:pPr>
            <a:r>
              <a:rPr lang="ru-RU" sz="2000" b="0" dirty="0" smtClean="0">
                <a:solidFill>
                  <a:schemeClr val="tx1"/>
                </a:solidFill>
                <a:ea typeface="Calibri"/>
                <a:cs typeface="Times New Roman"/>
              </a:rPr>
              <a:t>Большое значение в процессе формирования социально правильного поведения </a:t>
            </a:r>
            <a:r>
              <a:rPr lang="ru-RU" sz="2000" b="0" dirty="0" smtClean="0">
                <a:solidFill>
                  <a:schemeClr val="tx1"/>
                </a:solidFill>
                <a:ea typeface="Calibri"/>
                <a:cs typeface="Times New Roman"/>
              </a:rPr>
              <a:t>придаётся:</a:t>
            </a:r>
            <a:br>
              <a:rPr lang="ru-RU" sz="2000" b="0" dirty="0" smtClean="0">
                <a:solidFill>
                  <a:schemeClr val="tx1"/>
                </a:solidFill>
                <a:ea typeface="Calibri"/>
                <a:cs typeface="Times New Roman"/>
              </a:rPr>
            </a:br>
            <a:r>
              <a:rPr lang="ru-RU" sz="2000" b="0" dirty="0" smtClean="0">
                <a:solidFill>
                  <a:schemeClr val="tx1"/>
                </a:solidFill>
                <a:ea typeface="Calibri"/>
                <a:cs typeface="Times New Roman"/>
              </a:rPr>
              <a:t>- труду</a:t>
            </a:r>
            <a:br>
              <a:rPr lang="ru-RU" sz="2000" b="0" dirty="0" smtClean="0">
                <a:solidFill>
                  <a:schemeClr val="tx1"/>
                </a:solidFill>
                <a:ea typeface="Calibri"/>
                <a:cs typeface="Times New Roman"/>
              </a:rPr>
            </a:br>
            <a:r>
              <a:rPr lang="ru-RU" sz="2000" b="0" dirty="0" smtClean="0">
                <a:solidFill>
                  <a:schemeClr val="tx1"/>
                </a:solidFill>
                <a:ea typeface="Calibri"/>
                <a:cs typeface="Times New Roman"/>
              </a:rPr>
              <a:t>-э</a:t>
            </a:r>
            <a:r>
              <a:rPr lang="ru-RU" sz="2000" b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кскурсиям </a:t>
            </a:r>
            <a:r>
              <a:rPr lang="ru-RU" sz="2000" b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на </a:t>
            </a:r>
            <a:r>
              <a:rPr lang="ru-RU" sz="2000" b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природу.</a:t>
            </a:r>
            <a:br>
              <a:rPr lang="ru-RU" sz="2000" b="0" dirty="0" smtClean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ru-RU" sz="2000" b="0" dirty="0" smtClean="0">
                <a:solidFill>
                  <a:schemeClr val="tx1"/>
                </a:solidFill>
                <a:latin typeface="Times New Roman"/>
                <a:ea typeface="Times New Roman"/>
              </a:rPr>
              <a:t/>
            </a:r>
            <a:br>
              <a:rPr lang="ru-RU" sz="2000" b="0" dirty="0" smtClean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ru-RU" sz="2000" b="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Немаловажное значение в работе социализации воспитанников имеет эстетическое воспитание. </a:t>
            </a:r>
            <a:r>
              <a:rPr lang="ru-RU" sz="2000" b="0" dirty="0" smtClean="0">
                <a:solidFill>
                  <a:schemeClr val="tx1"/>
                </a:solidFill>
              </a:rPr>
              <a:t/>
            </a:r>
            <a:br>
              <a:rPr lang="ru-RU" sz="2000" b="0" dirty="0" smtClean="0">
                <a:solidFill>
                  <a:schemeClr val="tx1"/>
                </a:solidFill>
              </a:rPr>
            </a:br>
            <a:r>
              <a:rPr lang="ru-RU" sz="2000" b="0" dirty="0" smtClean="0">
                <a:solidFill>
                  <a:schemeClr val="tx1"/>
                </a:solidFill>
              </a:rPr>
              <a:t/>
            </a:r>
            <a:br>
              <a:rPr lang="ru-RU" sz="2000" b="0" dirty="0" smtClean="0">
                <a:solidFill>
                  <a:schemeClr val="tx1"/>
                </a:solidFill>
              </a:rPr>
            </a:br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Подготовка </a:t>
            </a:r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 самостоятельной жизни, полноценная социальная адаптация невозможны без правовых знаний.</a:t>
            </a:r>
            <a:b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Постоянное внимание уделяем индивидуальной работе с детьми по формированию умений вести себя в обществе, культуре взаимоотношений, привитию этических норм поведения: умение встречать гостей, приносить и дарить подарки, пользоваться сотовыми телефонами и др.</a:t>
            </a:r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b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000" b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Важным моментом социализации является умение организовать свой досуг, с пользой для себя провести свободное время. </a:t>
            </a:r>
            <a:br>
              <a:rPr lang="ru-RU" sz="2000" b="0" dirty="0" smtClean="0">
                <a:solidFill>
                  <a:schemeClr val="tx1"/>
                </a:solidFill>
                <a:latin typeface="Times New Roman"/>
                <a:ea typeface="Times New Roman"/>
              </a:rPr>
            </a:br>
            <a:endParaRPr lang="ru-RU" sz="20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572559" cy="6143668"/>
          </a:xfrm>
        </p:spPr>
        <p:txBody>
          <a:bodyPr/>
          <a:lstStyle/>
          <a:p>
            <a:pPr algn="l"/>
            <a:r>
              <a:rPr lang="ru-RU" sz="1400" dirty="0" smtClean="0"/>
              <a:t>Создание оптимальных условий для социализации детей с </a:t>
            </a:r>
            <a:r>
              <a:rPr lang="ru-RU" sz="1400" dirty="0" smtClean="0"/>
              <a:t>ОВЗ </a:t>
            </a:r>
            <a:r>
              <a:rPr lang="ru-RU" sz="1400" dirty="0" smtClean="0"/>
              <a:t> является первоочередной задачей всего коррекционно-воспитательного </a:t>
            </a:r>
            <a:r>
              <a:rPr lang="ru-RU" sz="1400" dirty="0" smtClean="0"/>
              <a:t>процесса. </a:t>
            </a:r>
            <a:br>
              <a:rPr lang="ru-RU" sz="1400" dirty="0" smtClean="0"/>
            </a:br>
            <a:r>
              <a:rPr lang="ru-RU" sz="1400" dirty="0" smtClean="0"/>
              <a:t>Необходимо</a:t>
            </a:r>
            <a:r>
              <a:rPr lang="ru-RU" sz="1400" dirty="0" smtClean="0"/>
              <a:t>, используя все возможности воспитанников, развивать у них жизненно необходимые навыки, чтобы став взрослыми, они могли самостоятельно себя обслуживать, выполнять в быту и в специальных производственных условиях несложные трудовые операции и ориентироваться в окружающем. 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В </a:t>
            </a:r>
            <a:r>
              <a:rPr lang="ru-RU" sz="1400" dirty="0" smtClean="0"/>
              <a:t>связи с вышеизложенным и исходя из собственного опыта, считаю возможным рекомендовать:</a:t>
            </a:r>
            <a:br>
              <a:rPr lang="ru-RU" sz="1400" dirty="0" smtClean="0"/>
            </a:br>
            <a:r>
              <a:rPr lang="ru-RU" sz="1400" dirty="0" smtClean="0"/>
              <a:t>1.Больше </a:t>
            </a:r>
            <a:r>
              <a:rPr lang="ru-RU" sz="1400" dirty="0" smtClean="0"/>
              <a:t>внимания уделять формированию социальных навыков через увеличение количества часов в КТП и Программах по воспитательным блокам.</a:t>
            </a:r>
            <a:br>
              <a:rPr lang="ru-RU" sz="1400" dirty="0" smtClean="0"/>
            </a:br>
            <a:r>
              <a:rPr lang="ru-RU" sz="1400" dirty="0" smtClean="0"/>
              <a:t>2. Выработать </a:t>
            </a:r>
            <a:r>
              <a:rPr lang="ru-RU" sz="1400" dirty="0" smtClean="0"/>
              <a:t>алгоритм действий при формировании определённых социальных навыков (Уборка дома, уход за одеждой, обувью и т.д.).</a:t>
            </a:r>
            <a:br>
              <a:rPr lang="ru-RU" sz="1400" dirty="0" smtClean="0"/>
            </a:br>
            <a:r>
              <a:rPr lang="ru-RU" sz="1400" dirty="0" smtClean="0"/>
              <a:t>3. Широко </a:t>
            </a:r>
            <a:r>
              <a:rPr lang="ru-RU" sz="1400" dirty="0" smtClean="0"/>
              <a:t>использовать практические виды деятельности (</a:t>
            </a:r>
            <a:r>
              <a:rPr lang="ru-RU" sz="1400" dirty="0" err="1" smtClean="0"/>
              <a:t>деятельностный</a:t>
            </a:r>
            <a:r>
              <a:rPr lang="ru-RU" sz="1400" dirty="0" smtClean="0"/>
              <a:t> подход).</a:t>
            </a:r>
            <a:br>
              <a:rPr lang="ru-RU" sz="1400" dirty="0" smtClean="0"/>
            </a:br>
            <a:r>
              <a:rPr lang="ru-RU" sz="1400" dirty="0" smtClean="0"/>
              <a:t>Использовать ситуативные диалоги для отработки умений культурного обращения ко взрослым, сверстникам с вопросом или просьбой; закреплении слов приветствия при встрече и расставании; при изучении правил поведения за столом и т.п.</a:t>
            </a:r>
            <a:br>
              <a:rPr lang="ru-RU" sz="1400" dirty="0" smtClean="0"/>
            </a:br>
            <a:r>
              <a:rPr lang="ru-RU" sz="1400" dirty="0" smtClean="0"/>
              <a:t>4. Разработать </a:t>
            </a:r>
            <a:r>
              <a:rPr lang="ru-RU" sz="1400" dirty="0" smtClean="0"/>
              <a:t>технологические карты по темам (Уход за кожей лица, береги зрение).</a:t>
            </a:r>
            <a:br>
              <a:rPr lang="ru-RU" sz="1400" dirty="0" smtClean="0"/>
            </a:br>
            <a:r>
              <a:rPr lang="ru-RU" sz="1400" dirty="0" smtClean="0"/>
              <a:t>5. Проводить </a:t>
            </a:r>
            <a:r>
              <a:rPr lang="ru-RU" sz="1400" dirty="0" smtClean="0"/>
              <a:t>тематические экскурсии (телеграф, транспорт, столовая, магазин).</a:t>
            </a:r>
            <a:br>
              <a:rPr lang="ru-RU" sz="1400" dirty="0" smtClean="0"/>
            </a:br>
            <a:r>
              <a:rPr lang="ru-RU" sz="1400" dirty="0" smtClean="0"/>
              <a:t>6.Задействовать </a:t>
            </a:r>
            <a:r>
              <a:rPr lang="ru-RU" sz="1400" dirty="0" smtClean="0"/>
              <a:t>детей в </a:t>
            </a:r>
            <a:r>
              <a:rPr lang="ru-RU" sz="1400" dirty="0" err="1" smtClean="0"/>
              <a:t>досуговой</a:t>
            </a:r>
            <a:r>
              <a:rPr lang="ru-RU" sz="1400" dirty="0" smtClean="0"/>
              <a:t> деятельности (календарные и спортивные праздники, выступление на фестивалях, участие в конкурсах, прогулки, подвижные игры). </a:t>
            </a:r>
            <a:br>
              <a:rPr lang="ru-RU" sz="1400" dirty="0" smtClean="0"/>
            </a:br>
            <a:r>
              <a:rPr lang="ru-RU" sz="1400" dirty="0" smtClean="0"/>
              <a:t>7. Осуществлять </a:t>
            </a:r>
            <a:r>
              <a:rPr lang="ru-RU" sz="1400" dirty="0" smtClean="0"/>
              <a:t>тесное взаимодействие всех специалистов учреждения (социальный педагог, медицинский </a:t>
            </a:r>
            <a:r>
              <a:rPr lang="ru-RU" sz="1400" dirty="0" smtClean="0"/>
              <a:t>работник, </a:t>
            </a:r>
            <a:r>
              <a:rPr lang="ru-RU" sz="1400" dirty="0" smtClean="0"/>
              <a:t>психолог, музыкальный работник, </a:t>
            </a:r>
            <a:r>
              <a:rPr lang="ru-RU" sz="1400" dirty="0" smtClean="0"/>
              <a:t>логопед, учителя). </a:t>
            </a: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7" y="714356"/>
            <a:ext cx="7877204" cy="4800812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>
                <a:solidFill>
                  <a:schemeClr val="tx1"/>
                </a:solidFill>
                <a:ea typeface="Calibri"/>
                <a:cs typeface="Times New Roman"/>
              </a:rPr>
              <a:t>Необходимо </a:t>
            </a:r>
            <a:r>
              <a:rPr lang="ru-RU" sz="2800" dirty="0" smtClean="0">
                <a:solidFill>
                  <a:schemeClr val="tx1"/>
                </a:solidFill>
                <a:ea typeface="Calibri"/>
                <a:cs typeface="Times New Roman"/>
              </a:rPr>
              <a:t>развивать у наших воспитанников интерес к тем жизненным ситуациям, с которыми им предстоит встретиться и которые им придётся решать, а это невозможно без оснащения их определённым багажом знаний и умений, необходимым для успешной интеграции в </a:t>
            </a:r>
            <a:r>
              <a:rPr lang="ru-RU" sz="2800" dirty="0" smtClean="0">
                <a:solidFill>
                  <a:schemeClr val="tx1"/>
                </a:solidFill>
                <a:ea typeface="Calibri"/>
                <a:cs typeface="Times New Roman"/>
              </a:rPr>
              <a:t>социуме.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214554"/>
            <a:ext cx="8136903" cy="4454806"/>
          </a:xfrm>
        </p:spPr>
        <p:txBody>
          <a:bodyPr/>
          <a:lstStyle/>
          <a:p>
            <a:pPr>
              <a:buNone/>
            </a:pPr>
            <a:r>
              <a:rPr lang="ru-RU" sz="4800" dirty="0"/>
              <a:t>СПАСИБО ЗА ВНИМАНИЕ!</a:t>
            </a:r>
            <a:br>
              <a:rPr lang="ru-RU" sz="48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-45719"/>
            <a:ext cx="6400800" cy="45719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353796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9" y="1000108"/>
            <a:ext cx="7948642" cy="5143536"/>
          </a:xfrm>
        </p:spPr>
        <p:txBody>
          <a:bodyPr/>
          <a:lstStyle/>
          <a:p>
            <a:pPr algn="l">
              <a:buNone/>
            </a:pPr>
            <a:r>
              <a:rPr lang="ru-RU" sz="2400" b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Истоки многих затруднений связаны с особенностями психофизического развития детей, а также от состояния обучения и воспитания в школе. </a:t>
            </a:r>
            <a:r>
              <a:rPr lang="ru-RU" sz="2400" b="0" dirty="0" smtClean="0">
                <a:solidFill>
                  <a:schemeClr val="tx1"/>
                </a:solidFill>
                <a:latin typeface="Times New Roman"/>
                <a:ea typeface="Times New Roman"/>
              </a:rPr>
              <a:t/>
            </a:r>
            <a:br>
              <a:rPr lang="ru-RU" sz="2400" b="0" dirty="0" smtClean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ru-RU" sz="2400" b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Поэтому </a:t>
            </a:r>
            <a:r>
              <a:rPr lang="ru-RU" sz="2400" b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одним из главных моментов в организации социально - адаптационной среды в школе является наличие единой системы взаимодействия на учащихся. Эффективность подготовки школьников к жизни через систему внеклассной и урочной работы зависит от согласованности действий учителя и </a:t>
            </a:r>
            <a:r>
              <a:rPr lang="ru-RU" sz="2400" b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родителя, </a:t>
            </a:r>
            <a:r>
              <a:rPr lang="ru-RU" sz="2400" b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их контакта, информированности о работе друг друга, </a:t>
            </a:r>
            <a:r>
              <a:rPr lang="ru-RU" sz="2400" b="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скоординированности</a:t>
            </a:r>
            <a:r>
              <a:rPr lang="ru-RU" sz="2400" b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 планов работы.</a:t>
            </a:r>
            <a:r>
              <a:rPr lang="ru-RU" sz="4400" dirty="0" smtClean="0">
                <a:solidFill>
                  <a:schemeClr val="accent1"/>
                </a:solidFill>
                <a:latin typeface="Times New Roman"/>
                <a:ea typeface="Times New Roman"/>
              </a:rPr>
              <a:t/>
            </a:r>
            <a:br>
              <a:rPr lang="ru-RU" sz="4400" dirty="0" smtClean="0">
                <a:solidFill>
                  <a:schemeClr val="accent1"/>
                </a:solidFill>
                <a:latin typeface="Times New Roman"/>
                <a:ea typeface="Times New Roman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785918" y="7215214"/>
            <a:ext cx="6523127" cy="214338"/>
          </a:xfrm>
        </p:spPr>
        <p:txBody>
          <a:bodyPr/>
          <a:lstStyle/>
          <a:p>
            <a:pPr algn="ctr"/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Определенный </a:t>
            </a:r>
            <a:r>
              <a:rPr lang="ru-RU" sz="2800" dirty="0" smtClean="0"/>
              <a:t>уровень   </a:t>
            </a:r>
            <a:r>
              <a:rPr lang="ru-RU" sz="2800" dirty="0" err="1" smtClean="0"/>
              <a:t>сформированности</a:t>
            </a:r>
            <a:r>
              <a:rPr lang="ru-RU" sz="2800" dirty="0" smtClean="0"/>
              <a:t> социально-бытовых умений и навыков помогает детям с ограниченными возможностями здоровья, </a:t>
            </a:r>
            <a:r>
              <a:rPr lang="ru-RU" sz="2800" dirty="0"/>
              <a:t>интегрироваться в </a:t>
            </a:r>
            <a:r>
              <a:rPr lang="ru-RU" sz="2800" dirty="0" smtClean="0"/>
              <a:t>обществе и снимает некоторые ограничения </a:t>
            </a:r>
            <a:r>
              <a:rPr lang="ru-RU" sz="2800" dirty="0" smtClean="0"/>
              <a:t>существования.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113744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071546"/>
            <a:ext cx="8280920" cy="4567254"/>
          </a:xfrm>
        </p:spPr>
        <p:txBody>
          <a:bodyPr>
            <a:noAutofit/>
          </a:bodyPr>
          <a:lstStyle/>
          <a:p>
            <a:r>
              <a:rPr lang="ru-RU" sz="3200" b="1" dirty="0"/>
              <a:t>Процесс обучения следует сделать трехступенчатым:</a:t>
            </a:r>
          </a:p>
          <a:p>
            <a:r>
              <a:rPr lang="ru-RU" sz="3200" dirty="0"/>
              <a:t> 1. Вначале ребенку объясняют, что он должен сделать.</a:t>
            </a:r>
          </a:p>
          <a:p>
            <a:r>
              <a:rPr lang="ru-RU" sz="3200" dirty="0"/>
              <a:t> 2. Затем при необходимости оказывают ту или иную помощь.</a:t>
            </a:r>
          </a:p>
          <a:p>
            <a:r>
              <a:rPr lang="ru-RU" sz="3200" dirty="0"/>
              <a:t> 3. Создают ситуацию успеха и поощряют за выполненное задание.</a:t>
            </a:r>
          </a:p>
          <a:p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V="1">
            <a:off x="685800" y="-571528"/>
            <a:ext cx="7772400" cy="285752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3010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7500966"/>
            <a:ext cx="8640959" cy="357190"/>
          </a:xfrm>
        </p:spPr>
        <p:txBody>
          <a:bodyPr>
            <a:noAutofit/>
          </a:bodyPr>
          <a:lstStyle/>
          <a:p>
            <a:pPr algn="ctr"/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642918"/>
            <a:ext cx="8208912" cy="471490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800" dirty="0" smtClean="0"/>
              <a:t>Необходимо предлагать </a:t>
            </a:r>
            <a:r>
              <a:rPr lang="ru-RU" sz="2800" dirty="0"/>
              <a:t>ребенку короткие задания, стараясь сделать их более разнообразными, чередовать разнообразные виды деятельности; 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начинать </a:t>
            </a:r>
            <a:r>
              <a:rPr lang="ru-RU" sz="2800" dirty="0"/>
              <a:t>и заканчивать каждую серию заданий ситуацией успеха</a:t>
            </a:r>
            <a:r>
              <a:rPr lang="ru-RU" sz="2800" dirty="0" smtClean="0"/>
              <a:t>;</a:t>
            </a:r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/>
              <a:t>сочетать новые более трудные задания с уже известными заданиями, более легкими; 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включать </a:t>
            </a:r>
            <a:r>
              <a:rPr lang="ru-RU" sz="2800" dirty="0"/>
              <a:t>в программу обучения развитие нескольких навыков, которые способствовали бы дальнейшему развитию какой-нибудь одной из относительно сохранных функций.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506361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7" y="7215214"/>
            <a:ext cx="7910264" cy="28575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воспитателю всегда следует помнить,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731520"/>
            <a:ext cx="8136904" cy="34747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/>
              <a:t>Для того, чтобы помочь ребенку показать себя с лучшей стороны, следует</a:t>
            </a:r>
            <a:r>
              <a:rPr lang="ru-RU" sz="2800" dirty="0" smtClean="0"/>
              <a:t>:</a:t>
            </a:r>
          </a:p>
          <a:p>
            <a:pPr>
              <a:buNone/>
            </a:pPr>
            <a:r>
              <a:rPr lang="ru-RU" sz="2800" dirty="0" smtClean="0"/>
              <a:t>  </a:t>
            </a:r>
            <a:r>
              <a:rPr lang="ru-RU" sz="2800" dirty="0"/>
              <a:t>его действия, направленные на создание психологического комфорта  должны быть обдуманы и тактичны.  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Излишняя </a:t>
            </a:r>
            <a:r>
              <a:rPr lang="ru-RU" sz="2800" dirty="0"/>
              <a:t>опека и чрезмерная забота могут лишний раз подчеркнуть нестандартность ребенка и развить у него эгоистические установки, а у окружающих детей - снисходительное отношение.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044027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793289" y="7572404"/>
            <a:ext cx="6512511" cy="35719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Объект 3" descr="Для социализации учащихся необходим определенный уровень сформированности ком..."/>
          <p:cNvPicPr>
            <a:picLocks noGrp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428596" y="571480"/>
            <a:ext cx="8391876" cy="51435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131769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3" y="357166"/>
            <a:ext cx="8064896" cy="19288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>
                <a:effectLst/>
              </a:rPr>
              <a:t> Одним из условий освоения первого этапа социально-бытовой ориентации является овладение всеми навыками самообслуживания и правил поведения в быту, а именно</a:t>
            </a:r>
            <a:r>
              <a:rPr lang="ru-RU" sz="2400" dirty="0" smtClean="0">
                <a:effectLst/>
              </a:rPr>
              <a:t>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2500306"/>
            <a:ext cx="8424936" cy="3714776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 </a:t>
            </a:r>
            <a:r>
              <a:rPr lang="ru-RU" sz="2800" dirty="0" smtClean="0"/>
              <a:t>гигиеническими навыками </a:t>
            </a:r>
            <a:r>
              <a:rPr lang="ru-RU" sz="2800" dirty="0"/>
              <a:t>по соблюдению чистоты тела</a:t>
            </a:r>
            <a:r>
              <a:rPr lang="ru-RU" sz="2800" dirty="0" smtClean="0"/>
              <a:t>;</a:t>
            </a:r>
          </a:p>
          <a:p>
            <a:r>
              <a:rPr lang="ru-RU" sz="2800" dirty="0" smtClean="0"/>
              <a:t>навыками </a:t>
            </a:r>
            <a:r>
              <a:rPr lang="ru-RU" sz="2800" dirty="0"/>
              <a:t>культуры еды</a:t>
            </a:r>
            <a:r>
              <a:rPr lang="ru-RU" sz="2800" dirty="0" smtClean="0"/>
              <a:t>;</a:t>
            </a:r>
          </a:p>
          <a:p>
            <a:r>
              <a:rPr lang="ru-RU" sz="2800" dirty="0" smtClean="0"/>
              <a:t>навыками </a:t>
            </a:r>
            <a:r>
              <a:rPr lang="ru-RU" sz="2800" dirty="0"/>
              <a:t>аккуратного и бережного обращения с вещами личного пользования</a:t>
            </a:r>
            <a:r>
              <a:rPr lang="ru-RU" sz="2800" dirty="0" smtClean="0"/>
              <a:t>;</a:t>
            </a:r>
          </a:p>
          <a:p>
            <a:r>
              <a:rPr lang="ru-RU" sz="2800" dirty="0" smtClean="0"/>
              <a:t>навыками </a:t>
            </a:r>
            <a:r>
              <a:rPr lang="ru-RU" sz="2800" dirty="0"/>
              <a:t>содержания порядка в окружающей обстановке</a:t>
            </a:r>
            <a:r>
              <a:rPr lang="ru-RU" sz="2800" dirty="0" smtClean="0"/>
              <a:t>;</a:t>
            </a:r>
          </a:p>
          <a:p>
            <a:r>
              <a:rPr lang="ru-RU" sz="2800" dirty="0" smtClean="0"/>
              <a:t>навыками </a:t>
            </a:r>
            <a:r>
              <a:rPr lang="ru-RU" sz="2800" dirty="0"/>
              <a:t>культурного поведения и вежливых </a:t>
            </a:r>
            <a:r>
              <a:rPr lang="ru-RU" sz="2800" dirty="0" smtClean="0"/>
              <a:t>взаимоотношений.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629171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125</TotalTime>
  <Words>646</Words>
  <Application>Microsoft Office PowerPoint</Application>
  <PresentationFormat>Экран (4:3)</PresentationFormat>
  <Paragraphs>83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Воздушный поток</vt:lpstr>
      <vt:lpstr>Подготовила  педагог-психолог:  Горлатова  Л.В.</vt:lpstr>
      <vt:lpstr>Социальная адаптация учащихся является одним из основных направлений воспитательной работы спец. школы .  Это один из механизмов, позволяющих ребёнку активно включаться в различные структурные элементы среды, т. е. посильно участвовать в труде и общественной жизни коллектива, приобщаться к социальной культурной жизни общества, устраивать свой быт в соответствии с нормами и правилами общежития. </vt:lpstr>
      <vt:lpstr>Истоки многих затруднений связаны с особенностями психофизического развития детей, а также от состояния обучения и воспитания в школе.  Поэтому одним из главных моментов в организации социально - адаптационной среды в школе является наличие единой системы взаимодействия на учащихся. Эффективность подготовки школьников к жизни через систему внеклассной и урочной работы зависит от согласованности действий учителя и родителя, их контакта, информированности о работе друг друга, скоординированности планов работы. </vt:lpstr>
      <vt:lpstr>Слайд 4</vt:lpstr>
      <vt:lpstr>Слайд 5</vt:lpstr>
      <vt:lpstr>Слайд 6</vt:lpstr>
      <vt:lpstr>воспитателю всегда следует помнить, </vt:lpstr>
      <vt:lpstr>Слайд 8</vt:lpstr>
      <vt:lpstr> Одним из условий освоения первого этапа социально-бытовой ориентации является овладение всеми навыками самообслуживания и правил поведения в быту, а именно:</vt:lpstr>
      <vt:lpstr>Предлагается соблюдать следующие обязательные направления коррекционной работы в сфере развития жизненной компетенции для всех категорий детей с ограниченными возможностями здоровья: </vt:lpstr>
      <vt:lpstr>Система работы включает несколько этапов: </vt:lpstr>
      <vt:lpstr>Формирование навыков самообслуживания включает отработку действий с соответствующей помощью. В течение дня постоянно происходит обучение навыкам самообслуживания и закрепление двигательных навыков, в процессе режимных моментов, что является одним из условий освоения первого этапа социально-бытовой адаптации, а именно:</vt:lpstr>
      <vt:lpstr>Формирование навыков умывания</vt:lpstr>
      <vt:lpstr>Формирование навыков одевания</vt:lpstr>
      <vt:lpstr>Гигиенические навыки по соблюдению чистоты тела.</vt:lpstr>
      <vt:lpstr>Навыки культуры еды.</vt:lpstr>
      <vt:lpstr>Навыки культурного поведения и вежливых взаимоотношений.</vt:lpstr>
      <vt:lpstr>Виды помощи при формировании навыков самообслуживания</vt:lpstr>
      <vt:lpstr>Слайд 19</vt:lpstr>
      <vt:lpstr>Одним из компонентов системного подхода к решению задач социализации учащихся является формирование привычки к здоровому образу жизни, охрана здоровья и работа по здоровьесбережению.    Особое значение сегодня уделяется такому здоровьесберегающему фактору как обеспечение социально - психологического благополучия ребёнка. Это значит - задача каждого педагога, особенно коррекционной школы - обеспечить эмоциональное, комфортное и позитивное психологическое самочувствие ребёнка в процессе общения с ним.  </vt:lpstr>
      <vt:lpstr>Большое значение в процессе формирования социально правильного поведения придаётся: - труду -экскурсиям на природу.  Немаловажное значение в работе социализации воспитанников имеет эстетическое воспитание.   Подготовка к самостоятельной жизни, полноценная социальная адаптация невозможны без правовых знаний. Постоянное внимание уделяем индивидуальной работе с детьми по формированию умений вести себя в обществе, культуре взаимоотношений, привитию этических норм поведения: умение встречать гостей, приносить и дарить подарки, пользоваться сотовыми телефонами и др.  Важным моментом социализации является умение организовать свой досуг, с пользой для себя провести свободное время.  </vt:lpstr>
      <vt:lpstr>Создание оптимальных условий для социализации детей с ОВЗ  является первоочередной задачей всего коррекционно-воспитательного процесса.  Необходимо, используя все возможности воспитанников, развивать у них жизненно необходимые навыки, чтобы став взрослыми, они могли самостоятельно себя обслуживать, выполнять в быту и в специальных производственных условиях несложные трудовые операции и ориентироваться в окружающем.  В связи с вышеизложенным и исходя из собственного опыта, считаю возможным рекомендовать: 1.Больше внимания уделять формированию социальных навыков через увеличение количества часов в КТП и Программах по воспитательным блокам. 2. Выработать алгоритм действий при формировании определённых социальных навыков (Уборка дома, уход за одеждой, обувью и т.д.). 3. Широко использовать практические виды деятельности (деятельностный подход). Использовать ситуативные диалоги для отработки умений культурного обращения ко взрослым, сверстникам с вопросом или просьбой; закреплении слов приветствия при встрече и расставании; при изучении правил поведения за столом и т.п. 4. Разработать технологические карты по темам (Уход за кожей лица, береги зрение). 5. Проводить тематические экскурсии (телеграф, транспорт, столовая, магазин). 6.Задействовать детей в досуговой деятельности (календарные и спортивные праздники, выступление на фестивалях, участие в конкурсах, прогулки, подвижные игры).  7. Осуществлять тесное взаимодействие всех специалистов учреждения (социальный педагог, медицинский работник, психолог, музыкальный работник, логопед, учителя).   </vt:lpstr>
      <vt:lpstr>Необходимо развивать у наших воспитанников интерес к тем жизненным ситуациям, с которыми им предстоит встретиться и которые им придётся решать, а это невозможно без оснащения их определённым багажом знаний и умений, необходимым для успешной интеграции в социуме.</vt:lpstr>
      <vt:lpstr>СПАСИБО ЗА ВНИМАНИЕ!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по совершенствованию формирования социальных навыков у воспитанников с ОВЗ.</dc:title>
  <dc:subject>Рекомендации по совершенствованию формирования социальных навыков у воспитанников с ОВЗ.</dc:subject>
  <dc:creator>ГорлатоваЛ.В.</dc:creator>
  <cp:lastModifiedBy>Admin</cp:lastModifiedBy>
  <cp:revision>14</cp:revision>
  <dcterms:created xsi:type="dcterms:W3CDTF">2015-03-19T16:01:07Z</dcterms:created>
  <dcterms:modified xsi:type="dcterms:W3CDTF">2019-03-26T18:08:09Z</dcterms:modified>
</cp:coreProperties>
</file>