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7D991D8-1F69-4B15-B9AC-04EA391E9BD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EB7B3B-7254-42DD-9E11-2B725114A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91D8-1F69-4B15-B9AC-04EA391E9BD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7B3B-7254-42DD-9E11-2B725114A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91D8-1F69-4B15-B9AC-04EA391E9BD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7B3B-7254-42DD-9E11-2B725114A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D991D8-1F69-4B15-B9AC-04EA391E9BD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EB7B3B-7254-42DD-9E11-2B725114A4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7D991D8-1F69-4B15-B9AC-04EA391E9BD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EB7B3B-7254-42DD-9E11-2B725114A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91D8-1F69-4B15-B9AC-04EA391E9BD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7B3B-7254-42DD-9E11-2B725114A4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91D8-1F69-4B15-B9AC-04EA391E9BD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7B3B-7254-42DD-9E11-2B725114A4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D991D8-1F69-4B15-B9AC-04EA391E9BD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EB7B3B-7254-42DD-9E11-2B725114A4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91D8-1F69-4B15-B9AC-04EA391E9BD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7B3B-7254-42DD-9E11-2B725114A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D991D8-1F69-4B15-B9AC-04EA391E9BD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EB7B3B-7254-42DD-9E11-2B725114A4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D991D8-1F69-4B15-B9AC-04EA391E9BD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EB7B3B-7254-42DD-9E11-2B725114A4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D991D8-1F69-4B15-B9AC-04EA391E9BD6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EB7B3B-7254-42DD-9E11-2B725114A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1048;&#1089;&#1087;&#1086;&#1083;&#1100;&#1079;&#1086;&#1074;&#1072;&#1085;&#1080;&#1077;%20&#1076;&#1077;&#1090;&#1089;&#1082;&#1086;&#1075;&#1086;%20&#1092;&#1086;&#1083;&#1100;&#1082;&#1083;&#1086;&#1088;&#1072;%20&#1074;%20&#1082;&#1086;&#1088;&#1088;&#1077;&#1082;&#1094;&#1080;&#1086;&#1085;&#1085;&#1086;&#1081;%20&#1088;&#1072;&#1073;&#1086;&#1090;&#1077;%20&#1085;&#1072;%20&#1091;&#1088;&#1086;&#1082;&#1072;&#1093;%20&#1074;%20&#1085;&#1072;&#1095;&#1072;&#1083;&#1100;&#1085;&#1086;&#1081;%20&#1096;&#1082;&#1086;&#1083;&#1077;%20&#1089;%20&#1091;&#1095;&#1072;&#1097;&#1080;&#1084;&#1080;&#1089;&#1103;%20&#1054;&#1042;&#1047;\Slavyanskaya_yarmarka_dlya_sredney_grupp.mp3" TargetMode="External"/><Relationship Id="rId1" Type="http://schemas.openxmlformats.org/officeDocument/2006/relationships/audio" Target="file:///F:\&#1048;&#1089;&#1087;&#1086;&#1083;&#1100;&#1079;&#1086;&#1074;&#1072;&#1085;&#1080;&#1077;%20&#1076;&#1077;&#1090;&#1089;&#1082;&#1086;&#1075;&#1086;%20&#1092;&#1086;&#1083;&#1100;&#1082;&#1083;&#1086;&#1088;&#1072;%20&#1074;%20&#1082;&#1086;&#1088;&#1088;&#1077;&#1082;&#1094;&#1080;&#1086;&#1085;&#1085;&#1086;&#1081;%20&#1088;&#1072;&#1073;&#1086;&#1090;&#1077;%20&#1085;&#1072;%20&#1091;&#1088;&#1086;&#1082;&#1072;&#1093;%20&#1074;%20&#1085;&#1072;&#1095;&#1072;&#1083;&#1100;&#1085;&#1086;&#1081;%20&#1096;&#1082;&#1086;&#1083;&#1077;%20&#1089;%20&#1091;&#1095;&#1072;&#1097;&#1080;&#1084;&#1080;&#1089;&#1103;%20&#1054;&#1042;&#1047;\Slavyanskaya_yarmarka_dlya_sredney_gruppy_-_dlya_sredney_gruppy_muzofon.com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274321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Использование </a:t>
            </a:r>
            <a:r>
              <a:rPr lang="ru-RU" b="1" dirty="0"/>
              <a:t>детского фольклора в коррекционной работе на уроках в начальной школе с учащимися ОВЗ.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Некрасова Л.В., учитель начальных классов МАОУ «Омутинская специальная школа»</a:t>
            </a:r>
          </a:p>
          <a:p>
            <a:r>
              <a:rPr lang="ru-RU" dirty="0" smtClean="0"/>
              <a:t>январь 2016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 уроках математики можно использовать считалки с целью закрепления вести счет в прямом и обратном направлении. </a:t>
            </a:r>
          </a:p>
          <a:p>
            <a:pPr>
              <a:buNone/>
            </a:pPr>
            <a:r>
              <a:rPr lang="ru-RU" dirty="0" smtClean="0"/>
              <a:t>Например:</a:t>
            </a:r>
          </a:p>
          <a:p>
            <a:r>
              <a:rPr lang="ru-RU" dirty="0" smtClean="0"/>
              <a:t>Один, два, три, четыре, пять, шесть, семь, восемь, девять, десять</a:t>
            </a:r>
          </a:p>
          <a:p>
            <a:pPr>
              <a:buNone/>
            </a:pPr>
            <a:r>
              <a:rPr lang="ru-RU" dirty="0" smtClean="0"/>
              <a:t>Выплыл ясный месяц.</a:t>
            </a:r>
          </a:p>
          <a:p>
            <a:pPr>
              <a:buNone/>
            </a:pPr>
            <a:r>
              <a:rPr lang="ru-RU" dirty="0" smtClean="0"/>
              <a:t>Десять, девять, восемь, семь, шесть, пять, четыре, три, два, один</a:t>
            </a:r>
          </a:p>
          <a:p>
            <a:pPr>
              <a:buNone/>
            </a:pPr>
            <a:r>
              <a:rPr lang="ru-RU" dirty="0" smtClean="0"/>
              <a:t>В прятки мы играть хотим,</a:t>
            </a:r>
          </a:p>
          <a:p>
            <a:pPr>
              <a:buNone/>
            </a:pPr>
            <a:r>
              <a:rPr lang="ru-RU" dirty="0" smtClean="0"/>
              <a:t>Надо только нам узнать,</a:t>
            </a:r>
          </a:p>
          <a:p>
            <a:pPr>
              <a:buNone/>
            </a:pPr>
            <a:r>
              <a:rPr lang="ru-RU" dirty="0" smtClean="0"/>
              <a:t>Кто из нас пойдет искать.</a:t>
            </a:r>
          </a:p>
          <a:p>
            <a:endParaRPr lang="ru-RU" dirty="0"/>
          </a:p>
        </p:txBody>
      </p:sp>
      <p:pic>
        <p:nvPicPr>
          <p:cNvPr id="4" name="Рисунок 3" descr="92923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789040"/>
            <a:ext cx="3456384" cy="2882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/>
              <a:t>Сказки.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715436" cy="5429287"/>
          </a:xfrm>
        </p:spPr>
        <p:txBody>
          <a:bodyPr>
            <a:noAutofit/>
          </a:bodyPr>
          <a:lstStyle/>
          <a:p>
            <a:r>
              <a:rPr lang="ru-RU" sz="2000" dirty="0"/>
              <a:t>Мир детства  невозможно представить себе без сказки, так же как и без загадки, скороговорки, считалки.</a:t>
            </a:r>
          </a:p>
          <a:p>
            <a:r>
              <a:rPr lang="ru-RU" sz="2000" dirty="0"/>
              <a:t>Задачи со сказочным сюжетом помогают увязать приобретенные знания с окружающей учащихся действительностью, позволяют применять их  при решении различных жизненных проблем, своим конкретным содержанием, способствуют формированию более глубоких и ясных представлений о числе, смысле проводимых над ним действий. </a:t>
            </a:r>
            <a:r>
              <a:rPr lang="ru-RU" sz="2000" dirty="0" err="1"/>
              <a:t>Например,Красная</a:t>
            </a:r>
            <a:r>
              <a:rPr lang="ru-RU" sz="2000" dirty="0"/>
              <a:t> шапочка принесла бабушке пирожки с мясом и грибами. С мясом было 5 пирожков, а с  грибами в 3 раза больше. Сколько всего пирожков принесла девочка своей бабушке?</a:t>
            </a:r>
          </a:p>
          <a:p>
            <a:r>
              <a:rPr lang="ru-RU" sz="2000" dirty="0"/>
              <a:t>Выполняя решение задачи, ребенок должен воспользоваться знаниями таблицы умножения на 3.</a:t>
            </a:r>
          </a:p>
          <a:p>
            <a:r>
              <a:rPr lang="ru-RU" sz="2000" dirty="0"/>
              <a:t>Присутствие сказочного героя на уроке математики придает обучению яркую, эмоциональную окраску, что способствует более эффективному усвоению, как математического материала, так и литературного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7467600" cy="4873752"/>
          </a:xfrm>
        </p:spPr>
        <p:txBody>
          <a:bodyPr/>
          <a:lstStyle/>
          <a:p>
            <a:r>
              <a:rPr lang="ru-RU" sz="2400" dirty="0" smtClean="0"/>
              <a:t>На уроках где находится место сказке, всегда царит хорошее настроение, а это залог успешной работы. Сказка несет  в себе юмор, фантазию, творчество, а самое главное учит детей логически мыслить. Таким образом, использование малых форм фольклора помогает учителю в воспитании и обучении детей.</a:t>
            </a:r>
          </a:p>
          <a:p>
            <a:endParaRPr lang="ru-RU" dirty="0"/>
          </a:p>
        </p:txBody>
      </p:sp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068960"/>
            <a:ext cx="420624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Устное народное творчество продолжает развиваться и в наши дни. Таким образом, проблемы </a:t>
            </a:r>
            <a:r>
              <a:rPr lang="ru-RU" dirty="0" err="1"/>
              <a:t>фольклоризма</a:t>
            </a:r>
            <a:r>
              <a:rPr lang="ru-RU" dirty="0"/>
              <a:t> заслуживают пристального внимания, а использование малых  фольклорных форм на уроках в начальной школе актуально и перспективно.</a:t>
            </a:r>
          </a:p>
          <a:p>
            <a:r>
              <a:rPr lang="ru-RU" dirty="0"/>
              <a:t>Фольклорное искусство, </a:t>
            </a:r>
            <a:r>
              <a:rPr lang="ru-RU" dirty="0" smtClean="0"/>
              <a:t>запечатленное </a:t>
            </a:r>
            <a:r>
              <a:rPr lang="ru-RU" dirty="0"/>
              <a:t>в нотах</a:t>
            </a:r>
            <a:r>
              <a:rPr lang="ru-RU" dirty="0" smtClean="0"/>
              <a:t>, книгах, видеокассетах</a:t>
            </a:r>
            <a:r>
              <a:rPr lang="ru-RU" dirty="0"/>
              <a:t>, предъявленное </a:t>
            </a:r>
            <a:r>
              <a:rPr lang="ru-RU" dirty="0" smtClean="0"/>
              <a:t>учащимися </a:t>
            </a:r>
            <a:r>
              <a:rPr lang="ru-RU" dirty="0"/>
              <a:t>с ОВЗ в предметах прикладного творчества, оказывает, безусловно, эстетическое воздействие на личность</a:t>
            </a:r>
            <a:r>
              <a:rPr lang="ru-RU" dirty="0" smtClean="0"/>
              <a:t>. Однако </a:t>
            </a:r>
            <a:r>
              <a:rPr lang="ru-RU" dirty="0"/>
              <a:t>это несравнимо с тем чувством наслаждения, которое возникает у ребенка ( да и взрослого)  в момент участия в коллективном творческо-исполнительном акте. Искусство фольклора уникально: оно рождается и существует в среде самих творцов и </a:t>
            </a:r>
            <a:r>
              <a:rPr lang="ru-RU" dirty="0" smtClean="0"/>
              <a:t>исполнителей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ru-RU" dirty="0"/>
              <a:t>Музыкально– сценическая игра, танцы.  Разыгрывание сцен из сказок, диалоги – речитативы – все это средства  активного художественного воспитания, </a:t>
            </a:r>
            <a:r>
              <a:rPr lang="ru-RU" dirty="0" smtClean="0"/>
              <a:t>предполагающие </a:t>
            </a:r>
            <a:r>
              <a:rPr lang="ru-RU" dirty="0"/>
              <a:t>перевоплощение в героев произведений. Оно может активизироваться при постановке проблемных заданий типа: «Что ты испытал на месте героя? Какими средствами ты бы передал мысли и чувства возникшие во время прослушивания текста?»</a:t>
            </a:r>
          </a:p>
          <a:p>
            <a:r>
              <a:rPr lang="ru-RU" dirty="0"/>
              <a:t>Работая, над ролью учащиеся начинают лучше воспроизводить речевые интонации, их разговорная и письменная речь становится более выразительной.</a:t>
            </a:r>
          </a:p>
          <a:p>
            <a:endParaRPr lang="ru-RU" dirty="0"/>
          </a:p>
        </p:txBody>
      </p:sp>
      <p:pic>
        <p:nvPicPr>
          <p:cNvPr id="10" name="Slavyanskaya_yarmarka_dlya_sredney_gruppy_-_dlya_sredney_gruppy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76256" y="5877272"/>
            <a:ext cx="304800" cy="304800"/>
          </a:xfrm>
          <a:prstGeom prst="rect">
            <a:avLst/>
          </a:prstGeom>
        </p:spPr>
      </p:pic>
      <p:pic>
        <p:nvPicPr>
          <p:cNvPr id="5" name="Slavyanskaya_yarmarka_dlya_sredney_grupp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585788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4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94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dirty="0" smtClean="0"/>
              <a:t>Ну, а теперь «Русская ярмарка»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573016"/>
            <a:ext cx="8229600" cy="3005525"/>
          </a:xfrm>
        </p:spPr>
        <p:txBody>
          <a:bodyPr numCol="2">
            <a:normAutofit fontScale="32500" lnSpcReduction="20000"/>
          </a:bodyPr>
          <a:lstStyle/>
          <a:p>
            <a:r>
              <a:rPr lang="ru-RU" dirty="0"/>
              <a:t> </a:t>
            </a:r>
          </a:p>
          <a:p>
            <a:pPr>
              <a:buNone/>
            </a:pPr>
            <a:r>
              <a:rPr lang="ru-RU" sz="4900" dirty="0"/>
              <a:t>Ведущая :</a:t>
            </a:r>
          </a:p>
          <a:p>
            <a:pPr>
              <a:buNone/>
            </a:pPr>
            <a:r>
              <a:rPr lang="ru-RU" sz="4900" dirty="0"/>
              <a:t>Расступись, честной народ!</a:t>
            </a:r>
          </a:p>
          <a:p>
            <a:pPr>
              <a:buNone/>
            </a:pPr>
            <a:r>
              <a:rPr lang="ru-RU" sz="4900" dirty="0"/>
              <a:t>Не пыли, дорожка.</a:t>
            </a:r>
          </a:p>
          <a:p>
            <a:pPr>
              <a:buNone/>
            </a:pPr>
            <a:r>
              <a:rPr lang="ru-RU" sz="4900" dirty="0"/>
              <a:t>Сюда ярмарки идет</a:t>
            </a:r>
          </a:p>
          <a:p>
            <a:pPr>
              <a:buNone/>
            </a:pPr>
            <a:r>
              <a:rPr lang="ru-RU" sz="4900" dirty="0"/>
              <a:t>Погулять немножко!</a:t>
            </a:r>
          </a:p>
          <a:p>
            <a:pPr>
              <a:buNone/>
            </a:pPr>
            <a:r>
              <a:rPr lang="ru-RU" sz="4900" dirty="0"/>
              <a:t> </a:t>
            </a:r>
          </a:p>
          <a:p>
            <a:pPr>
              <a:buNone/>
            </a:pPr>
            <a:r>
              <a:rPr lang="ru-RU" sz="4900" dirty="0"/>
              <a:t>Ярмарка – праздник!</a:t>
            </a:r>
          </a:p>
          <a:p>
            <a:pPr>
              <a:buNone/>
            </a:pPr>
            <a:r>
              <a:rPr lang="ru-RU" sz="4900" dirty="0"/>
              <a:t>Ярмарка-смех!</a:t>
            </a:r>
          </a:p>
          <a:p>
            <a:pPr>
              <a:buNone/>
            </a:pPr>
            <a:r>
              <a:rPr lang="ru-RU" sz="4900" dirty="0"/>
              <a:t>Ярмарка – счастье и радость для всех!</a:t>
            </a:r>
          </a:p>
          <a:p>
            <a:pPr>
              <a:buNone/>
            </a:pPr>
            <a:r>
              <a:rPr lang="ru-RU" sz="4900" dirty="0"/>
              <a:t> </a:t>
            </a:r>
            <a:endParaRPr lang="ru-RU" sz="4900" dirty="0" smtClean="0"/>
          </a:p>
          <a:p>
            <a:pPr>
              <a:buNone/>
            </a:pPr>
            <a:r>
              <a:rPr lang="ru-RU" sz="4900" dirty="0" smtClean="0"/>
              <a:t>Скоморох</a:t>
            </a:r>
            <a:r>
              <a:rPr lang="ru-RU" sz="4900" dirty="0"/>
              <a:t>:</a:t>
            </a:r>
          </a:p>
          <a:p>
            <a:pPr>
              <a:buNone/>
            </a:pPr>
            <a:r>
              <a:rPr lang="ru-RU" sz="4900" dirty="0"/>
              <a:t>Спешите видеть! Спешите попасть!</a:t>
            </a:r>
          </a:p>
          <a:p>
            <a:pPr>
              <a:buNone/>
            </a:pPr>
            <a:r>
              <a:rPr lang="ru-RU" sz="4900" dirty="0"/>
              <a:t>Веселитесь от чистого сердца и всласть!</a:t>
            </a:r>
          </a:p>
          <a:p>
            <a:pPr>
              <a:buNone/>
            </a:pPr>
            <a:r>
              <a:rPr lang="ru-RU" sz="4900" dirty="0"/>
              <a:t> </a:t>
            </a:r>
          </a:p>
          <a:p>
            <a:pPr>
              <a:buNone/>
            </a:pPr>
            <a:r>
              <a:rPr lang="ru-RU" sz="4900" dirty="0"/>
              <a:t>Ведущая:</a:t>
            </a:r>
          </a:p>
          <a:p>
            <a:pPr>
              <a:buNone/>
            </a:pPr>
            <a:r>
              <a:rPr lang="ru-RU" sz="4900" dirty="0"/>
              <a:t> Ярмарка открывается</a:t>
            </a:r>
          </a:p>
          <a:p>
            <a:pPr>
              <a:buNone/>
            </a:pPr>
            <a:r>
              <a:rPr lang="ru-RU" sz="4900" dirty="0"/>
              <a:t>Публика собирается</a:t>
            </a:r>
          </a:p>
          <a:p>
            <a:pPr>
              <a:buNone/>
            </a:pPr>
            <a:r>
              <a:rPr lang="ru-RU" sz="4900" dirty="0"/>
              <a:t>Пожалуйте все сюда.</a:t>
            </a:r>
          </a:p>
          <a:p>
            <a:pPr>
              <a:buNone/>
            </a:pPr>
            <a:r>
              <a:rPr lang="ru-RU" sz="4900" dirty="0"/>
              <a:t>Почтенные господа.</a:t>
            </a:r>
          </a:p>
        </p:txBody>
      </p:sp>
      <p:pic>
        <p:nvPicPr>
          <p:cNvPr id="4" name="Рисунок 3" descr="YArmar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052736"/>
            <a:ext cx="4034419" cy="1937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3"/>
            <a:ext cx="8229600" cy="343301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Я всем буду задавать вопросы, а вы хором отвечайте да или нет.</a:t>
            </a:r>
          </a:p>
          <a:p>
            <a:pPr>
              <a:buNone/>
            </a:pPr>
            <a:r>
              <a:rPr lang="ru-RU" dirty="0"/>
              <a:t>- Вы на ярмарку сюда?!</a:t>
            </a:r>
          </a:p>
          <a:p>
            <a:pPr>
              <a:buNone/>
            </a:pPr>
            <a:r>
              <a:rPr lang="ru-RU" dirty="0"/>
              <a:t>Дети: Да!</a:t>
            </a:r>
          </a:p>
          <a:p>
            <a:pPr>
              <a:buNone/>
            </a:pPr>
            <a:r>
              <a:rPr lang="ru-RU" dirty="0"/>
              <a:t>Будем петь, шутить, плясать?!</a:t>
            </a:r>
          </a:p>
          <a:p>
            <a:pPr>
              <a:buNone/>
            </a:pPr>
            <a:r>
              <a:rPr lang="ru-RU" dirty="0"/>
              <a:t>Дети. Нет!</a:t>
            </a:r>
          </a:p>
          <a:p>
            <a:pPr>
              <a:buNone/>
            </a:pPr>
            <a:r>
              <a:rPr lang="ru-RU" dirty="0"/>
              <a:t>- Ну</a:t>
            </a:r>
            <a:r>
              <a:rPr lang="ru-RU" dirty="0" smtClean="0"/>
              <a:t>, а  </a:t>
            </a:r>
            <a:r>
              <a:rPr lang="ru-RU" dirty="0"/>
              <a:t>плакать, причитать?!</a:t>
            </a:r>
          </a:p>
          <a:p>
            <a:pPr>
              <a:buNone/>
            </a:pPr>
            <a:r>
              <a:rPr lang="ru-RU" dirty="0"/>
              <a:t>Дети. Нет!</a:t>
            </a:r>
          </a:p>
          <a:p>
            <a:pPr>
              <a:buNone/>
            </a:pPr>
            <a:r>
              <a:rPr lang="ru-RU" dirty="0"/>
              <a:t>- Может быть не есть конфет?!</a:t>
            </a:r>
          </a:p>
          <a:p>
            <a:pPr>
              <a:buNone/>
            </a:pPr>
            <a:r>
              <a:rPr lang="ru-RU" dirty="0"/>
              <a:t>Дети. Нет!</a:t>
            </a:r>
          </a:p>
          <a:p>
            <a:pPr>
              <a:buNone/>
            </a:pPr>
            <a:r>
              <a:rPr lang="ru-RU" dirty="0"/>
              <a:t>- Будем с вами состязаться?!</a:t>
            </a:r>
          </a:p>
          <a:p>
            <a:pPr>
              <a:buNone/>
            </a:pPr>
            <a:r>
              <a:rPr lang="ru-RU" dirty="0"/>
              <a:t>Дети . Да!</a:t>
            </a:r>
          </a:p>
          <a:p>
            <a:pPr>
              <a:buNone/>
            </a:pPr>
            <a:r>
              <a:rPr lang="ru-RU" dirty="0"/>
              <a:t>- Тогда не унывайте, до вечера гуляйте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48086435ccd603a71f3f951661d3e7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708920"/>
            <a:ext cx="3693021" cy="2791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29600" cy="578647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- Сегодня вы пришли на ярмарку. Так куда же пойти? Давайте посмотрим на указатель…</a:t>
            </a:r>
          </a:p>
          <a:p>
            <a:pPr>
              <a:buNone/>
            </a:pPr>
            <a:r>
              <a:rPr lang="ru-RU" dirty="0"/>
              <a:t>На указателе: «Налево пойдешь- игрушку найдешь, направо пойдешь- танцы, угощения, развлечения найдешь, прямо пойдешь- смех , веселье найдешь».</a:t>
            </a:r>
          </a:p>
          <a:p>
            <a:r>
              <a:rPr lang="ru-RU" dirty="0"/>
              <a:t>Скоморох:</a:t>
            </a:r>
          </a:p>
          <a:p>
            <a:pPr>
              <a:buNone/>
            </a:pPr>
            <a:r>
              <a:rPr lang="ru-RU" dirty="0"/>
              <a:t>Куда же мы пойдем?</a:t>
            </a:r>
          </a:p>
          <a:p>
            <a:pPr>
              <a:buNone/>
            </a:pPr>
            <a:r>
              <a:rPr lang="ru-RU" dirty="0"/>
              <a:t>Пойдем туда, где весело!</a:t>
            </a:r>
          </a:p>
          <a:p>
            <a:r>
              <a:rPr lang="ru-RU" dirty="0"/>
              <a:t>Ведущий:</a:t>
            </a:r>
          </a:p>
          <a:p>
            <a:pPr>
              <a:buNone/>
            </a:pPr>
            <a:r>
              <a:rPr lang="ru-RU" dirty="0"/>
              <a:t>Ярмарочное представление,</a:t>
            </a:r>
          </a:p>
          <a:p>
            <a:pPr>
              <a:buNone/>
            </a:pPr>
            <a:r>
              <a:rPr lang="ru-RU" dirty="0"/>
              <a:t>Шутки-прибаутки,</a:t>
            </a:r>
          </a:p>
          <a:p>
            <a:pPr>
              <a:buNone/>
            </a:pPr>
            <a:r>
              <a:rPr lang="ru-RU" dirty="0"/>
              <a:t>Не больше минутки.</a:t>
            </a:r>
          </a:p>
          <a:p>
            <a:pPr>
              <a:buNone/>
            </a:pPr>
            <a:r>
              <a:rPr lang="ru-RU" dirty="0"/>
              <a:t>Кому красное словцо,</a:t>
            </a:r>
          </a:p>
          <a:p>
            <a:pPr>
              <a:buNone/>
            </a:pPr>
            <a:r>
              <a:rPr lang="ru-RU" dirty="0"/>
              <a:t>Кому сказка.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800" dirty="0"/>
              <a:t>Инсценируется сказка «Курочка Ряба»  или «Золотое яйцо».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Ведущая:</a:t>
            </a:r>
          </a:p>
          <a:p>
            <a:pPr>
              <a:buNone/>
            </a:pPr>
            <a:r>
              <a:rPr lang="ru-RU" dirty="0"/>
              <a:t>На ярмарке всегда любили петь и танцевать.</a:t>
            </a:r>
          </a:p>
          <a:p>
            <a:r>
              <a:rPr lang="ru-RU" dirty="0"/>
              <a:t>Россиянка в сарафане.</a:t>
            </a:r>
          </a:p>
          <a:p>
            <a:pPr>
              <a:buNone/>
            </a:pPr>
            <a:r>
              <a:rPr lang="ru-RU" dirty="0"/>
              <a:t>Словно облако, плывет,</a:t>
            </a:r>
          </a:p>
          <a:p>
            <a:pPr>
              <a:buNone/>
            </a:pPr>
            <a:r>
              <a:rPr lang="ru-RU" dirty="0"/>
              <a:t>Не девчонка , а картинка,</a:t>
            </a:r>
          </a:p>
          <a:p>
            <a:pPr>
              <a:buNone/>
            </a:pPr>
            <a:r>
              <a:rPr lang="ru-RU" dirty="0"/>
              <a:t>Прямо за душу берет.</a:t>
            </a:r>
          </a:p>
          <a:p>
            <a:pPr>
              <a:buNone/>
            </a:pPr>
            <a:r>
              <a:rPr lang="ru-RU" dirty="0"/>
              <a:t>В танце красивом,</a:t>
            </a:r>
          </a:p>
          <a:p>
            <a:pPr>
              <a:buNone/>
            </a:pPr>
            <a:r>
              <a:rPr lang="ru-RU" dirty="0"/>
              <a:t>В танце раздольном</a:t>
            </a:r>
          </a:p>
          <a:p>
            <a:pPr>
              <a:buNone/>
            </a:pPr>
            <a:r>
              <a:rPr lang="ru-RU" dirty="0"/>
              <a:t>Шагом пройдется не спеша.</a:t>
            </a:r>
          </a:p>
          <a:p>
            <a:pPr>
              <a:buNone/>
            </a:pPr>
            <a:r>
              <a:rPr lang="ru-RU" dirty="0"/>
              <a:t>Ох, до чего же, ох до чего же,</a:t>
            </a:r>
          </a:p>
          <a:p>
            <a:pPr>
              <a:buNone/>
            </a:pPr>
            <a:r>
              <a:rPr lang="ru-RU" dirty="0"/>
              <a:t>Ох, до чего же хороша.</a:t>
            </a:r>
          </a:p>
          <a:p>
            <a:endParaRPr lang="ru-RU" dirty="0"/>
          </a:p>
        </p:txBody>
      </p:sp>
      <p:pic>
        <p:nvPicPr>
          <p:cNvPr id="4" name="Рисунок 3" descr="pub_pic_1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996952"/>
            <a:ext cx="360040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404664"/>
            <a:ext cx="7467600" cy="453650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Ведущий:</a:t>
            </a:r>
          </a:p>
          <a:p>
            <a:pPr>
              <a:buNone/>
            </a:pPr>
            <a:r>
              <a:rPr lang="ru-RU" dirty="0"/>
              <a:t>Эй, мальчишки! Эй, девчонки-хохотушки,</a:t>
            </a:r>
          </a:p>
          <a:p>
            <a:pPr>
              <a:buNone/>
            </a:pPr>
            <a:r>
              <a:rPr lang="ru-RU" dirty="0"/>
              <a:t>Запевайте-ка, частушки!</a:t>
            </a:r>
          </a:p>
          <a:p>
            <a:pPr>
              <a:buNone/>
            </a:pPr>
            <a:r>
              <a:rPr lang="ru-RU" dirty="0"/>
              <a:t>Запевайте поскорей.</a:t>
            </a:r>
          </a:p>
          <a:p>
            <a:pPr>
              <a:buNone/>
            </a:pPr>
            <a:r>
              <a:rPr lang="ru-RU" dirty="0"/>
              <a:t>Чтоб порадовать гостей.</a:t>
            </a:r>
          </a:p>
          <a:p>
            <a:pPr lvl="0"/>
            <a:r>
              <a:rPr lang="ru-RU" dirty="0"/>
              <a:t>Ой, топни ногой, да</a:t>
            </a:r>
          </a:p>
          <a:p>
            <a:pPr>
              <a:buNone/>
            </a:pPr>
            <a:r>
              <a:rPr lang="ru-RU" dirty="0"/>
              <a:t>Притопни другой</a:t>
            </a:r>
          </a:p>
          <a:p>
            <a:pPr>
              <a:buNone/>
            </a:pPr>
            <a:r>
              <a:rPr lang="ru-RU" dirty="0"/>
              <a:t>Устоять не могу, характер такой.</a:t>
            </a:r>
          </a:p>
          <a:p>
            <a:pPr lvl="0">
              <a:buNone/>
            </a:pPr>
            <a:r>
              <a:rPr lang="ru-RU" dirty="0"/>
              <a:t>Ой, топни нога, не жалей сапога.</a:t>
            </a:r>
          </a:p>
          <a:p>
            <a:r>
              <a:rPr lang="ru-RU" dirty="0"/>
              <a:t>Тятька новые сошьет, или эти подошьет.</a:t>
            </a:r>
          </a:p>
          <a:p>
            <a:pPr lvl="0">
              <a:buNone/>
            </a:pPr>
            <a:r>
              <a:rPr lang="ru-RU" dirty="0"/>
              <a:t>Девки- </a:t>
            </a:r>
            <a:r>
              <a:rPr lang="ru-RU" dirty="0" err="1"/>
              <a:t>лакудры</a:t>
            </a:r>
            <a:r>
              <a:rPr lang="ru-RU" dirty="0"/>
              <a:t>, накупили пудры</a:t>
            </a:r>
          </a:p>
          <a:p>
            <a:pPr>
              <a:buNone/>
            </a:pPr>
            <a:r>
              <a:rPr lang="ru-RU" dirty="0"/>
              <a:t>Напудрили лобики,</a:t>
            </a:r>
          </a:p>
          <a:p>
            <a:pPr>
              <a:buNone/>
            </a:pPr>
            <a:r>
              <a:rPr lang="ru-RU" dirty="0"/>
              <a:t>И сидят как бобики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48086435ccd603a71f3f951661d3e7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365104"/>
            <a:ext cx="2990507" cy="2260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Использование малых форм на уроках в начальной школе.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Актуальность вопроса, связанного с изучением малых фольклорных жанров в начальной школе, особенно очевидна в наше время, когда притупляется чувство патриотизма, исчезает интерес к  учебе и живому русскому языку. Использование малых форм фольклора оказывает положительный результат в работе с детьми. Ребенок ждет всегда на уроке что-то интересного, нового, непонятного, загадочного. Задача учителя – создать этот непонятный , загадочный мир, заинтересовать ребенка. Если вы знаете загадки, пословицы, поговорки, сказки, то легко справитесь с этой задачей. Вот и сегодня попробуем использовать на нашем уроке малые фольклорные формы.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5"/>
            <a:ext cx="8229600" cy="4584571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Ведущий:</a:t>
            </a:r>
          </a:p>
          <a:p>
            <a:pPr>
              <a:buNone/>
            </a:pPr>
            <a:r>
              <a:rPr lang="ru-RU" sz="2000" dirty="0"/>
              <a:t>Музыканты выходите,</a:t>
            </a:r>
          </a:p>
          <a:p>
            <a:pPr>
              <a:buNone/>
            </a:pPr>
            <a:r>
              <a:rPr lang="ru-RU" sz="2000" dirty="0"/>
              <a:t>Инструменты выносите</a:t>
            </a:r>
          </a:p>
          <a:p>
            <a:pPr>
              <a:buNone/>
            </a:pPr>
            <a:r>
              <a:rPr lang="ru-RU" sz="2000" dirty="0"/>
              <a:t>И сыграйте веселей для народа, для гостей.</a:t>
            </a:r>
          </a:p>
          <a:p>
            <a:pPr>
              <a:buNone/>
            </a:pPr>
            <a:r>
              <a:rPr lang="ru-RU" sz="2000" dirty="0"/>
              <a:t> </a:t>
            </a:r>
          </a:p>
          <a:p>
            <a:r>
              <a:rPr lang="ru-RU" sz="2000" dirty="0"/>
              <a:t>Заключение:</a:t>
            </a:r>
          </a:p>
          <a:p>
            <a:pPr>
              <a:buNone/>
            </a:pPr>
            <a:r>
              <a:rPr lang="ru-RU" sz="2000" dirty="0"/>
              <a:t>Но на этом наша ярмарка не кончается,</a:t>
            </a:r>
          </a:p>
          <a:p>
            <a:pPr>
              <a:buNone/>
            </a:pPr>
            <a:r>
              <a:rPr lang="ru-RU" sz="2000" dirty="0"/>
              <a:t>А все только лишь начинается</a:t>
            </a:r>
          </a:p>
          <a:p>
            <a:pPr>
              <a:buNone/>
            </a:pPr>
            <a:r>
              <a:rPr lang="ru-RU" sz="2000" dirty="0"/>
              <a:t>Приглашаем всех повеселиться</a:t>
            </a:r>
          </a:p>
          <a:p>
            <a:pPr>
              <a:buNone/>
            </a:pPr>
            <a:r>
              <a:rPr lang="ru-RU" sz="2000" dirty="0"/>
              <a:t>Да на улицу всех отправиться</a:t>
            </a:r>
          </a:p>
          <a:p>
            <a:pPr>
              <a:buNone/>
            </a:pPr>
            <a:r>
              <a:rPr lang="ru-RU" sz="2000" dirty="0"/>
              <a:t>Ждут вас там состязания, игры,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соревнования</a:t>
            </a:r>
            <a:r>
              <a:rPr lang="ru-RU" sz="2000" dirty="0"/>
              <a:t>,</a:t>
            </a:r>
          </a:p>
          <a:p>
            <a:pPr>
              <a:buNone/>
            </a:pPr>
            <a:r>
              <a:rPr lang="ru-RU" sz="2000" dirty="0"/>
              <a:t>А в конце пути не забудьте </a:t>
            </a:r>
          </a:p>
          <a:p>
            <a:pPr>
              <a:buNone/>
            </a:pPr>
            <a:r>
              <a:rPr lang="ru-RU" sz="2000" dirty="0"/>
              <a:t>В обжорный ряд зайти</a:t>
            </a:r>
            <a:r>
              <a:rPr lang="ru-RU" sz="2000" dirty="0" smtClean="0"/>
              <a:t>!</a:t>
            </a:r>
            <a:endParaRPr lang="ru-RU" sz="2000" dirty="0"/>
          </a:p>
        </p:txBody>
      </p:sp>
      <p:pic>
        <p:nvPicPr>
          <p:cNvPr id="4" name="Рисунок 3" descr="коробейн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861048"/>
            <a:ext cx="3725399" cy="2794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67600" cy="79695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Использование </a:t>
            </a:r>
            <a:r>
              <a:rPr lang="ru-RU" sz="2200" dirty="0"/>
              <a:t>малых форм фольклора на уроках начального звена в коррекционной школе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Фольклор – устное народное творчество, уходящее корнями в историю народа. Русский педагог Ушинский К.Д. считал, что первый воспитатель – это народ, поэтому актуальность вопроса, связанного с изучением малых фольклорных жанров в начальной школе особенно очевидна в наше время, когда притупляется патриотизм, исчезает интерес к учебе и живому русскому языку. Положительный результат в работе с детьми оказывает использование малых форм фольклора. Учитель, владеющий фольклорным материалом, знающий загадки, пословицы, поговорки, сказки быстрее добивается успехов в обучении и воспитании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24576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Загадки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643998" cy="5832648"/>
          </a:xfrm>
        </p:spPr>
        <p:txBody>
          <a:bodyPr>
            <a:noAutofit/>
          </a:bodyPr>
          <a:lstStyle/>
          <a:p>
            <a:r>
              <a:rPr lang="ru-RU" sz="2000" dirty="0"/>
              <a:t>Загадки были распространены на Руси в глубокой древности. Их связь с иносказательной речью очевидна. Уже в начале 19в. она воспринимались как игра, как умственное состязание молодежи.</a:t>
            </a:r>
          </a:p>
          <a:p>
            <a:r>
              <a:rPr lang="ru-RU" sz="2000" dirty="0"/>
              <a:t>Так, загадка может служить исходным материалом для знакомства с некоторыми математическими понятиями. Например, при знакомстве с числом и цифрой 8 можно использовать загадку:</a:t>
            </a:r>
          </a:p>
          <a:p>
            <a:pPr>
              <a:buNone/>
            </a:pPr>
            <a:r>
              <a:rPr lang="ru-RU" sz="2000" dirty="0"/>
              <a:t>Тройка в зеркало смотрелась</a:t>
            </a:r>
            <a:r>
              <a:rPr lang="ru-RU" sz="2000" dirty="0" smtClean="0"/>
              <a:t>,</a:t>
            </a:r>
            <a:endParaRPr lang="ru-RU" sz="2000" dirty="0"/>
          </a:p>
          <a:p>
            <a:pPr>
              <a:buNone/>
            </a:pPr>
            <a:r>
              <a:rPr lang="ru-RU" sz="2000" dirty="0"/>
              <a:t>Все вертелась и вертелась</a:t>
            </a:r>
            <a:r>
              <a:rPr lang="ru-RU" sz="2000" dirty="0" smtClean="0"/>
              <a:t>,</a:t>
            </a:r>
          </a:p>
          <a:p>
            <a:pPr>
              <a:buNone/>
            </a:pPr>
            <a:r>
              <a:rPr lang="ru-RU" sz="2000" dirty="0" smtClean="0"/>
              <a:t> Любовалась</a:t>
            </a:r>
            <a:r>
              <a:rPr lang="ru-RU" sz="2000" dirty="0"/>
              <a:t>, любовалась,</a:t>
            </a:r>
          </a:p>
          <a:p>
            <a:pPr>
              <a:buNone/>
            </a:pPr>
            <a:r>
              <a:rPr lang="ru-RU" sz="2000" dirty="0"/>
              <a:t>Носом к зеркалу прижалась…</a:t>
            </a:r>
          </a:p>
          <a:p>
            <a:pPr>
              <a:buNone/>
            </a:pPr>
            <a:r>
              <a:rPr lang="ru-RU" sz="2000" dirty="0"/>
              <a:t>Посмотреть, скорее просим</a:t>
            </a:r>
          </a:p>
          <a:p>
            <a:pPr>
              <a:buNone/>
            </a:pPr>
            <a:r>
              <a:rPr lang="ru-RU" sz="2000" dirty="0"/>
              <a:t>Перед вами цифра ….(8</a:t>
            </a:r>
            <a:r>
              <a:rPr lang="ru-RU" sz="2000" dirty="0" smtClean="0"/>
              <a:t>)</a:t>
            </a:r>
          </a:p>
          <a:p>
            <a:pPr>
              <a:buNone/>
            </a:pPr>
            <a:r>
              <a:rPr lang="ru-RU" sz="2000" dirty="0"/>
              <a:t>После того как найдена отгадка, можно попросить учеников показать числовую карточку, соответствующую числу 8, назвать соседей числа 8 в числовом ряду, сравнить число 8 с последующим и предыдущими числами. </a:t>
            </a:r>
          </a:p>
        </p:txBody>
      </p:sp>
      <p:pic>
        <p:nvPicPr>
          <p:cNvPr id="4" name="Рисунок 3" descr="cifra_8_zagadki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852936"/>
            <a:ext cx="3810442" cy="2522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Для закрепления знаний о геометрических фигурах, можно предложить загадку, в которой есть слова, содержащие  математические термины. Например:</a:t>
            </a:r>
          </a:p>
          <a:p>
            <a:pPr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Он давно знакомый мой,</a:t>
            </a:r>
          </a:p>
          <a:p>
            <a:pPr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Каждый угол в нем прямой.</a:t>
            </a:r>
          </a:p>
          <a:p>
            <a:pPr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Все четыре стороны</a:t>
            </a:r>
          </a:p>
          <a:p>
            <a:pPr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Одинаковой длины.</a:t>
            </a:r>
          </a:p>
          <a:p>
            <a:pPr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Всем его представить рад</a:t>
            </a:r>
          </a:p>
          <a:p>
            <a:pPr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Как зовут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его…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( квадрат)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ru-RU" dirty="0"/>
              <a:t>Загадки помогают развитию наблюдательности, умению образно воспринимать окружающий мир. В художественной  и образной форме загадки указывают на различные  приметы и явления природы. Много загадок посвящено временам года.</a:t>
            </a:r>
          </a:p>
          <a:p>
            <a:pPr marL="1257300" indent="9525">
              <a:lnSpc>
                <a:spcPct val="110000"/>
              </a:lnSpc>
              <a:buNone/>
            </a:pPr>
            <a:r>
              <a:rPr lang="ru-RU" dirty="0"/>
              <a:t>Зазвенели ручьи, прилетели грачи.</a:t>
            </a:r>
          </a:p>
          <a:p>
            <a:pPr marL="1257300" indent="9525">
              <a:lnSpc>
                <a:spcPct val="110000"/>
              </a:lnSpc>
              <a:buNone/>
            </a:pPr>
            <a:r>
              <a:rPr lang="ru-RU" dirty="0"/>
              <a:t>В дом свой – улей- пчела</a:t>
            </a:r>
          </a:p>
          <a:p>
            <a:pPr marL="1257300" indent="9525">
              <a:lnSpc>
                <a:spcPct val="110000"/>
              </a:lnSpc>
              <a:buNone/>
            </a:pPr>
            <a:r>
              <a:rPr lang="ru-RU" dirty="0"/>
              <a:t>Первый мед принесла.</a:t>
            </a:r>
          </a:p>
          <a:p>
            <a:pPr marL="1257300" indent="9525">
              <a:lnSpc>
                <a:spcPct val="110000"/>
              </a:lnSpc>
              <a:buNone/>
            </a:pPr>
            <a:r>
              <a:rPr lang="ru-RU" dirty="0"/>
              <a:t>Кто скажет, кто знает,</a:t>
            </a:r>
          </a:p>
          <a:p>
            <a:pPr marL="1257300" indent="9525">
              <a:lnSpc>
                <a:spcPct val="110000"/>
              </a:lnSpc>
              <a:buNone/>
            </a:pPr>
            <a:r>
              <a:rPr lang="ru-RU" dirty="0"/>
              <a:t>Когда это бывает?</a:t>
            </a:r>
          </a:p>
          <a:p>
            <a:r>
              <a:rPr lang="ru-RU" dirty="0"/>
              <a:t>Загадки можно списывать на письме, писать рядом отгадки. В словах отгадках подчеркивать изучаемый материал, </a:t>
            </a:r>
            <a:r>
              <a:rPr lang="ru-RU" dirty="0" err="1"/>
              <a:t>ча-ща</a:t>
            </a:r>
            <a:r>
              <a:rPr lang="ru-RU" dirty="0"/>
              <a:t>,  </a:t>
            </a:r>
            <a:r>
              <a:rPr lang="ru-RU" dirty="0" err="1"/>
              <a:t>чк</a:t>
            </a:r>
            <a:r>
              <a:rPr lang="ru-RU" dirty="0"/>
              <a:t>, и т.д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410979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852936"/>
            <a:ext cx="2523772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dirty="0"/>
              <a:t>Скороговорки, </a:t>
            </a:r>
            <a:r>
              <a:rPr lang="ru-RU" sz="2800" dirty="0" smtClean="0"/>
              <a:t>чистоговорки.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53578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dirty="0"/>
              <a:t>Данные жанры способствуют формированию и развитию правильной чистой речи учащихся, помогают совершенствовать такие качества чтения, как правильность и беглость. Работа со скороговорками и </a:t>
            </a:r>
            <a:r>
              <a:rPr lang="ru-RU" sz="1800" dirty="0" err="1"/>
              <a:t>чистоговорками</a:t>
            </a:r>
            <a:r>
              <a:rPr lang="ru-RU" sz="1800" dirty="0"/>
              <a:t> носит характер усвоения содержания и правильного произнесения отдельных звуков или сочетаний. Их можно использовать при изучении звуков в период обучения грамоте. 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dirty="0" smtClean="0"/>
              <a:t>Например</a:t>
            </a:r>
            <a:r>
              <a:rPr lang="ru-RU" sz="1800" dirty="0"/>
              <a:t>, при изучении звука (т): от топота копыт, пыль по полю летит.</a:t>
            </a:r>
          </a:p>
          <a:p>
            <a:pPr>
              <a:lnSpc>
                <a:spcPct val="120000"/>
              </a:lnSpc>
            </a:pPr>
            <a:r>
              <a:rPr lang="ru-RU" sz="1800" dirty="0"/>
              <a:t>Для детей скороговорка привлекательна своим соревновательным и игровым началом. Ее можно произносить тихо, громко, по одному, хором, медленно, быстро.. Велика польза скороговорки как упражнение для улучшения артикуляции, выработка хорошей дикции.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get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896807"/>
            <a:ext cx="2880320" cy="1961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/>
              <a:t>Пословицы и поговорки.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715436" cy="592933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В богатейшей сокровищнице русского народного творчества одно из значительных мест занимают пословицы и близкие к ним по художественному строю и образной системе поговорки. Представляя собой лаконичные, выразительные , глубоко содержательные толкования тех или иных явлений действительности,  эти жанры постоянно пользуются большой популярностью. Пословицы и поговорки представляют величайшую ценность для обогащения литературного языка, для придания ему выразительности, точности.</a:t>
            </a:r>
          </a:p>
          <a:p>
            <a:pPr>
              <a:lnSpc>
                <a:spcPct val="120000"/>
              </a:lnSpc>
            </a:pPr>
            <a:r>
              <a:rPr lang="ru-RU" dirty="0"/>
              <a:t>Так, при изучении темы «Правописание сочетаний </a:t>
            </a:r>
            <a:r>
              <a:rPr lang="ru-RU" dirty="0" err="1"/>
              <a:t>жи-ши</a:t>
            </a:r>
            <a:r>
              <a:rPr lang="ru-RU" dirty="0"/>
              <a:t>» можно предложить пословицы:</a:t>
            </a:r>
          </a:p>
          <a:p>
            <a:pPr marL="1250950" indent="0">
              <a:buNone/>
            </a:pPr>
            <a:r>
              <a:rPr lang="ru-RU" dirty="0"/>
              <a:t>Давши слово держись, а не давши крепись..</a:t>
            </a:r>
          </a:p>
          <a:p>
            <a:pPr marL="1250950" indent="0">
              <a:buNone/>
            </a:pPr>
            <a:r>
              <a:rPr lang="ru-RU" dirty="0"/>
              <a:t>Жизнь прожить – не  поле перейти.</a:t>
            </a:r>
          </a:p>
          <a:p>
            <a:pPr marL="1250950" indent="0">
              <a:buNone/>
            </a:pPr>
            <a:r>
              <a:rPr lang="ru-RU" dirty="0"/>
              <a:t>Шило в мешке не утаишь.</a:t>
            </a:r>
          </a:p>
          <a:p>
            <a:r>
              <a:rPr lang="ru-RU" dirty="0"/>
              <a:t>Приметы , пословицы, поговорки помогают в работе при проведении уроков чтения, развития речи и внеклассных мероприятиях.</a:t>
            </a:r>
          </a:p>
          <a:p>
            <a:pPr>
              <a:buNone/>
            </a:pPr>
            <a:r>
              <a:rPr lang="ru-RU" dirty="0" smtClean="0"/>
              <a:t>                                О </a:t>
            </a:r>
            <a:r>
              <a:rPr lang="ru-RU" dirty="0"/>
              <a:t>весне.</a:t>
            </a:r>
          </a:p>
          <a:p>
            <a:pPr>
              <a:buNone/>
            </a:pPr>
            <a:r>
              <a:rPr lang="ru-RU" dirty="0"/>
              <a:t>Ранний прилет грачей и жаворонков – к теплой весне.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Снег </a:t>
            </a:r>
            <a:r>
              <a:rPr lang="ru-RU" dirty="0"/>
              <a:t>осенью выпадает </a:t>
            </a:r>
            <a:r>
              <a:rPr lang="ru-RU" dirty="0" smtClean="0"/>
              <a:t>рано - </a:t>
            </a:r>
            <a:r>
              <a:rPr lang="ru-RU" dirty="0"/>
              <a:t>и весна будет ранняя, теплая.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Кукушка </a:t>
            </a:r>
            <a:r>
              <a:rPr lang="ru-RU" dirty="0"/>
              <a:t>стала куковать- морозу больше не видать.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Март </a:t>
            </a:r>
            <a:r>
              <a:rPr lang="ru-RU" dirty="0"/>
              <a:t>сухой да мокрый май- будет каша и каравай.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Считалки.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800" dirty="0" smtClean="0">
                <a:latin typeface="+mj-lt"/>
              </a:rPr>
              <a:t>Из </a:t>
            </a:r>
            <a:r>
              <a:rPr lang="ru-RU" sz="3800" dirty="0">
                <a:latin typeface="+mj-lt"/>
              </a:rPr>
              <a:t>всего многообразия жанров и форм детского устного творчества наиболее завидная судьба у считалок. Считалки </a:t>
            </a:r>
            <a:r>
              <a:rPr lang="ru-RU" sz="3800" dirty="0" smtClean="0">
                <a:latin typeface="+mj-lt"/>
              </a:rPr>
              <a:t>(народные </a:t>
            </a:r>
            <a:r>
              <a:rPr lang="ru-RU" sz="3800" dirty="0">
                <a:latin typeface="+mj-lt"/>
              </a:rPr>
              <a:t>названия: читки, пересчет, </a:t>
            </a:r>
            <a:r>
              <a:rPr lang="ru-RU" sz="3800" dirty="0" err="1">
                <a:latin typeface="+mj-lt"/>
              </a:rPr>
              <a:t>счетушки</a:t>
            </a:r>
            <a:r>
              <a:rPr lang="ru-RU" sz="3800" dirty="0">
                <a:latin typeface="+mj-lt"/>
              </a:rPr>
              <a:t>, </a:t>
            </a:r>
            <a:r>
              <a:rPr lang="ru-RU" sz="3800" dirty="0" err="1">
                <a:latin typeface="+mj-lt"/>
              </a:rPr>
              <a:t>говорушки</a:t>
            </a:r>
            <a:r>
              <a:rPr lang="ru-RU" sz="3800" dirty="0">
                <a:latin typeface="+mj-lt"/>
              </a:rPr>
              <a:t> и т.д.) принято называть короткие рифмованные стихи, применяемые детьми для определения ведущего или распределение ролей в игре. Соревнование на уроках в </a:t>
            </a:r>
            <a:r>
              <a:rPr lang="ru-RU" sz="3800" dirty="0" err="1">
                <a:latin typeface="+mj-lt"/>
              </a:rPr>
              <a:t>сказывании</a:t>
            </a:r>
            <a:r>
              <a:rPr lang="ru-RU" sz="3800" dirty="0">
                <a:latin typeface="+mj-lt"/>
              </a:rPr>
              <a:t> считалок, обучают детскому артистизму( фактор эстетический), заставляют разучивать больше стихотворений и тем самым развивать память ( познавательная функция), добиваться права вести пересчет – по детским не писаным законам. Это правило предоставляется не всем, а только тем, в ком уверены остальные, кто будет честно вести счет, определяющий судьбу игроков. Считалка, таким образом, способствует  выработке таких необходимых человеку качеств, как честность, непреклонность. Благородство. Чувство товарищества ( фактор  </a:t>
            </a:r>
            <a:r>
              <a:rPr lang="ru-RU" sz="3800" dirty="0" smtClean="0">
                <a:latin typeface="+mj-lt"/>
              </a:rPr>
              <a:t>эстетический</a:t>
            </a:r>
            <a:r>
              <a:rPr lang="ru-RU" sz="3800" dirty="0">
                <a:latin typeface="+mj-lt"/>
              </a:rPr>
              <a:t>). Наконец, само проведение в хорошем исполнении, в атмосфере детской романтической увлеченности игрой доставляет наслаждение, вырабатывает чувство ритма, необходимое в песне, танце, работе ( фактор эстетический). Таким образом, считалка, несет познавательную, эстетическую и этическую функции. А вместе с играми , прелюдией к которым она чаще всего выступает, способствует физическому развитию детей</a:t>
            </a:r>
            <a:r>
              <a:rPr lang="ru-RU" sz="3800" dirty="0" smtClean="0">
                <a:latin typeface="+mj-lt"/>
              </a:rPr>
              <a:t>.</a:t>
            </a:r>
            <a:endParaRPr lang="ru-RU" sz="3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</TotalTime>
  <Words>1719</Words>
  <Application>Microsoft Office PowerPoint</Application>
  <PresentationFormat>Экран (4:3)</PresentationFormat>
  <Paragraphs>150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 Использование детского фольклора в коррекционной работе на уроках в начальной школе с учащимися ОВЗ. </vt:lpstr>
      <vt:lpstr>Использование малых форм на уроках в начальной школе.</vt:lpstr>
      <vt:lpstr>Использование малых форм фольклора на уроках начального звена в коррекционной школе.</vt:lpstr>
      <vt:lpstr>Загадки.</vt:lpstr>
      <vt:lpstr>Слайд 5</vt:lpstr>
      <vt:lpstr>Слайд 6</vt:lpstr>
      <vt:lpstr>Скороговорки, чистоговорки.</vt:lpstr>
      <vt:lpstr>Пословицы и поговорки.</vt:lpstr>
      <vt:lpstr>Считалки.</vt:lpstr>
      <vt:lpstr>Слайд 10</vt:lpstr>
      <vt:lpstr>Сказки.</vt:lpstr>
      <vt:lpstr>Слайд 12</vt:lpstr>
      <vt:lpstr>Слайд 13</vt:lpstr>
      <vt:lpstr>Слайд 14</vt:lpstr>
      <vt:lpstr>Ну, а теперь «Русская ярмарка»</vt:lpstr>
      <vt:lpstr>Слайд 16</vt:lpstr>
      <vt:lpstr>Слайд 17</vt:lpstr>
      <vt:lpstr>Инсценируется сказка «Курочка Ряба»  или «Золотое яйцо».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Использование детского фольклора в коррекционной работе на уроках в начальной школе с учащимися ОВЗ. </dc:title>
  <dc:creator>User</dc:creator>
  <cp:lastModifiedBy>User</cp:lastModifiedBy>
  <cp:revision>30</cp:revision>
  <dcterms:created xsi:type="dcterms:W3CDTF">2016-01-15T03:26:49Z</dcterms:created>
  <dcterms:modified xsi:type="dcterms:W3CDTF">2016-01-18T03:13:35Z</dcterms:modified>
</cp:coreProperties>
</file>