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Default Extension="bin" ContentType="application/vnd.openxmlformats-officedocument.oleObject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6"/>
  </p:notesMasterIdLst>
  <p:sldIdLst>
    <p:sldId id="256" r:id="rId2"/>
    <p:sldId id="274" r:id="rId3"/>
    <p:sldId id="257" r:id="rId4"/>
    <p:sldId id="258" r:id="rId5"/>
    <p:sldId id="260" r:id="rId6"/>
    <p:sldId id="259" r:id="rId7"/>
    <p:sldId id="261" r:id="rId8"/>
    <p:sldId id="263" r:id="rId9"/>
    <p:sldId id="276" r:id="rId10"/>
    <p:sldId id="275" r:id="rId11"/>
    <p:sldId id="264" r:id="rId12"/>
    <p:sldId id="265" r:id="rId13"/>
    <p:sldId id="284" r:id="rId14"/>
    <p:sldId id="285" r:id="rId15"/>
    <p:sldId id="268" r:id="rId16"/>
    <p:sldId id="267" r:id="rId17"/>
    <p:sldId id="269" r:id="rId18"/>
    <p:sldId id="270" r:id="rId19"/>
    <p:sldId id="277" r:id="rId20"/>
    <p:sldId id="271" r:id="rId21"/>
    <p:sldId id="282" r:id="rId22"/>
    <p:sldId id="279" r:id="rId23"/>
    <p:sldId id="281" r:id="rId24"/>
    <p:sldId id="273" r:id="rId25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7" d="100"/>
          <a:sy n="97" d="100"/>
        </p:scale>
        <p:origin x="-26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70D369F4-CF19-4345-AB1F-455ACD75581B}" type="datetimeFigureOut">
              <a:rPr lang="ru-RU"/>
              <a:pPr>
                <a:defRPr/>
              </a:pPr>
              <a:t>17.02.2016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1904CD7A-15E5-454C-8749-6587B6E4B25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904CD7A-15E5-454C-8749-6587B6E4B252}" type="slidenum">
              <a:rPr lang="ru-RU" smtClean="0"/>
              <a:pPr>
                <a:defRPr/>
              </a:pPr>
              <a:t>18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68EE05-55F0-4229-B3F1-38DF53B5EBE1}" type="datetime1">
              <a:rPr lang="ru-RU"/>
              <a:pPr>
                <a:defRPr/>
              </a:pPr>
              <a:t>17.02.2016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http://aida.ucoz.ru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0DC0B6-228E-46D1-8BC2-35E38CCBD10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6B8CA8-81C3-4E9B-9D44-64FDB2492A9D}" type="datetime1">
              <a:rPr lang="ru-RU"/>
              <a:pPr>
                <a:defRPr/>
              </a:pPr>
              <a:t>17.02.2016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http://aida.ucoz.ru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50CF96-20AC-4E76-A995-7ED001A5FEB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EBA002-7346-47CF-BEF5-89A4BDE6C0EB}" type="datetime1">
              <a:rPr lang="ru-RU"/>
              <a:pPr>
                <a:defRPr/>
              </a:pPr>
              <a:t>17.02.2016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http://aida.ucoz.ru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E9B67C-967C-47AC-9526-8A3DAA6C736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F8B964-E18A-47B4-97BE-DDA041C8C4FE}" type="datetime1">
              <a:rPr lang="ru-RU"/>
              <a:pPr>
                <a:defRPr/>
              </a:pPr>
              <a:t>17.02.2016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http://aida.ucoz.ru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87A15F-F400-4AC7-A0EB-1EBDB9DC2A3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0B9B9F-3FB8-4062-B57E-F7951256C6F2}" type="datetime1">
              <a:rPr lang="ru-RU"/>
              <a:pPr>
                <a:defRPr/>
              </a:pPr>
              <a:t>17.02.2016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http://aida.ucoz.ru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F38829-7997-4D58-82C1-92610607320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CCE90F-B64E-47F3-969B-E638D8A3BE47}" type="datetime1">
              <a:rPr lang="ru-RU"/>
              <a:pPr>
                <a:defRPr/>
              </a:pPr>
              <a:t>17.02.2016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http://aida.ucoz.ru</a:t>
            </a: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C0C3AA-EF4E-4CA2-AD2D-6D28BDADBB9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8F2CE6-867E-4BEC-A7E0-F84B86D2A225}" type="datetime1">
              <a:rPr lang="ru-RU"/>
              <a:pPr>
                <a:defRPr/>
              </a:pPr>
              <a:t>17.02.2016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http://aida.ucoz.ru</a:t>
            </a: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4E5589-8A95-45CA-A6E0-0381090C506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D9D680-1819-43CA-BDE5-9698BF98F8F1}" type="datetime1">
              <a:rPr lang="ru-RU"/>
              <a:pPr>
                <a:defRPr/>
              </a:pPr>
              <a:t>17.02.2016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http://aida.ucoz.ru</a:t>
            </a: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B2DBAB-E51A-4FC3-B640-88B543CC727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25D037-495C-4B1F-A42E-355B29E680F8}" type="datetime1">
              <a:rPr lang="ru-RU"/>
              <a:pPr>
                <a:defRPr/>
              </a:pPr>
              <a:t>17.02.2016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http://aida.ucoz.ru</a:t>
            </a: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FCEDFD-6942-4B8B-9077-97901CD31CB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008D00-FAEB-4394-8433-7588E43C97F3}" type="datetime1">
              <a:rPr lang="ru-RU"/>
              <a:pPr>
                <a:defRPr/>
              </a:pPr>
              <a:t>17.02.2016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http://aida.ucoz.ru</a:t>
            </a: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DD6A40-366E-41CE-86BA-40B40FAE571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E2DBAF-F075-41D1-AA31-856D06AE4D09}" type="datetime1">
              <a:rPr lang="ru-RU"/>
              <a:pPr>
                <a:defRPr/>
              </a:pPr>
              <a:t>17.02.2016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http://aida.ucoz.ru</a:t>
            </a: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EBD97C-B113-4EB8-AAC4-1D9BFD0C991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716B78EE-3E4A-4B0B-9971-A9CE541105E7}" type="datetime1">
              <a:rPr lang="ru-RU"/>
              <a:pPr>
                <a:defRPr/>
              </a:pPr>
              <a:t>17.02.2016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/>
              <a:t>http://aida.ucoz.ru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CF5F8CF5-1FBD-47E7-BB0B-1BCFD38EFB4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4.gi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13" Type="http://schemas.openxmlformats.org/officeDocument/2006/relationships/image" Target="../media/image22.png"/><Relationship Id="rId3" Type="http://schemas.openxmlformats.org/officeDocument/2006/relationships/image" Target="../media/image12.png"/><Relationship Id="rId7" Type="http://schemas.openxmlformats.org/officeDocument/2006/relationships/image" Target="../media/image16.png"/><Relationship Id="rId12" Type="http://schemas.openxmlformats.org/officeDocument/2006/relationships/image" Target="../media/image21.png"/><Relationship Id="rId2" Type="http://schemas.openxmlformats.org/officeDocument/2006/relationships/image" Target="../media/image11.png"/><Relationship Id="rId16" Type="http://schemas.openxmlformats.org/officeDocument/2006/relationships/image" Target="../media/image2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png"/><Relationship Id="rId11" Type="http://schemas.openxmlformats.org/officeDocument/2006/relationships/image" Target="../media/image20.png"/><Relationship Id="rId5" Type="http://schemas.openxmlformats.org/officeDocument/2006/relationships/image" Target="../media/image14.png"/><Relationship Id="rId15" Type="http://schemas.openxmlformats.org/officeDocument/2006/relationships/image" Target="../media/image24.png"/><Relationship Id="rId10" Type="http://schemas.openxmlformats.org/officeDocument/2006/relationships/image" Target="../media/image19.png"/><Relationship Id="rId4" Type="http://schemas.openxmlformats.org/officeDocument/2006/relationships/image" Target="../media/image13.png"/><Relationship Id="rId9" Type="http://schemas.openxmlformats.org/officeDocument/2006/relationships/image" Target="../media/image18.png"/><Relationship Id="rId14" Type="http://schemas.openxmlformats.org/officeDocument/2006/relationships/image" Target="../media/image23.png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7545" y="2420889"/>
            <a:ext cx="7488832" cy="1728191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ru-RU" sz="4000" b="1" dirty="0" smtClean="0"/>
              <a:t>«Эффективные приёмы и методы обучения математике детей с ОВЗ» </a:t>
            </a: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sz="4800" dirty="0" smtClean="0"/>
              <a:t/>
            </a:r>
            <a:br>
              <a:rPr lang="ru-RU" sz="4800" dirty="0" smtClean="0"/>
            </a:br>
            <a:endParaRPr lang="ru-RU" sz="4800" b="1" dirty="0" smtClean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259632" y="4653136"/>
            <a:ext cx="6427043" cy="1814339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1800" dirty="0" smtClean="0">
                <a:solidFill>
                  <a:schemeClr val="tx1"/>
                </a:solidFill>
              </a:rPr>
              <a:t>Подготовила: Усова Г.П.- учитель математики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ru-RU" sz="1800" dirty="0" smtClean="0">
              <a:solidFill>
                <a:schemeClr val="tx1"/>
              </a:solidFill>
            </a:endParaRP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ru-RU" sz="1800" dirty="0" smtClean="0">
              <a:solidFill>
                <a:schemeClr val="tx1"/>
              </a:solidFill>
            </a:endParaRP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ru-RU" sz="1800" dirty="0" smtClean="0">
              <a:solidFill>
                <a:schemeClr val="tx1"/>
              </a:solidFill>
            </a:endParaRP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1800" dirty="0" smtClean="0">
                <a:solidFill>
                  <a:schemeClr val="tx1"/>
                </a:solidFill>
              </a:rPr>
              <a:t>2016г.</a:t>
            </a:r>
          </a:p>
        </p:txBody>
      </p:sp>
      <p:pic>
        <p:nvPicPr>
          <p:cNvPr id="4" name="Picture 3" descr="H:\Documents and Settings\Aida\Рабочий стол\МОИ шаблоны ЭКСПЕРИМЕНТы\matematika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7158" y="428604"/>
            <a:ext cx="2326123" cy="207170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Picture 4" descr="H:\Documents and Settings\Aida\Рабочий стол\текстуры и фоны, клипарты\новеньки картинки\ufficio016.gif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884368" y="4005064"/>
            <a:ext cx="908050" cy="159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7" descr="H:\Documents and Settings\Aida\Рабочий стол\ff962c65118d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214563" y="714375"/>
            <a:ext cx="1571625" cy="2203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Подзаголовок 2"/>
          <p:cNvSpPr txBox="1">
            <a:spLocks/>
          </p:cNvSpPr>
          <p:nvPr/>
        </p:nvSpPr>
        <p:spPr bwMode="auto">
          <a:xfrm>
            <a:off x="3635896" y="548680"/>
            <a:ext cx="4203179" cy="14401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МАОУ</a:t>
            </a:r>
            <a:r>
              <a:rPr kumimoji="0" lang="ru-RU" sz="1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«</a:t>
            </a:r>
            <a:r>
              <a:rPr kumimoji="0" lang="ru-RU" sz="18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Омутинская</a:t>
            </a:r>
            <a:r>
              <a:rPr kumimoji="0" lang="ru-RU" sz="1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специальная школа»</a:t>
            </a:r>
            <a:endParaRPr kumimoji="0" lang="ru-RU" sz="1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9" presetClass="emph" presetSubtype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6" dur="indefinite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7" dur="indefinite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332656"/>
            <a:ext cx="8424936" cy="5793507"/>
          </a:xfrm>
        </p:spPr>
        <p:txBody>
          <a:bodyPr/>
          <a:lstStyle/>
          <a:p>
            <a:pPr>
              <a:buNone/>
            </a:pPr>
            <a:r>
              <a:rPr lang="en-US" sz="2000" b="1" dirty="0" smtClean="0"/>
              <a:t>      </a:t>
            </a:r>
            <a:r>
              <a:rPr lang="ru-RU" sz="2000" b="1" dirty="0" smtClean="0"/>
              <a:t>Устный счет </a:t>
            </a:r>
            <a:endParaRPr lang="ru-RU" sz="2000" dirty="0" smtClean="0"/>
          </a:p>
          <a:p>
            <a:r>
              <a:rPr lang="ru-RU" sz="1600" dirty="0" smtClean="0"/>
              <a:t>Устный счёт  является неотъемлемой частью почти каждого урока математики,  может проводиться  не только в начале, но и в середине, конце, в зависимости от целей устного счета на уроке. Целью устного счёта является развитие у учеников математических способностей, логического мышления, внимания, памяти, а также интереса к предмету. Для достижения правильности и беглости счёта на каждом уроке  необходимо выделять 10-12 минут для проведения тренировочных упражнений в устных вычислениях, предусмотренных программой каждого класса. Серьёзно отношусь к подбору примеров для устного счёта, так как умение хорошо считать устно вырабатывается постепенно, в результате систематических упражнений. В устный счёт обязательно включаю задачи, примеры на порядок действий, геометрический материал, игры. Устный счёт должен быть тесно связан с темой и основной обучающей задачей урока. </a:t>
            </a:r>
          </a:p>
          <a:p>
            <a:r>
              <a:rPr lang="ru-RU" sz="1600" dirty="0" smtClean="0"/>
              <a:t>Подбирая задания на повторение и  закрепление, плавно перехожу к этапу актуализации чувственного опыта и опорных знаний. Этот этап служит связующим звеном между ранее усвоенными знаниями и новым материалом или способствует закреплению материала,  изученного на предыдущих уроках.</a:t>
            </a:r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FF8B964-E18A-47B4-97BE-DDA041C8C4FE}" type="datetime1">
              <a:rPr lang="ru-RU" smtClean="0"/>
              <a:pPr>
                <a:defRPr/>
              </a:pPr>
              <a:t>17.02.2016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http://aida.ucoz.ru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087A15F-F400-4AC7-A0EB-1EBDB9DC2A34}" type="slidenum">
              <a:rPr lang="ru-RU" smtClean="0"/>
              <a:pPr>
                <a:defRPr/>
              </a:pPr>
              <a:t>10</a:t>
            </a:fld>
            <a:endParaRPr lang="ru-RU"/>
          </a:p>
        </p:txBody>
      </p:sp>
      <p:pic>
        <p:nvPicPr>
          <p:cNvPr id="7" name="Picture 2" descr="C:\Documents and Settings\ЧИЖ\Мои документы\Мои рисунки\Изображение\Изображение 04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21130554">
            <a:off x="1739061" y="4552497"/>
            <a:ext cx="1401434" cy="1987149"/>
          </a:xfrm>
          <a:prstGeom prst="rect">
            <a:avLst/>
          </a:prstGeom>
          <a:noFill/>
        </p:spPr>
      </p:pic>
      <p:pic>
        <p:nvPicPr>
          <p:cNvPr id="8" name="Picture 2" descr="C:\Documents and Settings\ЧИЖ\Мои документы\Мои рисунки\Изображение\Изображение 048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360492" y="4468443"/>
            <a:ext cx="1427531" cy="1984893"/>
          </a:xfrm>
          <a:prstGeom prst="rect">
            <a:avLst/>
          </a:prstGeom>
          <a:noFill/>
        </p:spPr>
      </p:pic>
      <p:pic>
        <p:nvPicPr>
          <p:cNvPr id="9" name="Picture 3" descr="C:\Documents and Settings\ЧИЖ\Мои документы\Мои рисунки\Изображение\Изображение 047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792516">
            <a:off x="5073126" y="4567202"/>
            <a:ext cx="1373024" cy="202414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FF8B964-E18A-47B4-97BE-DDA041C8C4FE}" type="datetime1">
              <a:rPr lang="ru-RU" smtClean="0"/>
              <a:pPr>
                <a:defRPr/>
              </a:pPr>
              <a:t>17.02.2016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http://aida.ucoz.ru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087A15F-F400-4AC7-A0EB-1EBDB9DC2A34}" type="slidenum">
              <a:rPr lang="ru-RU" smtClean="0"/>
              <a:pPr>
                <a:defRPr/>
              </a:pPr>
              <a:t>11</a:t>
            </a:fld>
            <a:endParaRPr lang="ru-RU"/>
          </a:p>
        </p:txBody>
      </p:sp>
      <p:sp>
        <p:nvSpPr>
          <p:cNvPr id="7" name="Содержимое 6"/>
          <p:cNvSpPr>
            <a:spLocks noGrp="1"/>
          </p:cNvSpPr>
          <p:nvPr>
            <p:ph idx="1"/>
          </p:nvPr>
        </p:nvSpPr>
        <p:spPr>
          <a:xfrm>
            <a:off x="467544" y="260648"/>
            <a:ext cx="8219256" cy="5865515"/>
          </a:xfrm>
        </p:spPr>
        <p:txBody>
          <a:bodyPr/>
          <a:lstStyle/>
          <a:p>
            <a:pPr>
              <a:buNone/>
            </a:pPr>
            <a:r>
              <a:rPr lang="ru-RU" sz="1800" b="1" dirty="0" smtClean="0"/>
              <a:t>  </a:t>
            </a:r>
            <a:r>
              <a:rPr lang="ru-RU" sz="2400" b="1" dirty="0" smtClean="0"/>
              <a:t>Изучение нового.</a:t>
            </a:r>
            <a:endParaRPr lang="ru-RU" sz="2400" dirty="0" smtClean="0"/>
          </a:p>
          <a:p>
            <a:pPr>
              <a:buNone/>
            </a:pPr>
            <a:r>
              <a:rPr lang="ru-RU" sz="1800" b="1" i="1" dirty="0" smtClean="0"/>
              <a:t>«Если ученик в школе не научился сам ничего творить, то и в жизни он всегда будет только подражать, копировать, т.к. мало таких, которые бы, научившись копировать, умели сделать самостоятельное приложение этих сведений» </a:t>
            </a:r>
            <a:r>
              <a:rPr lang="ru-RU" sz="1800" dirty="0" smtClean="0"/>
              <a:t> - писал Л.Н.Толстой. </a:t>
            </a:r>
          </a:p>
          <a:p>
            <a:pPr>
              <a:buNone/>
            </a:pPr>
            <a:r>
              <a:rPr lang="ru-RU" sz="1800" dirty="0" smtClean="0"/>
              <a:t>Поэтому я стараюсь  продумывать каждую деталь урока, чтобы все заставляло учащихся мыслить. </a:t>
            </a:r>
          </a:p>
          <a:p>
            <a:pPr>
              <a:buNone/>
            </a:pPr>
            <a:r>
              <a:rPr lang="ru-RU" sz="1800" dirty="0" smtClean="0"/>
              <a:t>Своеобразным нацеливанием на работу на уроке служит эпиграф,  который дети читают хором, осмысливают, а в конце урока, при подведении итогов проделанной работы, вновь обращаются к нему</a:t>
            </a:r>
          </a:p>
          <a:p>
            <a:pPr>
              <a:buNone/>
            </a:pPr>
            <a:r>
              <a:rPr lang="ru-RU" sz="1800" dirty="0" smtClean="0"/>
              <a:t>       </a:t>
            </a:r>
            <a:r>
              <a:rPr lang="ru-RU" sz="1800" dirty="0" err="1" smtClean="0"/>
              <a:t>Напимер</a:t>
            </a:r>
            <a:r>
              <a:rPr lang="ru-RU" sz="1800" dirty="0" smtClean="0"/>
              <a:t>:</a:t>
            </a:r>
          </a:p>
          <a:p>
            <a:pPr>
              <a:buFont typeface="Wingdings" pitchFamily="2" charset="2"/>
              <a:buChar char="Ø"/>
            </a:pPr>
            <a:r>
              <a:rPr lang="ru-RU" sz="1800" b="1" i="1" dirty="0" smtClean="0"/>
              <a:t>Основа хорошего понимания математики – умение</a:t>
            </a:r>
            <a:r>
              <a:rPr lang="ru-RU" sz="1800" b="1" dirty="0" smtClean="0"/>
              <a:t>: </a:t>
            </a:r>
            <a:r>
              <a:rPr lang="ru-RU" sz="1800" b="1" i="1" dirty="0" smtClean="0"/>
              <a:t>считать; думать, рассуждать.</a:t>
            </a:r>
            <a:r>
              <a:rPr lang="ru-RU" sz="1800" dirty="0" smtClean="0"/>
              <a:t> </a:t>
            </a:r>
          </a:p>
          <a:p>
            <a:pPr>
              <a:buFont typeface="Wingdings" pitchFamily="2" charset="2"/>
              <a:buChar char="Ø"/>
            </a:pPr>
            <a:r>
              <a:rPr lang="ru-RU" sz="1800" b="1" i="1" dirty="0" smtClean="0"/>
              <a:t>Китайская мудрость гласит: «Я слышу– я забываю, я вижу – я запоминаю, я делаю – я понимаю»</a:t>
            </a:r>
            <a:endParaRPr lang="ru-RU" sz="1800" i="1" dirty="0" smtClean="0"/>
          </a:p>
          <a:p>
            <a:pPr>
              <a:buFont typeface="Wingdings" pitchFamily="2" charset="2"/>
              <a:buChar char="Ø"/>
            </a:pPr>
            <a:r>
              <a:rPr lang="ru-RU" sz="1800" b="1" i="1" dirty="0" smtClean="0"/>
              <a:t>Математику для того учить надо, что она ум в порядок приводит.</a:t>
            </a:r>
            <a:endParaRPr lang="ru-RU" sz="1800" dirty="0" smtClean="0"/>
          </a:p>
          <a:p>
            <a:pPr>
              <a:buFont typeface="Wingdings" pitchFamily="2" charset="2"/>
              <a:buChar char="Ø"/>
            </a:pPr>
            <a:r>
              <a:rPr lang="ru-RU" sz="1800" b="1" i="1" dirty="0" smtClean="0"/>
              <a:t>                                                                                     (М.В. Ломоносов). </a:t>
            </a:r>
            <a:br>
              <a:rPr lang="ru-RU" sz="1800" b="1" i="1" dirty="0" smtClean="0"/>
            </a:br>
            <a:endParaRPr lang="ru-RU" sz="1800" dirty="0" smtClean="0"/>
          </a:p>
          <a:p>
            <a:endParaRPr lang="ru-RU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332656"/>
            <a:ext cx="8363272" cy="5793507"/>
          </a:xfrm>
        </p:spPr>
        <p:txBody>
          <a:bodyPr/>
          <a:lstStyle/>
          <a:p>
            <a:pPr>
              <a:buNone/>
            </a:pPr>
            <a:r>
              <a:rPr lang="en-US" sz="2400" b="1" dirty="0" smtClean="0"/>
              <a:t>     </a:t>
            </a:r>
            <a:endParaRPr lang="ru-RU" sz="2400" b="1" dirty="0" smtClean="0"/>
          </a:p>
          <a:p>
            <a:pPr>
              <a:buNone/>
            </a:pPr>
            <a:r>
              <a:rPr lang="ru-RU" sz="2800" b="1" dirty="0" smtClean="0"/>
              <a:t>Теория</a:t>
            </a:r>
          </a:p>
          <a:p>
            <a:pPr>
              <a:buNone/>
            </a:pPr>
            <a:endParaRPr lang="ru-RU" sz="2400" b="1" dirty="0" smtClean="0"/>
          </a:p>
          <a:p>
            <a:r>
              <a:rPr lang="ru-RU" sz="2400" dirty="0" smtClean="0"/>
              <a:t>Носит практическую направленность с опорой на жизненный опыт ученика. Например при изучении темы «Доли. Обыкновенная дробь» необходимы вырезанные геометрические фигуры, ножницы,  цветные карандаши. Карточка с заданием сообщает, на сколько равных частей нужно разделить каждую фигуру.  На данном этапе учащиеся должны понять, что фигуры делить нужно на равные части. </a:t>
            </a:r>
          </a:p>
          <a:p>
            <a:endParaRPr lang="ru-RU" sz="2000" dirty="0" smtClean="0"/>
          </a:p>
          <a:p>
            <a:pPr>
              <a:buNone/>
            </a:pPr>
            <a:endParaRPr lang="ru-RU" sz="2000" dirty="0" smtClean="0"/>
          </a:p>
          <a:p>
            <a:endParaRPr lang="ru-RU" sz="2000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FF8B964-E18A-47B4-97BE-DDA041C8C4FE}" type="datetime1">
              <a:rPr lang="ru-RU" smtClean="0"/>
              <a:pPr>
                <a:defRPr/>
              </a:pPr>
              <a:t>17.02.2016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http://aida.ucoz.ru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087A15F-F400-4AC7-A0EB-1EBDB9DC2A34}" type="slidenum">
              <a:rPr lang="ru-RU" smtClean="0"/>
              <a:pPr>
                <a:defRPr/>
              </a:pPr>
              <a:t>12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42918"/>
            <a:ext cx="8229600" cy="5681682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ru-RU" dirty="0" smtClean="0"/>
              <a:t>Раздели фигуры на равные части.</a:t>
            </a:r>
          </a:p>
          <a:p>
            <a:endParaRPr lang="ru-RU" dirty="0" smtClean="0"/>
          </a:p>
          <a:p>
            <a:pPr>
              <a:buNone/>
            </a:pPr>
            <a:r>
              <a:rPr lang="ru-RU" dirty="0" smtClean="0"/>
              <a:t>      на  4 части                  на 2 части            на 8 частей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Раскрась: у квадрата 3 полученных части,</a:t>
            </a:r>
          </a:p>
          <a:p>
            <a:pPr>
              <a:buNone/>
            </a:pPr>
            <a:r>
              <a:rPr lang="ru-RU" dirty="0" smtClean="0"/>
              <a:t>                  у треугольника 1 полученную часть,</a:t>
            </a:r>
          </a:p>
          <a:p>
            <a:pPr>
              <a:buNone/>
            </a:pPr>
            <a:r>
              <a:rPr lang="ru-RU" dirty="0" smtClean="0"/>
              <a:t>                   у круга 3 полученных части.</a:t>
            </a:r>
          </a:p>
          <a:p>
            <a:pPr>
              <a:buNone/>
            </a:pPr>
            <a:r>
              <a:rPr lang="ru-RU" dirty="0" smtClean="0"/>
              <a:t>Запиши: 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</p:txBody>
      </p:sp>
      <p:sp>
        <p:nvSpPr>
          <p:cNvPr id="4" name="Прямоугольник 3"/>
          <p:cNvSpPr/>
          <p:nvPr/>
        </p:nvSpPr>
        <p:spPr>
          <a:xfrm>
            <a:off x="1000100" y="2214554"/>
            <a:ext cx="1785950" cy="17859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Равнобедренный треугольник 4"/>
          <p:cNvSpPr/>
          <p:nvPr/>
        </p:nvSpPr>
        <p:spPr>
          <a:xfrm>
            <a:off x="3929058" y="2285992"/>
            <a:ext cx="1857388" cy="1714512"/>
          </a:xfrm>
          <a:prstGeom prst="triangle">
            <a:avLst>
              <a:gd name="adj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Овал 5"/>
          <p:cNvSpPr/>
          <p:nvPr/>
        </p:nvSpPr>
        <p:spPr>
          <a:xfrm>
            <a:off x="6643702" y="2214554"/>
            <a:ext cx="1714512" cy="171451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2054" name="Object 6"/>
          <p:cNvGraphicFramePr>
            <a:graphicFrameLocks noChangeAspect="1"/>
          </p:cNvGraphicFramePr>
          <p:nvPr/>
        </p:nvGraphicFramePr>
        <p:xfrm>
          <a:off x="2071670" y="5500702"/>
          <a:ext cx="1296988" cy="863600"/>
        </p:xfrm>
        <a:graphic>
          <a:graphicData uri="http://schemas.openxmlformats.org/presentationml/2006/ole">
            <p:oleObj spid="_x0000_s1026" name="Формула" r:id="rId3" imgW="482400" imgH="39348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10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476672"/>
            <a:ext cx="8291264" cy="5649491"/>
          </a:xfrm>
        </p:spPr>
        <p:txBody>
          <a:bodyPr/>
          <a:lstStyle/>
          <a:p>
            <a:r>
              <a:rPr lang="ru-RU" sz="2400" dirty="0" smtClean="0"/>
              <a:t>Сложнее всего даются задачи, здесь необходимо использовать рисунки, наглядность, схемы. Не умея достаточно хорошо читать, ученики не сразу вникают в содержание задачи, поэтому задача</a:t>
            </a:r>
            <a:br>
              <a:rPr lang="ru-RU" sz="2400" dirty="0" smtClean="0"/>
            </a:br>
            <a:r>
              <a:rPr lang="ru-RU" sz="2400" dirty="0" smtClean="0"/>
              <a:t>читается несколько раз и составляется схема – рисунок.</a:t>
            </a:r>
          </a:p>
          <a:p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FF8B964-E18A-47B4-97BE-DDA041C8C4FE}" type="datetime1">
              <a:rPr lang="ru-RU" smtClean="0"/>
              <a:pPr>
                <a:defRPr/>
              </a:pPr>
              <a:t>17.02.2016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http://aida.ucoz.ru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087A15F-F400-4AC7-A0EB-1EBDB9DC2A34}" type="slidenum">
              <a:rPr lang="ru-RU" smtClean="0"/>
              <a:pPr>
                <a:defRPr/>
              </a:pPr>
              <a:t>14</a:t>
            </a:fld>
            <a:endParaRPr lang="ru-RU"/>
          </a:p>
        </p:txBody>
      </p:sp>
      <p:pic>
        <p:nvPicPr>
          <p:cNvPr id="2050" name="Picture 2" descr="C:\Users\Uzer\Desktop\0005-005-Nazvanija-osnovnykh-dolej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19672" y="2492896"/>
            <a:ext cx="5112568" cy="383442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260648"/>
            <a:ext cx="8291264" cy="5832649"/>
          </a:xfrm>
        </p:spPr>
        <p:txBody>
          <a:bodyPr/>
          <a:lstStyle/>
          <a:p>
            <a:pPr>
              <a:buNone/>
            </a:pPr>
            <a:r>
              <a:rPr lang="ru-RU" sz="1800" b="1" dirty="0" smtClean="0"/>
              <a:t>Использование опорных схем на уроке</a:t>
            </a:r>
          </a:p>
          <a:p>
            <a:r>
              <a:rPr lang="ru-RU" sz="1800" dirty="0" smtClean="0"/>
              <a:t>Велика роль опорных схем или карточек-информаторов в активизации познавательной деятельности учащихся и изучении нового материала. Их лучше составлять вместе с учащимися на уроке в самом начале изучения темы, и можно пользоваться, пока тема не исчерпана. Помогают они и при повторении. Опорные схемы, карточки-информаторы уменьшают нагрузку на память, помогают преодолеть страх перед необходимостью изложить материал самостоятельно.</a:t>
            </a:r>
          </a:p>
          <a:p>
            <a:r>
              <a:rPr lang="ru-RU" sz="1800" dirty="0" smtClean="0"/>
              <a:t>Для некоторых учащихся моё объяснение, таблицы-опоры, образец решения иногда играют незначительную роль. И тогда я призываю на помощь активного ученика, он по-своему объясняет слабоуспевающему ученику логику и порядок решения трудного примера и тот начинает думать и работать самостоятельно. Образцы арифметических записей и свои объяснения стараюсь направлять на раскрытие последовательности в решении примера, задачи.</a:t>
            </a:r>
          </a:p>
          <a:p>
            <a:pPr>
              <a:buNone/>
            </a:pPr>
            <a:r>
              <a:rPr lang="ru-RU" sz="1800" b="1" dirty="0" smtClean="0"/>
              <a:t>Тренировочные упражнения по образцу</a:t>
            </a:r>
          </a:p>
          <a:p>
            <a:r>
              <a:rPr lang="ru-RU" sz="1800" dirty="0" smtClean="0"/>
              <a:t>Зная индивидуальные особенности своих учеников,  могу определить степень помощи  в виде наводящих вопросов, в виде подборки устных упражнений, заполнений таблиц, обращения к опорным схемам  и т.д. </a:t>
            </a:r>
          </a:p>
          <a:p>
            <a:endParaRPr lang="ru-RU" sz="1800" dirty="0" smtClean="0"/>
          </a:p>
          <a:p>
            <a:endParaRPr lang="ru-RU" sz="2000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FF8B964-E18A-47B4-97BE-DDA041C8C4FE}" type="datetime1">
              <a:rPr lang="ru-RU" smtClean="0"/>
              <a:pPr>
                <a:defRPr/>
              </a:pPr>
              <a:t>17.02.2016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http://aida.ucoz.ru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087A15F-F400-4AC7-A0EB-1EBDB9DC2A34}" type="slidenum">
              <a:rPr lang="ru-RU" smtClean="0"/>
              <a:pPr>
                <a:defRPr/>
              </a:pPr>
              <a:t>15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11560" y="188640"/>
            <a:ext cx="8136904" cy="6120680"/>
          </a:xfrm>
        </p:spPr>
        <p:txBody>
          <a:bodyPr/>
          <a:lstStyle/>
          <a:p>
            <a:r>
              <a:rPr lang="ru-RU" sz="2000" b="1" dirty="0" err="1" smtClean="0"/>
              <a:t>Физминутка</a:t>
            </a:r>
            <a:r>
              <a:rPr lang="ru-RU" sz="2000" b="1" dirty="0" smtClean="0"/>
              <a:t>  </a:t>
            </a:r>
            <a:endParaRPr lang="ru-RU" sz="1400" dirty="0" smtClean="0"/>
          </a:p>
          <a:p>
            <a:r>
              <a:rPr lang="ru-RU" sz="1400" dirty="0" smtClean="0"/>
              <a:t>Несколько минут на уроке обязательно уделяю оздоровительным моментам. Потраченное время окупается усилением работоспособности, а, главное, укреплением здоровья учащихся.</a:t>
            </a:r>
          </a:p>
          <a:p>
            <a:r>
              <a:rPr lang="ru-RU" sz="1400" dirty="0" smtClean="0"/>
              <a:t>Физкультминутки я делю </a:t>
            </a:r>
            <a:r>
              <a:rPr lang="ru-RU" sz="1400" b="1" dirty="0" smtClean="0"/>
              <a:t>на две группы. </a:t>
            </a:r>
          </a:p>
          <a:p>
            <a:r>
              <a:rPr lang="ru-RU" sz="1400" b="1" dirty="0" smtClean="0"/>
              <a:t>К первой </a:t>
            </a:r>
            <a:r>
              <a:rPr lang="ru-RU" sz="1400" dirty="0" smtClean="0"/>
              <a:t>отношу физические упражнения, которые не связаны по содержанию с процессом обучения математике. </a:t>
            </a:r>
          </a:p>
          <a:p>
            <a:r>
              <a:rPr lang="ru-RU" sz="1400" b="1" dirty="0" smtClean="0"/>
              <a:t>Ко второй </a:t>
            </a:r>
            <a:r>
              <a:rPr lang="ru-RU" sz="1400" dirty="0" smtClean="0"/>
              <a:t>группе - упражнения, организующие процесс усвоения учебных знаний: пересчёт предметов, движение руками с целью изображения геометрических фигур, эстафеты по решению примеров и т.п.</a:t>
            </a:r>
          </a:p>
          <a:p>
            <a:endParaRPr lang="ru-RU" sz="1400" dirty="0" smtClean="0"/>
          </a:p>
          <a:p>
            <a:pPr>
              <a:buNone/>
            </a:pPr>
            <a:endParaRPr lang="ru-RU" sz="1400" dirty="0" smtClean="0"/>
          </a:p>
          <a:p>
            <a:r>
              <a:rPr lang="ru-RU" sz="1400" b="1" dirty="0" smtClean="0"/>
              <a:t>Дружно встали (если вы согласны с утверждением - руки вверх, если нет - вперёд).</a:t>
            </a:r>
          </a:p>
          <a:p>
            <a:r>
              <a:rPr lang="ru-RU" sz="1400" b="1" dirty="0" smtClean="0"/>
              <a:t>Дробная черта обозначает умножение</a:t>
            </a:r>
          </a:p>
          <a:p>
            <a:r>
              <a:rPr lang="ru-RU" sz="1400" b="1" dirty="0" smtClean="0"/>
              <a:t>¾- правильная дробь</a:t>
            </a:r>
          </a:p>
          <a:p>
            <a:r>
              <a:rPr lang="ru-RU" sz="1400" b="1" dirty="0" smtClean="0"/>
              <a:t>9/12- неправильная дробь</a:t>
            </a:r>
          </a:p>
          <a:p>
            <a:r>
              <a:rPr lang="ru-RU" sz="1400" b="1" dirty="0" smtClean="0"/>
              <a:t>Числитель находится под дробной чертой</a:t>
            </a:r>
          </a:p>
          <a:p>
            <a:r>
              <a:rPr lang="ru-RU" sz="1400" b="1" dirty="0" smtClean="0"/>
              <a:t>5/9&gt;1</a:t>
            </a:r>
          </a:p>
          <a:p>
            <a:r>
              <a:rPr lang="ru-RU" sz="1400" b="1" dirty="0" smtClean="0"/>
              <a:t>8/8&lt;1</a:t>
            </a:r>
          </a:p>
          <a:p>
            <a:r>
              <a:rPr lang="ru-RU" sz="1400" b="1" dirty="0" smtClean="0"/>
              <a:t>17/5&gt;1</a:t>
            </a:r>
          </a:p>
          <a:p>
            <a:r>
              <a:rPr lang="ru-RU" sz="1400" b="1" dirty="0" smtClean="0"/>
              <a:t>2/7&gt;5/7</a:t>
            </a:r>
            <a:endParaRPr lang="ru-RU" sz="1400" dirty="0" smtClean="0"/>
          </a:p>
          <a:p>
            <a:pPr>
              <a:buNone/>
            </a:pPr>
            <a:r>
              <a:rPr lang="en-US" dirty="0" smtClean="0"/>
              <a:t> </a:t>
            </a:r>
            <a:endParaRPr lang="ru-RU" dirty="0" smtClean="0"/>
          </a:p>
          <a:p>
            <a:pPr>
              <a:buNone/>
            </a:pPr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http://aida.ucoz.ru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087A15F-F400-4AC7-A0EB-1EBDB9DC2A34}" type="slidenum">
              <a:rPr lang="ru-RU" smtClean="0"/>
              <a:pPr>
                <a:defRPr/>
              </a:pPr>
              <a:t>16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620688"/>
            <a:ext cx="8219256" cy="5505475"/>
          </a:xfrm>
        </p:spPr>
        <p:txBody>
          <a:bodyPr/>
          <a:lstStyle/>
          <a:p>
            <a:pPr>
              <a:buNone/>
            </a:pPr>
            <a:r>
              <a:rPr lang="ru-RU" sz="2000" b="1" dirty="0" smtClean="0"/>
              <a:t>       Отработка вычислительных навыков</a:t>
            </a:r>
            <a:r>
              <a:rPr lang="ru-RU" sz="2000" dirty="0" smtClean="0"/>
              <a:t>.</a:t>
            </a:r>
            <a:r>
              <a:rPr lang="ru-RU" sz="2000" u="sng" dirty="0" smtClean="0"/>
              <a:t> </a:t>
            </a:r>
          </a:p>
          <a:p>
            <a:pPr>
              <a:buNone/>
            </a:pPr>
            <a:endParaRPr lang="ru-RU" sz="2000" u="sng" dirty="0" smtClean="0"/>
          </a:p>
          <a:p>
            <a:pPr>
              <a:buNone/>
            </a:pPr>
            <a:r>
              <a:rPr lang="ru-RU" sz="2000" dirty="0" smtClean="0"/>
              <a:t>      Выполняется под моим руководством, чтобы не закрепить ошибочного понимания материала. На этом этапе требую от учащихся подробного комментирования своих действий, стараюсь, чтобы ученики включали в свою речь новые математические термины.</a:t>
            </a:r>
          </a:p>
          <a:p>
            <a:pPr>
              <a:buNone/>
            </a:pPr>
            <a:endParaRPr lang="ru-RU" sz="2000" dirty="0" smtClean="0"/>
          </a:p>
          <a:p>
            <a:pPr lvl="0">
              <a:buNone/>
            </a:pPr>
            <a:r>
              <a:rPr lang="ru-RU" sz="2000" dirty="0" smtClean="0"/>
              <a:t>      Использую и элементы самостоятельной работы. Работа по солнышкам.</a:t>
            </a:r>
          </a:p>
          <a:p>
            <a:pPr lvl="0">
              <a:buNone/>
            </a:pPr>
            <a:endParaRPr lang="ru-RU" sz="2000" dirty="0" smtClean="0"/>
          </a:p>
          <a:p>
            <a:pPr lvl="0">
              <a:buNone/>
            </a:pPr>
            <a:r>
              <a:rPr lang="ru-RU" sz="2000" dirty="0" smtClean="0"/>
              <a:t>      Самоконтроль знаний. Я беру из</a:t>
            </a:r>
            <a:r>
              <a:rPr lang="ru-RU" sz="2000" i="1" dirty="0" smtClean="0"/>
              <a:t> </a:t>
            </a:r>
            <a:r>
              <a:rPr lang="ru-RU" sz="2000" dirty="0" smtClean="0"/>
              <a:t>тетрадей на печатной основе для 5-6 классов, сборника упражнений Т.В. </a:t>
            </a:r>
            <a:r>
              <a:rPr lang="ru-RU" sz="2000" dirty="0" err="1" smtClean="0"/>
              <a:t>Шкляровой</a:t>
            </a:r>
            <a:r>
              <a:rPr lang="ru-RU" sz="2000" dirty="0" smtClean="0"/>
              <a:t>,  Математика 5-6, </a:t>
            </a:r>
          </a:p>
          <a:p>
            <a:endParaRPr lang="ru-RU" sz="2000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FF8B964-E18A-47B4-97BE-DDA041C8C4FE}" type="datetime1">
              <a:rPr lang="ru-RU" smtClean="0"/>
              <a:pPr>
                <a:defRPr/>
              </a:pPr>
              <a:t>17.02.2016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http://aida.ucoz.ru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087A15F-F400-4AC7-A0EB-1EBDB9DC2A34}" type="slidenum">
              <a:rPr lang="ru-RU" smtClean="0"/>
              <a:pPr>
                <a:defRPr/>
              </a:pPr>
              <a:t>17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9552" y="620688"/>
            <a:ext cx="8147248" cy="5505475"/>
          </a:xfrm>
        </p:spPr>
        <p:txBody>
          <a:bodyPr/>
          <a:lstStyle/>
          <a:p>
            <a:pPr>
              <a:buNone/>
            </a:pPr>
            <a:r>
              <a:rPr lang="ru-RU" sz="2400" b="1" dirty="0" smtClean="0"/>
              <a:t>       Практическая работа. </a:t>
            </a:r>
            <a:endParaRPr lang="ru-RU" sz="2400" dirty="0" smtClean="0"/>
          </a:p>
          <a:p>
            <a:r>
              <a:rPr lang="ru-RU" sz="2000" dirty="0" smtClean="0"/>
              <a:t>Одним из средств активизации познавательной деятельности школьников является широкое использование их жизненного опыта. Большую роль в усвоении материала играют при этом практические работы. Часто дети запоминают только то, над чем потрудились их руки, если ученик что-то рисовал, чертил, вырезал или закрашивал, то это что-то само по себе становится опорой для его памяти. Такой вид работы как обучающее практическое занятие является творческим для учащихся. Выполнение задания и обобщение результатов приводит их к новому математическому знанию. В этих условиях познавательная деятельность представляет собой самодвижение. В результате такой работы новые знания не поступают извне в виде информации, а являются внутренним продуктом практической деятельности самих учащихся.</a:t>
            </a:r>
          </a:p>
          <a:p>
            <a:endParaRPr lang="ru-RU" sz="2000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FF8B964-E18A-47B4-97BE-DDA041C8C4FE}" type="datetime1">
              <a:rPr lang="ru-RU" smtClean="0"/>
              <a:pPr>
                <a:defRPr/>
              </a:pPr>
              <a:t>17.02.2016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http://aida.ucoz.ru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087A15F-F400-4AC7-A0EB-1EBDB9DC2A34}" type="slidenum">
              <a:rPr lang="ru-RU" smtClean="0"/>
              <a:pPr>
                <a:defRPr/>
              </a:pPr>
              <a:t>18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Содержимое 6"/>
          <p:cNvGraphicFramePr>
            <a:graphicFrameLocks noGrp="1"/>
          </p:cNvGraphicFramePr>
          <p:nvPr>
            <p:ph idx="1"/>
          </p:nvPr>
        </p:nvGraphicFramePr>
        <p:xfrm>
          <a:off x="395537" y="1988838"/>
          <a:ext cx="8352927" cy="35283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84309"/>
                <a:gridCol w="2784309"/>
                <a:gridCol w="2784309"/>
              </a:tblGrid>
              <a:tr h="42715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Arial"/>
                          <a:ea typeface="Times New Roman"/>
                        </a:rPr>
                        <a:t>Фамилия гостя</a:t>
                      </a: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Arial"/>
                          <a:ea typeface="Times New Roman"/>
                        </a:rPr>
                        <a:t>ответы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Arial"/>
                          <a:ea typeface="Times New Roman"/>
                        </a:rPr>
                        <a:t>баллы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42715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latin typeface="Arial"/>
                          <a:ea typeface="Times New Roman"/>
                        </a:rPr>
                        <a:t>Сумма двух чисел 40 и 18 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latin typeface="Arial"/>
                          <a:ea typeface="Times New Roman"/>
                        </a:rPr>
                        <a:t>(58; 50; 22)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600">
                        <a:latin typeface="Arial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56173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Arial"/>
                          <a:ea typeface="Times New Roman"/>
                        </a:rPr>
                        <a:t>Разность двух чисел 100 и 30</a:t>
                      </a: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latin typeface="Arial"/>
                          <a:ea typeface="Times New Roman"/>
                        </a:rPr>
                        <a:t>(130; 60; 70)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600">
                        <a:latin typeface="Arial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56173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latin typeface="Arial"/>
                          <a:ea typeface="Times New Roman"/>
                        </a:rPr>
                        <a:t>К числу 42 прибавить 9 равно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latin typeface="Arial"/>
                          <a:ea typeface="Times New Roman"/>
                        </a:rPr>
                        <a:t>(51; 50; 60)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600">
                        <a:latin typeface="Arial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56173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latin typeface="Arial"/>
                          <a:ea typeface="Times New Roman"/>
                        </a:rPr>
                        <a:t>Из 80 вычесть 10 получится 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latin typeface="Arial"/>
                          <a:ea typeface="Times New Roman"/>
                        </a:rPr>
                        <a:t>(60; 50; 70)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600">
                        <a:latin typeface="Arial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56173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latin typeface="Arial"/>
                          <a:ea typeface="Times New Roman"/>
                        </a:rPr>
                        <a:t>К числу 23 прибавить 40 получится  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latin typeface="Arial"/>
                          <a:ea typeface="Times New Roman"/>
                        </a:rPr>
                        <a:t>(70; 63; 60)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600">
                        <a:latin typeface="Arial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42715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Arial"/>
                          <a:ea typeface="Times New Roman"/>
                        </a:rPr>
                        <a:t>Роспись хозяина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600">
                        <a:latin typeface="Arial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600" dirty="0">
                        <a:latin typeface="Arial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FF8B964-E18A-47B4-97BE-DDA041C8C4FE}" type="datetime1">
              <a:rPr lang="ru-RU" smtClean="0"/>
              <a:pPr>
                <a:defRPr/>
              </a:pPr>
              <a:t>17.02.2016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http://aida.ucoz.ru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087A15F-F400-4AC7-A0EB-1EBDB9DC2A34}" type="slidenum">
              <a:rPr lang="ru-RU" smtClean="0"/>
              <a:pPr>
                <a:defRPr/>
              </a:pPr>
              <a:t>19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395536" y="188640"/>
            <a:ext cx="7704856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 </a:t>
            </a:r>
            <a:r>
              <a:rPr lang="ru-RU" b="1" dirty="0" smtClean="0"/>
              <a:t>(Работа в парах)</a:t>
            </a:r>
            <a:endParaRPr lang="ru-RU" dirty="0" smtClean="0"/>
          </a:p>
          <a:p>
            <a:r>
              <a:rPr lang="ru-RU" dirty="0" smtClean="0"/>
              <a:t>Оживляет урок  использование  игры «Идем в гости» . Одной группе учащихся даются карточки с заданиями. Учащиеся  приглашают по желанию любого ученика и работают в паре. Один в роли учителя (хозяин), другой в роли ученика (гость)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sz="2800" b="1" dirty="0" smtClean="0"/>
              <a:t>    Математика обладает колоссальным воспитательным потенциалом: воспитывается интеллектуальная честность, критичность мышления, способность к размышлениям и творчеству. </a:t>
            </a:r>
          </a:p>
          <a:p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FF8B964-E18A-47B4-97BE-DDA041C8C4FE}" type="datetime1">
              <a:rPr lang="ru-RU" smtClean="0"/>
              <a:pPr>
                <a:defRPr/>
              </a:pPr>
              <a:t>17.02.2016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http://aida.ucoz.ru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087A15F-F400-4AC7-A0EB-1EBDB9DC2A34}" type="slidenum">
              <a:rPr lang="ru-RU" smtClean="0"/>
              <a:pPr>
                <a:defRPr/>
              </a:pPr>
              <a:t>2</a:t>
            </a:fld>
            <a:endParaRPr lang="ru-RU"/>
          </a:p>
        </p:txBody>
      </p:sp>
      <p:pic>
        <p:nvPicPr>
          <p:cNvPr id="7" name="Picture 4" descr="H:\Documents and Settings\Aida\Рабочий стол\текстуры и фоны, клипарты\новеньки картинки\ufficio016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84368" y="4005064"/>
            <a:ext cx="908050" cy="159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620688"/>
            <a:ext cx="8219256" cy="5505475"/>
          </a:xfrm>
        </p:spPr>
        <p:txBody>
          <a:bodyPr/>
          <a:lstStyle/>
          <a:p>
            <a:pPr>
              <a:buNone/>
            </a:pPr>
            <a:r>
              <a:rPr lang="ru-RU" sz="2400" b="1" dirty="0" smtClean="0"/>
              <a:t>        Тест</a:t>
            </a:r>
            <a:r>
              <a:rPr lang="ru-RU" sz="2400" dirty="0" smtClean="0"/>
              <a:t> </a:t>
            </a:r>
            <a:r>
              <a:rPr lang="ru-RU" sz="1800" dirty="0" smtClean="0"/>
              <a:t> </a:t>
            </a:r>
          </a:p>
          <a:p>
            <a:pPr>
              <a:buNone/>
            </a:pPr>
            <a:r>
              <a:rPr lang="ru-RU" sz="1800" dirty="0" smtClean="0"/>
              <a:t>       Целесообразно шире использовать тестирование по разделам, отдельным темам, отрабатывая технологию проведения. </a:t>
            </a:r>
          </a:p>
          <a:p>
            <a:pPr>
              <a:buNone/>
            </a:pPr>
            <a:r>
              <a:rPr lang="ru-RU" sz="1800" b="1" dirty="0" smtClean="0"/>
              <a:t>       Тестирование позволяет: </a:t>
            </a:r>
          </a:p>
          <a:p>
            <a:pPr>
              <a:buNone/>
            </a:pPr>
            <a:r>
              <a:rPr lang="ru-RU" sz="1800" dirty="0" smtClean="0"/>
              <a:t>       -учитывать индивидуальные особенности учащихся; </a:t>
            </a:r>
            <a:br>
              <a:rPr lang="ru-RU" sz="1800" dirty="0" smtClean="0"/>
            </a:br>
            <a:r>
              <a:rPr lang="ru-RU" sz="1800" dirty="0" smtClean="0"/>
              <a:t> -проверять качество усвоения материала; </a:t>
            </a:r>
            <a:br>
              <a:rPr lang="ru-RU" sz="1800" dirty="0" smtClean="0"/>
            </a:br>
            <a:r>
              <a:rPr lang="ru-RU" sz="1800" dirty="0" smtClean="0"/>
              <a:t> -разнообразить процесс обучения; </a:t>
            </a:r>
            <a:br>
              <a:rPr lang="ru-RU" sz="1800" dirty="0" smtClean="0"/>
            </a:br>
            <a:r>
              <a:rPr lang="ru-RU" sz="1800" dirty="0" smtClean="0"/>
              <a:t> -сэкономить время на опрос; </a:t>
            </a:r>
            <a:br>
              <a:rPr lang="ru-RU" sz="1800" dirty="0" smtClean="0"/>
            </a:br>
            <a:r>
              <a:rPr lang="ru-RU" sz="1800" dirty="0" smtClean="0"/>
              <a:t> </a:t>
            </a:r>
          </a:p>
          <a:p>
            <a:r>
              <a:rPr lang="ru-RU" sz="1800" dirty="0" smtClean="0"/>
              <a:t>С помощью тестов можно проверить большой объем изученного материала, быстро «диагностировать» овладение учебным материалом большого количества учащихся. Содержание тестовых задач и многократное тестирование позволяет даже слабым ученикам выполнить часть работы, минуя психологический стресс, получить удовлетворительную оценку и овладеть объемом знаний, достаточным для этого. </a:t>
            </a:r>
          </a:p>
          <a:p>
            <a:endParaRPr lang="ru-RU" sz="1800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FF8B964-E18A-47B4-97BE-DDA041C8C4FE}" type="datetime1">
              <a:rPr lang="ru-RU" smtClean="0"/>
              <a:pPr>
                <a:defRPr/>
              </a:pPr>
              <a:t>17.02.2016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http://aida.ucoz.ru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087A15F-F400-4AC7-A0EB-1EBDB9DC2A34}" type="slidenum">
              <a:rPr lang="ru-RU" smtClean="0"/>
              <a:pPr>
                <a:defRPr/>
              </a:pPr>
              <a:t>20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99592" y="476672"/>
            <a:ext cx="7787208" cy="5649491"/>
          </a:xfrm>
        </p:spPr>
        <p:txBody>
          <a:bodyPr/>
          <a:lstStyle/>
          <a:p>
            <a:r>
              <a:rPr lang="ru-RU" sz="1400" b="1" dirty="0" smtClean="0"/>
              <a:t>Как правильно?</a:t>
            </a:r>
            <a:endParaRPr lang="ru-RU" sz="1400" dirty="0" smtClean="0"/>
          </a:p>
          <a:p>
            <a:r>
              <a:rPr lang="ru-RU" sz="1400" dirty="0" smtClean="0"/>
              <a:t>А) Знаменатель дроби показывает, на сколько равных частей делили целое.</a:t>
            </a:r>
          </a:p>
          <a:p>
            <a:r>
              <a:rPr lang="ru-RU" sz="1400" dirty="0" smtClean="0"/>
              <a:t>Б) Знаменатель дроби показывает, сколько равных частей целого взяли.</a:t>
            </a:r>
          </a:p>
          <a:p>
            <a:pPr>
              <a:buNone/>
            </a:pPr>
            <a:r>
              <a:rPr lang="ru-RU" sz="1400" dirty="0" smtClean="0"/>
              <a:t> </a:t>
            </a:r>
          </a:p>
          <a:p>
            <a:pPr>
              <a:buNone/>
            </a:pPr>
            <a:r>
              <a:rPr lang="ru-RU" sz="1400" dirty="0" smtClean="0"/>
              <a:t> </a:t>
            </a:r>
          </a:p>
          <a:p>
            <a:r>
              <a:rPr lang="ru-RU" sz="1400" b="1" dirty="0" smtClean="0"/>
              <a:t>Как правильно?</a:t>
            </a:r>
            <a:endParaRPr lang="ru-RU" sz="1400" dirty="0" smtClean="0"/>
          </a:p>
          <a:p>
            <a:r>
              <a:rPr lang="ru-RU" sz="1400" dirty="0" smtClean="0"/>
              <a:t>А) Числитель дроби показывает, на сколько равных частей делили целое.</a:t>
            </a:r>
          </a:p>
          <a:p>
            <a:r>
              <a:rPr lang="ru-RU" sz="1400" dirty="0" smtClean="0"/>
              <a:t>Б) Числитель дроби показывает, сколько равных частей целого взяли.</a:t>
            </a:r>
          </a:p>
          <a:p>
            <a:pPr>
              <a:buNone/>
            </a:pPr>
            <a:r>
              <a:rPr lang="ru-RU" sz="1400" dirty="0" smtClean="0"/>
              <a:t> </a:t>
            </a:r>
          </a:p>
          <a:p>
            <a:pPr>
              <a:buNone/>
            </a:pPr>
            <a:r>
              <a:rPr lang="ru-RU" sz="1400" dirty="0" smtClean="0"/>
              <a:t> </a:t>
            </a:r>
          </a:p>
          <a:p>
            <a:r>
              <a:rPr lang="ru-RU" sz="1400" b="1" dirty="0" smtClean="0"/>
              <a:t>Числитель записывают…</a:t>
            </a:r>
            <a:endParaRPr lang="ru-RU" sz="1400" dirty="0" smtClean="0"/>
          </a:p>
          <a:p>
            <a:r>
              <a:rPr lang="ru-RU" sz="1400" dirty="0" smtClean="0"/>
              <a:t>А) Под чертой дроби</a:t>
            </a:r>
          </a:p>
          <a:p>
            <a:r>
              <a:rPr lang="ru-RU" sz="1400" dirty="0" smtClean="0"/>
              <a:t>Б) Над чертой дроби</a:t>
            </a:r>
          </a:p>
          <a:p>
            <a:r>
              <a:rPr lang="ru-RU" sz="1400" dirty="0" smtClean="0"/>
              <a:t>В) Слева направо</a:t>
            </a:r>
          </a:p>
          <a:p>
            <a:r>
              <a:rPr lang="ru-RU" sz="1400" dirty="0" smtClean="0"/>
              <a:t>Г) Другой ответ. Какой?</a:t>
            </a:r>
          </a:p>
          <a:p>
            <a:pPr>
              <a:buNone/>
            </a:pPr>
            <a:r>
              <a:rPr lang="ru-RU" sz="1400" dirty="0" smtClean="0"/>
              <a:t> </a:t>
            </a:r>
          </a:p>
          <a:p>
            <a:pPr>
              <a:buNone/>
            </a:pPr>
            <a:r>
              <a:rPr lang="ru-RU" sz="1400" b="1" dirty="0" smtClean="0"/>
              <a:t> </a:t>
            </a:r>
            <a:endParaRPr lang="ru-RU" sz="1400" dirty="0" smtClean="0"/>
          </a:p>
          <a:p>
            <a:r>
              <a:rPr lang="ru-RU" sz="1400" b="1" dirty="0" smtClean="0"/>
              <a:t>Знаменатель записывают…</a:t>
            </a:r>
          </a:p>
          <a:p>
            <a:r>
              <a:rPr lang="ru-RU" sz="1400" dirty="0" smtClean="0"/>
              <a:t>А) Под чертой дроби</a:t>
            </a:r>
          </a:p>
          <a:p>
            <a:r>
              <a:rPr lang="ru-RU" sz="1400" dirty="0" smtClean="0"/>
              <a:t>Б) Над чертой дроби</a:t>
            </a:r>
          </a:p>
          <a:p>
            <a:r>
              <a:rPr lang="ru-RU" sz="1400" dirty="0" smtClean="0"/>
              <a:t>В) Справа налево</a:t>
            </a:r>
          </a:p>
          <a:p>
            <a:r>
              <a:rPr lang="ru-RU" sz="1400" dirty="0" smtClean="0"/>
              <a:t>Г) Другой ответ. Какой?</a:t>
            </a:r>
          </a:p>
          <a:p>
            <a:pPr>
              <a:buNone/>
            </a:pPr>
            <a:r>
              <a:rPr lang="ru-RU" sz="2000" b="1" dirty="0" smtClean="0"/>
              <a:t> </a:t>
            </a:r>
            <a:endParaRPr lang="ru-RU" sz="2000" dirty="0" smtClean="0"/>
          </a:p>
          <a:p>
            <a:r>
              <a:rPr lang="ru-RU" sz="2000" b="1" dirty="0" smtClean="0"/>
              <a:t> </a:t>
            </a:r>
            <a:endParaRPr lang="ru-RU" sz="2000" dirty="0" smtClean="0"/>
          </a:p>
          <a:p>
            <a:r>
              <a:rPr lang="ru-RU" sz="2000" b="1" dirty="0" smtClean="0"/>
              <a:t> </a:t>
            </a:r>
            <a:endParaRPr lang="ru-RU" sz="2000" dirty="0" smtClean="0"/>
          </a:p>
          <a:p>
            <a:endParaRPr lang="ru-RU" sz="2000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http://aida.ucoz.ru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087A15F-F400-4AC7-A0EB-1EBDB9DC2A34}" type="slidenum">
              <a:rPr lang="ru-RU" smtClean="0"/>
              <a:pPr>
                <a:defRPr/>
              </a:pPr>
              <a:t>21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692696"/>
            <a:ext cx="8219256" cy="5433467"/>
          </a:xfrm>
        </p:spPr>
        <p:txBody>
          <a:bodyPr/>
          <a:lstStyle/>
          <a:p>
            <a:pPr algn="ctr">
              <a:buNone/>
            </a:pPr>
            <a:r>
              <a:rPr lang="en-US" b="1" dirty="0" smtClean="0"/>
              <a:t>   </a:t>
            </a:r>
            <a:r>
              <a:rPr lang="ru-RU" b="1" dirty="0" smtClean="0"/>
              <a:t> Подведение итогов урока.</a:t>
            </a:r>
            <a:endParaRPr lang="en-US" b="1" dirty="0" smtClean="0"/>
          </a:p>
          <a:p>
            <a:pPr>
              <a:buNone/>
            </a:pPr>
            <a:endParaRPr lang="ru-RU" b="1" dirty="0" smtClean="0"/>
          </a:p>
          <a:p>
            <a:r>
              <a:rPr lang="ru-RU" sz="2000" dirty="0" smtClean="0"/>
              <a:t>Вопросы касающиеся целей урока.</a:t>
            </a:r>
          </a:p>
          <a:p>
            <a:r>
              <a:rPr lang="ru-RU" sz="2000" dirty="0" smtClean="0"/>
              <a:t>Карта анализа результатов работы учащихся</a:t>
            </a:r>
          </a:p>
          <a:p>
            <a:pPr>
              <a:buNone/>
            </a:pPr>
            <a:r>
              <a:rPr lang="en-US" sz="2000" dirty="0" smtClean="0"/>
              <a:t>     </a:t>
            </a:r>
            <a:r>
              <a:rPr lang="ru-RU" sz="2000" dirty="0" smtClean="0"/>
              <a:t>Фамилия Имя _______________________</a:t>
            </a:r>
          </a:p>
          <a:p>
            <a:pPr>
              <a:buNone/>
            </a:pPr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395536" y="3645024"/>
          <a:ext cx="8424935" cy="1080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70752"/>
                <a:gridCol w="1070966"/>
                <a:gridCol w="2357842"/>
                <a:gridCol w="728803"/>
                <a:gridCol w="1093204"/>
                <a:gridCol w="1603368"/>
              </a:tblGrid>
              <a:tr h="540060">
                <a:tc>
                  <a:txBody>
                    <a:bodyPr/>
                    <a:lstStyle/>
                    <a:p>
                      <a:pPr algn="ctr"/>
                      <a:r>
                        <a:rPr kumimoji="0" lang="ru-RU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Устный счёт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Теория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Практическая работа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Тест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Оценка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Настроение</a:t>
                      </a:r>
                      <a:endParaRPr lang="ru-RU" dirty="0"/>
                    </a:p>
                  </a:txBody>
                  <a:tcPr/>
                </a:tc>
              </a:tr>
              <a:tr h="54006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:\Documents and Settings\Aida\Рабочий стол\текстуры и фоны, клипарты\Scool_objekts\scool (30)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430495">
            <a:off x="7429500" y="5715000"/>
            <a:ext cx="779463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 descr="H:\Documents and Settings\Aida\Рабочий стол\текстуры и фоны, клипарты\Scool_objekts\scool (45)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72375" y="4786313"/>
            <a:ext cx="701675" cy="922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Picture 4" descr="H:\Documents and Settings\Aida\Рабочий стол\текстуры и фоны, клипарты\Scool_objekts\scool (46)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357938" y="5500688"/>
            <a:ext cx="936625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7285" name="Picture 6" descr="H:\Documents and Settings\Aida\Рабочий стол\НОвая ГРАФИКА сборник\КАРТИНКИ СБОРНИК_ школьные\5.gif"/>
          <p:cNvPicPr>
            <a:picLocks noChangeAspect="1" noChangeArrowheads="1" noCrop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428750" y="2286000"/>
            <a:ext cx="6096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7286" name="Picture 7" descr="H:\Documents and Settings\Aida\Рабочий стол\НОвая ГРАФИКА сборник\КАРТИНКИ СБОРНИК_ школьные\6.gif"/>
          <p:cNvPicPr>
            <a:picLocks noChangeAspect="1" noChangeArrowheads="1" noCrop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929563" y="1571625"/>
            <a:ext cx="6096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7287" name="Picture 8" descr="H:\Documents and Settings\Aida\Рабочий стол\НОвая ГРАФИКА сборник\КАРТИНКИ СБОРНИК_ школьные\7.gif"/>
          <p:cNvPicPr>
            <a:picLocks noChangeAspect="1" noChangeArrowheads="1" noCrop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8001000" y="2928938"/>
            <a:ext cx="6096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7288" name="Picture 9" descr="H:\Documents and Settings\Aida\Рабочий стол\НОвая ГРАФИКА сборник\КАРТИНКИ СБОРНИК_ школьные\8.gif"/>
          <p:cNvPicPr>
            <a:picLocks noChangeAspect="1" noChangeArrowheads="1" noCrop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7072313" y="3786188"/>
            <a:ext cx="6096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7289" name="Picture 10" descr="H:\Documents and Settings\Aida\Рабочий стол\НОвая ГРАФИКА сборник\КАРТИНКИ СБОРНИК_ школьные\9.gif"/>
          <p:cNvPicPr>
            <a:picLocks noChangeAspect="1" noChangeArrowheads="1" noCrop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7000875" y="571500"/>
            <a:ext cx="6096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7290" name="Picture 11" descr="H:\Documents and Settings\Aida\Рабочий стол\НОвая ГРАФИКА сборник\КАРТИНКИ СБОРНИК_ школьные\0.gif"/>
          <p:cNvPicPr>
            <a:picLocks noChangeAspect="1" noChangeArrowheads="1" noCrop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7072313" y="2214563"/>
            <a:ext cx="6096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7291" name="Picture 12" descr="H:\Documents and Settings\Aida\Рабочий стол\НОвая ГРАФИКА сборник\КАРТИНКИ СБОРНИК_ школьные\1.gif"/>
          <p:cNvPicPr>
            <a:picLocks noChangeAspect="1" noChangeArrowheads="1" noCrop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1214438" y="4000500"/>
            <a:ext cx="6096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7292" name="Picture 13" descr="H:\Documents and Settings\Aida\Рабочий стол\НОвая ГРАФИКА сборник\КАРТИНКИ СБОРНИК_ школьные\2.gif"/>
          <p:cNvPicPr>
            <a:picLocks noChangeAspect="1" noChangeArrowheads="1" noCrop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642938" y="2857500"/>
            <a:ext cx="6096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7293" name="Picture 14" descr="H:\Documents and Settings\Aida\Рабочий стол\НОвая ГРАФИКА сборник\КАРТИНКИ СБОРНИК_ школьные\3.gif"/>
          <p:cNvPicPr>
            <a:picLocks noChangeAspect="1" noChangeArrowheads="1" noCrop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571500" y="1571625"/>
            <a:ext cx="6096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7294" name="Picture 15" descr="H:\Documents and Settings\Aida\Рабочий стол\НОвая ГРАФИКА сборник\КАРТИНКИ СБОРНИК_ школьные\4.gif"/>
          <p:cNvPicPr>
            <a:picLocks noChangeAspect="1" noChangeArrowheads="1" noCrop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1214438" y="642938"/>
            <a:ext cx="6096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7295" name="Рисунок 20" descr="post-55053-1238864063.png"/>
          <p:cNvPicPr>
            <a:picLocks noChangeAspect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195263" y="4538663"/>
            <a:ext cx="2000250" cy="2017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7296" name="Рисунок 25" descr="post-56918-1251051292.png"/>
          <p:cNvPicPr>
            <a:picLocks noChangeAspect="1"/>
          </p:cNvPicPr>
          <p:nvPr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7961313" y="242888"/>
            <a:ext cx="596900" cy="800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7297" name="Rectangle 21"/>
          <p:cNvSpPr>
            <a:spLocks noChangeArrowheads="1"/>
          </p:cNvSpPr>
          <p:nvPr/>
        </p:nvSpPr>
        <p:spPr bwMode="auto">
          <a:xfrm>
            <a:off x="2749550" y="1576388"/>
            <a:ext cx="18415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10" tIns="45706" rIns="91410" bIns="45706" anchor="ctr">
            <a:spAutoFit/>
          </a:bodyPr>
          <a:lstStyle/>
          <a:p>
            <a:pPr eaLnBrk="0" hangingPunct="0"/>
            <a:endParaRPr lang="ru-RU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1907704" y="980728"/>
          <a:ext cx="5616625" cy="5568188"/>
        </p:xfrm>
        <a:graphic>
          <a:graphicData uri="http://schemas.openxmlformats.org/drawingml/2006/table">
            <a:tbl>
              <a:tblPr/>
              <a:tblGrid>
                <a:gridCol w="605127"/>
                <a:gridCol w="1972817"/>
                <a:gridCol w="3038681"/>
              </a:tblGrid>
              <a:tr h="566929">
                <a:tc>
                  <a:txBody>
                    <a:bodyPr/>
                    <a:lstStyle/>
                    <a:p>
                      <a:pPr marL="0" marR="0" lvl="0" indent="0" algn="l" defTabSz="828675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1</a:t>
                      </a:r>
                    </a:p>
                  </a:txBody>
                  <a:tcPr marL="46606" marR="4660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28675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 </a:t>
                      </a:r>
                    </a:p>
                    <a:p>
                      <a:pPr marL="0" marR="0" lvl="0" indent="0" algn="l" defTabSz="828675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 </a:t>
                      </a:r>
                    </a:p>
                    <a:p>
                      <a:pPr marL="0" marR="0" lvl="0" indent="0" algn="l" defTabSz="828675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На уроке я работал(а)</a:t>
                      </a:r>
                    </a:p>
                  </a:txBody>
                  <a:tcPr marL="46606" marR="4660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28675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 </a:t>
                      </a:r>
                    </a:p>
                    <a:p>
                      <a:pPr marL="0" marR="0" lvl="0" indent="0" algn="l" defTabSz="828675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itchFamily="18" charset="2"/>
                        <a:buChar char=""/>
                        <a:tabLst/>
                      </a:pPr>
                      <a:r>
                        <a:rPr kumimoji="0" lang="ru-RU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Активно </a:t>
                      </a:r>
                    </a:p>
                    <a:p>
                      <a:pPr marL="0" marR="0" lvl="0" indent="0" algn="l" defTabSz="828675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 </a:t>
                      </a:r>
                    </a:p>
                    <a:p>
                      <a:pPr marL="0" marR="0" lvl="0" indent="0" algn="l" defTabSz="828675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itchFamily="18" charset="2"/>
                        <a:buChar char=""/>
                        <a:tabLst/>
                      </a:pPr>
                      <a:r>
                        <a:rPr kumimoji="0" lang="ru-RU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Пассивно </a:t>
                      </a:r>
                    </a:p>
                  </a:txBody>
                  <a:tcPr marL="46606" marR="4660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6929">
                <a:tc>
                  <a:txBody>
                    <a:bodyPr/>
                    <a:lstStyle/>
                    <a:p>
                      <a:pPr marL="0" marR="0" lvl="0" indent="0" algn="l" defTabSz="828675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2</a:t>
                      </a:r>
                    </a:p>
                  </a:txBody>
                  <a:tcPr marL="46606" marR="4660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28675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 </a:t>
                      </a:r>
                    </a:p>
                    <a:p>
                      <a:pPr marL="0" marR="0" lvl="0" indent="0" algn="l" defTabSz="828675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Своей работой на уроке я</a:t>
                      </a:r>
                    </a:p>
                  </a:txBody>
                  <a:tcPr marL="46606" marR="4660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28675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 </a:t>
                      </a:r>
                    </a:p>
                    <a:p>
                      <a:pPr marL="0" marR="0" lvl="0" indent="0" algn="l" defTabSz="828675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itchFamily="18" charset="2"/>
                        <a:buChar char=""/>
                        <a:tabLst/>
                      </a:pPr>
                      <a:r>
                        <a:rPr kumimoji="0" lang="ru-RU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Доволен </a:t>
                      </a:r>
                    </a:p>
                    <a:p>
                      <a:pPr marL="0" marR="0" lvl="0" indent="0" algn="l" defTabSz="828675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 </a:t>
                      </a:r>
                    </a:p>
                    <a:p>
                      <a:pPr marL="0" marR="0" lvl="0" indent="0" algn="l" defTabSz="828675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itchFamily="18" charset="2"/>
                        <a:buChar char=""/>
                        <a:tabLst/>
                      </a:pPr>
                      <a:r>
                        <a:rPr kumimoji="0" lang="ru-RU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Не доволен</a:t>
                      </a:r>
                    </a:p>
                  </a:txBody>
                  <a:tcPr marL="46606" marR="4660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6929">
                <a:tc>
                  <a:txBody>
                    <a:bodyPr/>
                    <a:lstStyle/>
                    <a:p>
                      <a:pPr marL="0" marR="0" lvl="0" indent="0" algn="l" defTabSz="828675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3</a:t>
                      </a:r>
                    </a:p>
                  </a:txBody>
                  <a:tcPr marL="46606" marR="4660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28675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 </a:t>
                      </a:r>
                    </a:p>
                    <a:p>
                      <a:pPr marL="0" marR="0" lvl="0" indent="0" algn="l" defTabSz="828675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 Урок для меня показался </a:t>
                      </a:r>
                    </a:p>
                  </a:txBody>
                  <a:tcPr marL="46606" marR="4660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28675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 </a:t>
                      </a:r>
                    </a:p>
                    <a:p>
                      <a:pPr marL="0" marR="0" lvl="0" indent="0" algn="l" defTabSz="828675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itchFamily="18" charset="2"/>
                        <a:buChar char=""/>
                        <a:tabLst/>
                      </a:pPr>
                      <a:r>
                        <a:rPr kumimoji="0" lang="ru-RU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Коротким</a:t>
                      </a:r>
                    </a:p>
                    <a:p>
                      <a:pPr marL="0" marR="0" lvl="0" indent="0" algn="l" defTabSz="828675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 </a:t>
                      </a:r>
                    </a:p>
                    <a:p>
                      <a:pPr marL="0" marR="0" lvl="0" indent="0" algn="l" defTabSz="828675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itchFamily="18" charset="2"/>
                        <a:buChar char=""/>
                        <a:tabLst/>
                      </a:pPr>
                      <a:r>
                        <a:rPr kumimoji="0" lang="ru-RU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Длинным </a:t>
                      </a:r>
                    </a:p>
                  </a:txBody>
                  <a:tcPr marL="46606" marR="4660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6929">
                <a:tc>
                  <a:txBody>
                    <a:bodyPr/>
                    <a:lstStyle/>
                    <a:p>
                      <a:pPr marL="0" marR="0" lvl="0" indent="0" algn="l" defTabSz="828675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4</a:t>
                      </a:r>
                    </a:p>
                  </a:txBody>
                  <a:tcPr marL="46606" marR="4660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28675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 </a:t>
                      </a:r>
                    </a:p>
                    <a:p>
                      <a:pPr marL="0" marR="0" lvl="0" indent="0" algn="l" defTabSz="828675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 За урок я </a:t>
                      </a:r>
                    </a:p>
                  </a:txBody>
                  <a:tcPr marL="46606" marR="4660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28675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 </a:t>
                      </a:r>
                    </a:p>
                    <a:p>
                      <a:pPr marL="0" marR="0" lvl="0" indent="0" algn="l" defTabSz="828675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itchFamily="18" charset="2"/>
                        <a:buChar char=""/>
                        <a:tabLst/>
                      </a:pPr>
                      <a:r>
                        <a:rPr kumimoji="0" lang="ru-RU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Не устал(а)</a:t>
                      </a:r>
                    </a:p>
                    <a:p>
                      <a:pPr marL="0" marR="0" lvl="0" indent="0" algn="l" defTabSz="828675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 </a:t>
                      </a:r>
                    </a:p>
                    <a:p>
                      <a:pPr marL="0" marR="0" lvl="0" indent="0" algn="l" defTabSz="828675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itchFamily="18" charset="2"/>
                        <a:buChar char=""/>
                        <a:tabLst/>
                      </a:pPr>
                      <a:r>
                        <a:rPr kumimoji="0" lang="ru-RU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Устал(а) </a:t>
                      </a:r>
                    </a:p>
                  </a:txBody>
                  <a:tcPr marL="46606" marR="4660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6929">
                <a:tc>
                  <a:txBody>
                    <a:bodyPr/>
                    <a:lstStyle/>
                    <a:p>
                      <a:pPr marL="0" marR="0" lvl="0" indent="0" algn="l" defTabSz="828675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5</a:t>
                      </a:r>
                    </a:p>
                  </a:txBody>
                  <a:tcPr marL="46606" marR="4660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28675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 </a:t>
                      </a:r>
                    </a:p>
                    <a:p>
                      <a:pPr marL="0" marR="0" lvl="0" indent="0" algn="l" defTabSz="828675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 Моё настроение </a:t>
                      </a:r>
                    </a:p>
                  </a:txBody>
                  <a:tcPr marL="46606" marR="4660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28675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 </a:t>
                      </a:r>
                    </a:p>
                    <a:p>
                      <a:pPr marL="0" marR="0" lvl="0" indent="0" algn="l" defTabSz="828675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itchFamily="18" charset="2"/>
                        <a:buChar char=""/>
                        <a:tabLst/>
                      </a:pPr>
                      <a:r>
                        <a:rPr kumimoji="0" lang="ru-RU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Стало лучше</a:t>
                      </a:r>
                    </a:p>
                    <a:p>
                      <a:pPr marL="0" marR="0" lvl="0" indent="0" algn="l" defTabSz="828675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 </a:t>
                      </a:r>
                    </a:p>
                    <a:p>
                      <a:pPr marL="0" marR="0" lvl="0" indent="0" algn="l" defTabSz="828675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itchFamily="18" charset="2"/>
                        <a:buChar char=""/>
                        <a:tabLst/>
                      </a:pPr>
                      <a:r>
                        <a:rPr kumimoji="0" lang="ru-RU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Стало хуже</a:t>
                      </a:r>
                    </a:p>
                  </a:txBody>
                  <a:tcPr marL="46606" marR="4660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00787">
                <a:tc>
                  <a:txBody>
                    <a:bodyPr/>
                    <a:lstStyle/>
                    <a:p>
                      <a:pPr marL="0" marR="0" lvl="0" indent="0" algn="l" defTabSz="828675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6</a:t>
                      </a:r>
                    </a:p>
                  </a:txBody>
                  <a:tcPr marL="46606" marR="4660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28675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 </a:t>
                      </a:r>
                    </a:p>
                    <a:p>
                      <a:pPr marL="0" marR="0" lvl="0" indent="0" algn="l" defTabSz="828675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 </a:t>
                      </a:r>
                    </a:p>
                    <a:p>
                      <a:pPr marL="0" marR="0" lvl="0" indent="0" algn="l" defTabSz="828675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 </a:t>
                      </a:r>
                    </a:p>
                    <a:p>
                      <a:pPr marL="0" marR="0" lvl="0" indent="0" algn="l" defTabSz="828675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 </a:t>
                      </a:r>
                    </a:p>
                    <a:p>
                      <a:pPr marL="0" marR="0" lvl="0" indent="0" algn="l" defTabSz="828675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 </a:t>
                      </a:r>
                    </a:p>
                    <a:p>
                      <a:pPr marL="0" marR="0" lvl="0" indent="0" algn="l" defTabSz="828675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Материал урока мне был </a:t>
                      </a:r>
                    </a:p>
                  </a:txBody>
                  <a:tcPr marL="46606" marR="4660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28675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 </a:t>
                      </a:r>
                    </a:p>
                    <a:p>
                      <a:pPr marL="0" marR="0" lvl="0" indent="0" algn="l" defTabSz="828675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itchFamily="18" charset="2"/>
                        <a:buChar char=""/>
                        <a:tabLst/>
                      </a:pPr>
                      <a:r>
                        <a:rPr kumimoji="0" lang="ru-RU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Понятен</a:t>
                      </a:r>
                    </a:p>
                    <a:p>
                      <a:pPr marL="0" marR="0" lvl="0" indent="0" algn="l" defTabSz="828675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 </a:t>
                      </a:r>
                    </a:p>
                    <a:p>
                      <a:pPr marL="0" marR="0" lvl="0" indent="0" algn="l" defTabSz="828675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itchFamily="18" charset="2"/>
                        <a:buChar char=""/>
                        <a:tabLst/>
                      </a:pPr>
                      <a:r>
                        <a:rPr kumimoji="0" lang="ru-RU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Не понятен</a:t>
                      </a:r>
                    </a:p>
                    <a:p>
                      <a:pPr marL="0" marR="0" lvl="0" indent="0" algn="l" defTabSz="828675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 </a:t>
                      </a:r>
                    </a:p>
                    <a:p>
                      <a:pPr marL="0" marR="0" lvl="0" indent="0" algn="l" defTabSz="828675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itchFamily="18" charset="2"/>
                        <a:buChar char=""/>
                        <a:tabLst/>
                      </a:pPr>
                      <a:r>
                        <a:rPr kumimoji="0" lang="ru-RU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Полезен</a:t>
                      </a:r>
                    </a:p>
                    <a:p>
                      <a:pPr marL="0" marR="0" lvl="0" indent="0" algn="l" defTabSz="828675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 </a:t>
                      </a:r>
                    </a:p>
                    <a:p>
                      <a:pPr marL="0" marR="0" lvl="0" indent="0" algn="l" defTabSz="828675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itchFamily="18" charset="2"/>
                        <a:buChar char=""/>
                        <a:tabLst/>
                      </a:pPr>
                      <a:r>
                        <a:rPr kumimoji="0" lang="ru-RU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Бесполезен </a:t>
                      </a:r>
                    </a:p>
                    <a:p>
                      <a:pPr marL="0" marR="0" lvl="0" indent="0" algn="l" defTabSz="828675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 </a:t>
                      </a:r>
                    </a:p>
                    <a:p>
                      <a:pPr marL="0" marR="0" lvl="0" indent="0" algn="l" defTabSz="828675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itchFamily="18" charset="2"/>
                        <a:buChar char=""/>
                        <a:tabLst/>
                      </a:pPr>
                      <a:r>
                        <a:rPr kumimoji="0" lang="ru-RU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Интересен </a:t>
                      </a:r>
                    </a:p>
                    <a:p>
                      <a:pPr marL="0" marR="0" lvl="0" indent="0" algn="l" defTabSz="828675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 </a:t>
                      </a:r>
                    </a:p>
                    <a:p>
                      <a:pPr marL="0" marR="0" lvl="0" indent="0" algn="l" defTabSz="828675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itchFamily="18" charset="2"/>
                        <a:buChar char=""/>
                        <a:tabLst/>
                      </a:pPr>
                      <a:r>
                        <a:rPr kumimoji="0" lang="ru-RU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Скучен</a:t>
                      </a:r>
                    </a:p>
                  </a:txBody>
                  <a:tcPr marL="46606" marR="4660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6929">
                <a:tc>
                  <a:txBody>
                    <a:bodyPr/>
                    <a:lstStyle/>
                    <a:p>
                      <a:pPr marL="0" marR="0" lvl="0" indent="0" algn="l" defTabSz="828675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7</a:t>
                      </a:r>
                    </a:p>
                  </a:txBody>
                  <a:tcPr marL="46606" marR="4660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28675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 </a:t>
                      </a:r>
                    </a:p>
                    <a:p>
                      <a:pPr marL="0" marR="0" lvl="0" indent="0" algn="l" defTabSz="828675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Полученные знания мне в жизни</a:t>
                      </a:r>
                    </a:p>
                  </a:txBody>
                  <a:tcPr marL="46606" marR="4660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28675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 </a:t>
                      </a:r>
                    </a:p>
                    <a:p>
                      <a:pPr marL="0" marR="0" lvl="0" indent="0" algn="l" defTabSz="828675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itchFamily="18" charset="2"/>
                        <a:buChar char=""/>
                        <a:tabLst/>
                      </a:pPr>
                      <a:r>
                        <a:rPr kumimoji="0" lang="ru-RU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Пригодятся</a:t>
                      </a:r>
                    </a:p>
                    <a:p>
                      <a:pPr marL="0" marR="0" lvl="0" indent="0" algn="l" defTabSz="828675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 </a:t>
                      </a:r>
                    </a:p>
                    <a:p>
                      <a:pPr marL="0" marR="0" lvl="0" indent="0" algn="l" defTabSz="828675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itchFamily="18" charset="2"/>
                        <a:buChar char=""/>
                        <a:tabLst/>
                      </a:pPr>
                      <a:r>
                        <a:rPr kumimoji="0" lang="ru-RU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Не пригодятся</a:t>
                      </a:r>
                    </a:p>
                  </a:txBody>
                  <a:tcPr marL="46606" marR="4660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97332" name="Rectangle 1"/>
          <p:cNvSpPr>
            <a:spLocks noChangeArrowheads="1"/>
          </p:cNvSpPr>
          <p:nvPr/>
        </p:nvSpPr>
        <p:spPr bwMode="auto">
          <a:xfrm>
            <a:off x="2749550" y="1576388"/>
            <a:ext cx="18415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10" tIns="45706" rIns="91410" bIns="45706" anchor="ctr">
            <a:spAutoFit/>
          </a:bodyPr>
          <a:lstStyle/>
          <a:p>
            <a:pPr eaLnBrk="0" hangingPunct="0"/>
            <a:endParaRPr lang="ru-RU"/>
          </a:p>
        </p:txBody>
      </p:sp>
      <p:sp>
        <p:nvSpPr>
          <p:cNvPr id="20" name="Заголовок 1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000" b="1" dirty="0" smtClean="0">
                <a:solidFill>
                  <a:srgbClr val="0070C0"/>
                </a:solidFill>
              </a:rPr>
              <a:t>Рефлексия</a:t>
            </a:r>
            <a:endParaRPr lang="ru-RU" sz="2000" b="1" dirty="0">
              <a:solidFill>
                <a:srgbClr val="0070C0"/>
              </a:solidFill>
            </a:endParaRPr>
          </a:p>
        </p:txBody>
      </p:sp>
      <p:sp>
        <p:nvSpPr>
          <p:cNvPr id="21" name="Содержимое 20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sz="2000" dirty="0" smtClean="0"/>
              <a:t>      </a:t>
            </a:r>
            <a:r>
              <a:rPr lang="ru-RU" sz="2400" b="1" dirty="0" smtClean="0"/>
              <a:t>Обучение математике в школе вполне можно и нужно строить так, чтобы оно представлялось для учащегося серией маленьких открытий, по ступенькам которых ум ученика может подняться к высшим обобщениям.</a:t>
            </a:r>
          </a:p>
          <a:p>
            <a:pPr>
              <a:buNone/>
            </a:pPr>
            <a:r>
              <a:rPr lang="ru-RU" sz="2400" b="1" dirty="0" smtClean="0"/>
              <a:t>  </a:t>
            </a:r>
          </a:p>
          <a:p>
            <a:pPr>
              <a:buNone/>
            </a:pPr>
            <a:endParaRPr lang="ru-RU" sz="2000" dirty="0" smtClean="0"/>
          </a:p>
          <a:p>
            <a:endParaRPr lang="ru-RU" sz="2000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FF8B964-E18A-47B4-97BE-DDA041C8C4FE}" type="datetime1">
              <a:rPr lang="ru-RU" smtClean="0"/>
              <a:pPr>
                <a:defRPr/>
              </a:pPr>
              <a:t>17.02.2016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http://aida.ucoz.ru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087A15F-F400-4AC7-A0EB-1EBDB9DC2A34}" type="slidenum">
              <a:rPr lang="ru-RU" smtClean="0"/>
              <a:pPr>
                <a:defRPr/>
              </a:pPr>
              <a:t>24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Содержимое 2"/>
          <p:cNvSpPr>
            <a:spLocks noGrp="1"/>
          </p:cNvSpPr>
          <p:nvPr>
            <p:ph idx="1"/>
          </p:nvPr>
        </p:nvSpPr>
        <p:spPr>
          <a:xfrm>
            <a:off x="323528" y="548680"/>
            <a:ext cx="8496944" cy="5472608"/>
          </a:xfrm>
        </p:spPr>
        <p:txBody>
          <a:bodyPr/>
          <a:lstStyle/>
          <a:p>
            <a:pPr>
              <a:buNone/>
            </a:pPr>
            <a:r>
              <a:rPr lang="en-US" sz="1600" dirty="0" smtClean="0"/>
              <a:t>        </a:t>
            </a:r>
            <a:r>
              <a:rPr lang="ru-RU" sz="1800" dirty="0" smtClean="0"/>
              <a:t>Обучение математике в специальной школе должно носить предметно-практический характер и быть тесно связанным как с жизнью и профессионально-трудовой подготовкой учащихся, так и с другими учебными дисциплинами.</a:t>
            </a:r>
            <a:br>
              <a:rPr lang="ru-RU" sz="1800" dirty="0" smtClean="0"/>
            </a:br>
            <a:r>
              <a:rPr lang="ru-RU" sz="1800" b="1" dirty="0" smtClean="0"/>
              <a:t>Задачи преподавания математики в</a:t>
            </a:r>
            <a:r>
              <a:rPr lang="en-US" sz="1800" b="1" dirty="0" smtClean="0"/>
              <a:t> </a:t>
            </a:r>
            <a:r>
              <a:rPr lang="ru-RU" sz="1800" b="1" dirty="0" smtClean="0"/>
              <a:t>специальной школе состоят в том, чтобы:</a:t>
            </a:r>
          </a:p>
          <a:p>
            <a:pPr lvl="0">
              <a:buFont typeface="Wingdings" pitchFamily="2" charset="2"/>
              <a:buChar char="Ø"/>
            </a:pPr>
            <a:r>
              <a:rPr lang="en-US" sz="1800" dirty="0" smtClean="0"/>
              <a:t>       </a:t>
            </a:r>
            <a:r>
              <a:rPr lang="ru-RU" sz="1800" dirty="0" smtClean="0"/>
              <a:t>дать учащимся такие доступные количественные, пространственные и временные представления, которые помогут им в дальнейшем включиться в трудовую деятельность;</a:t>
            </a:r>
          </a:p>
          <a:p>
            <a:pPr lvl="0">
              <a:buFont typeface="Wingdings" pitchFamily="2" charset="2"/>
              <a:buChar char="Ø"/>
            </a:pPr>
            <a:r>
              <a:rPr lang="en-US" sz="1800" dirty="0" smtClean="0"/>
              <a:t>       </a:t>
            </a:r>
            <a:r>
              <a:rPr lang="ru-RU" sz="1800" dirty="0" smtClean="0"/>
              <a:t>через обучение математике повышать уровень общего развития учащихся и по возможности наиболее полно скорректировать недостатки их познавательной деятельности и личностных качеств;</a:t>
            </a:r>
          </a:p>
          <a:p>
            <a:pPr lvl="0">
              <a:buFont typeface="Wingdings" pitchFamily="2" charset="2"/>
              <a:buChar char="Ø"/>
            </a:pPr>
            <a:r>
              <a:rPr lang="en-US" sz="1800" dirty="0" smtClean="0"/>
              <a:t>       </a:t>
            </a:r>
            <a:r>
              <a:rPr lang="ru-RU" sz="1800" dirty="0" smtClean="0"/>
              <a:t>воспитывать у учащихся целеустремленность, терпение, работоспособность, настойчивость, трудолюбие, самостоятельность, прививать им навыки контроля и самоконтроля, развивать у них точность и глазомер, умение планировать работу и доводить начатое дело до завершения.</a:t>
            </a:r>
          </a:p>
          <a:p>
            <a:pPr>
              <a:buNone/>
            </a:pPr>
            <a:endParaRPr lang="ru-RU" dirty="0" smtClean="0"/>
          </a:p>
        </p:txBody>
      </p:sp>
      <p:sp>
        <p:nvSpPr>
          <p:cNvPr id="4" name="Дата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85390C42-2A23-45E0-9F79-DCC5A4728C4F}" type="datetime1">
              <a:rPr lang="ru-RU"/>
              <a:pPr>
                <a:defRPr/>
              </a:pPr>
              <a:t>17.02.2016</a:t>
            </a:fld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6DFA57-55B9-4697-9DDB-43CBE050EA41}" type="slidenum">
              <a:rPr lang="ru-RU"/>
              <a:pPr>
                <a:defRPr/>
              </a:pPr>
              <a:t>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http://aida.ucoz.ru</a:t>
            </a: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836712"/>
            <a:ext cx="8219256" cy="5289451"/>
          </a:xfrm>
        </p:spPr>
        <p:txBody>
          <a:bodyPr/>
          <a:lstStyle/>
          <a:p>
            <a:pPr>
              <a:buNone/>
            </a:pPr>
            <a:r>
              <a:rPr lang="en-US" sz="2000" dirty="0" smtClean="0"/>
              <a:t>      </a:t>
            </a:r>
            <a:r>
              <a:rPr lang="ru-RU" sz="2000" b="1" dirty="0" smtClean="0"/>
              <a:t>В своей практике использую следующие методы обучения :</a:t>
            </a:r>
          </a:p>
          <a:p>
            <a:pPr>
              <a:buNone/>
            </a:pPr>
            <a:endParaRPr lang="ru-RU" sz="2000" dirty="0" smtClean="0"/>
          </a:p>
          <a:p>
            <a:pPr lvl="0">
              <a:buFont typeface="Wingdings" pitchFamily="2" charset="2"/>
              <a:buChar char="Ø"/>
            </a:pPr>
            <a:r>
              <a:rPr lang="ru-RU" sz="2000" dirty="0" smtClean="0"/>
              <a:t>Объяснительно-иллюстративный метод, метод при котором учитель объясняет, а дети воспринимают, осознают и фиксируют в памяти.</a:t>
            </a:r>
          </a:p>
          <a:p>
            <a:pPr lvl="0">
              <a:buFont typeface="Wingdings" pitchFamily="2" charset="2"/>
              <a:buChar char="Ø"/>
            </a:pPr>
            <a:r>
              <a:rPr lang="ru-RU" sz="2000" dirty="0" smtClean="0"/>
              <a:t>Репродуктивный метод (воспроизведение и применение информации)</a:t>
            </a:r>
          </a:p>
          <a:p>
            <a:pPr lvl="0">
              <a:buFont typeface="Wingdings" pitchFamily="2" charset="2"/>
              <a:buChar char="Ø"/>
            </a:pPr>
            <a:r>
              <a:rPr lang="ru-RU" sz="2000" dirty="0" smtClean="0"/>
              <a:t>Метод проблемного изложения (постановка проблемы и показ пути ее решения)</a:t>
            </a:r>
          </a:p>
          <a:p>
            <a:pPr lvl="0">
              <a:buFont typeface="Wingdings" pitchFamily="2" charset="2"/>
              <a:buChar char="Ø"/>
            </a:pPr>
            <a:r>
              <a:rPr lang="ru-RU" sz="2000" dirty="0" smtClean="0"/>
              <a:t>Частично – поисковый метод (дети пытаются сами найти путь к решению проблемы)</a:t>
            </a:r>
          </a:p>
          <a:p>
            <a:pPr lvl="0">
              <a:buFont typeface="Wingdings" pitchFamily="2" charset="2"/>
              <a:buChar char="Ø"/>
            </a:pPr>
            <a:r>
              <a:rPr lang="ru-RU" sz="2000" dirty="0" smtClean="0"/>
              <a:t>Исследовательский метод (учитель направляет, дети самостоятельно исследуют).</a:t>
            </a:r>
          </a:p>
          <a:p>
            <a:endParaRPr lang="ru-RU" sz="2000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FF8B964-E18A-47B4-97BE-DDA041C8C4FE}" type="datetime1">
              <a:rPr lang="ru-RU" smtClean="0"/>
              <a:pPr>
                <a:defRPr/>
              </a:pPr>
              <a:t>17.02.2016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http://aida.ucoz.ru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087A15F-F400-4AC7-A0EB-1EBDB9DC2A34}" type="slidenum">
              <a:rPr lang="ru-RU" smtClean="0"/>
              <a:pPr>
                <a:defRPr/>
              </a:pPr>
              <a:t>4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620688"/>
            <a:ext cx="8219256" cy="5505475"/>
          </a:xfrm>
        </p:spPr>
        <p:txBody>
          <a:bodyPr/>
          <a:lstStyle/>
          <a:p>
            <a:pPr>
              <a:buNone/>
            </a:pPr>
            <a:r>
              <a:rPr lang="en-US" sz="1800" dirty="0" smtClean="0"/>
              <a:t>       </a:t>
            </a:r>
            <a:r>
              <a:rPr lang="ru-RU" sz="1800" dirty="0" smtClean="0"/>
              <a:t>Наиболее продуктивным и интересным считаю создание проблемной ситуации, исследование, поиск правильного ответа.</a:t>
            </a:r>
            <a:br>
              <a:rPr lang="ru-RU" sz="1800" dirty="0" smtClean="0"/>
            </a:br>
            <a:r>
              <a:rPr lang="ru-RU" sz="1800" dirty="0" smtClean="0"/>
              <a:t>Для развития познавательных интересов стараюсь выполнять  следующие </a:t>
            </a:r>
            <a:r>
              <a:rPr lang="ru-RU" sz="1800" b="1" dirty="0" smtClean="0"/>
              <a:t>условия: </a:t>
            </a:r>
          </a:p>
          <a:p>
            <a:pPr lvl="0">
              <a:buFont typeface="Wingdings" pitchFamily="2" charset="2"/>
              <a:buChar char="Ø"/>
            </a:pPr>
            <a:r>
              <a:rPr lang="ru-RU" sz="1800" dirty="0" smtClean="0"/>
              <a:t>избегать в стиле преподавания будничности, монотонности, серости, бедности информации, отрыва от личного опыта учащегося; </a:t>
            </a:r>
          </a:p>
          <a:p>
            <a:pPr lvl="0">
              <a:buFont typeface="Wingdings" pitchFamily="2" charset="2"/>
              <a:buChar char="Ø"/>
            </a:pPr>
            <a:r>
              <a:rPr lang="ru-RU" sz="1800" dirty="0" smtClean="0"/>
              <a:t> не допускать учебных перегрузок, переутомления и низкой плотности режима работы, использовать содержание обучения как источник стимуляции познавательных интересов; </a:t>
            </a:r>
          </a:p>
          <a:p>
            <a:pPr lvl="0">
              <a:buFont typeface="Wingdings" pitchFamily="2" charset="2"/>
              <a:buChar char="Ø"/>
            </a:pPr>
            <a:r>
              <a:rPr lang="ru-RU" sz="1800" dirty="0" smtClean="0"/>
              <a:t>стимулировать познавательные интересы многообразием приемов занимательности </a:t>
            </a:r>
          </a:p>
          <a:p>
            <a:pPr>
              <a:buFont typeface="Wingdings" pitchFamily="2" charset="2"/>
              <a:buChar char="Ø"/>
            </a:pPr>
            <a:r>
              <a:rPr lang="ru-RU" sz="1800" dirty="0" smtClean="0"/>
              <a:t>(иллюстрацией, игрой, кроссвордами, задачами-шутками, занимательными упражнениями т.д.); </a:t>
            </a:r>
          </a:p>
          <a:p>
            <a:pPr lvl="0">
              <a:buFont typeface="Wingdings" pitchFamily="2" charset="2"/>
              <a:buChar char="Ø"/>
            </a:pPr>
            <a:r>
              <a:rPr lang="ru-RU" sz="1800" dirty="0" smtClean="0"/>
              <a:t>специально обучать приемам умственной деятельности и учебной работы, использовать проблемно-поисковые методы обучения. </a:t>
            </a:r>
          </a:p>
          <a:p>
            <a:endParaRPr lang="ru-RU" sz="1600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FF8B964-E18A-47B4-97BE-DDA041C8C4FE}" type="datetime1">
              <a:rPr lang="ru-RU" smtClean="0"/>
              <a:pPr>
                <a:defRPr/>
              </a:pPr>
              <a:t>17.02.2016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http://aida.ucoz.ru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087A15F-F400-4AC7-A0EB-1EBDB9DC2A34}" type="slidenum">
              <a:rPr lang="ru-RU" smtClean="0"/>
              <a:pPr>
                <a:defRPr/>
              </a:pPr>
              <a:t>5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764704"/>
            <a:ext cx="8291264" cy="5361459"/>
          </a:xfrm>
        </p:spPr>
        <p:txBody>
          <a:bodyPr/>
          <a:lstStyle/>
          <a:p>
            <a:r>
              <a:rPr lang="ru-RU" sz="1800" dirty="0" smtClean="0"/>
              <a:t>Знания ученика будут прочными, если они приобретены не одной памятью, не заучены механически, а являются продуктом собственных размышлений и проб и закрепились в результате его собственной творческой деятельности над учебным материалом. </a:t>
            </a:r>
          </a:p>
          <a:p>
            <a:r>
              <a:rPr lang="ru-RU" sz="1800" dirty="0" smtClean="0"/>
              <a:t>В своей работе применяю эффективные формы обучения учащихся с ОВЗ: индивидуально – дифференцированный подход, проблемные ситуации, практические упражнения. Прививаю и поддерживаю интерес к своему предмету по-разному: использую занимательные задания, загадки и ребусы, наглядные средства обучения, таблицы-подсказки.</a:t>
            </a:r>
          </a:p>
          <a:p>
            <a:r>
              <a:rPr lang="ru-RU" sz="1800" dirty="0" smtClean="0"/>
              <a:t>Обычно я сопровождаю урок вопросами «Как вы думаете?», «Почему?», «Для чего?», «Докажите…», «Попробуйте обосновать…» и т.п. </a:t>
            </a:r>
          </a:p>
          <a:p>
            <a:r>
              <a:rPr lang="ru-RU" sz="1800" dirty="0" smtClean="0"/>
              <a:t>Практикую  игру «в учителя», или новый вид деятельности консультант (хорошо успевающий ученик работает со слабоуспевающим), в процессе которого осуществляется взаимный контроль, взаимопомощь.</a:t>
            </a:r>
            <a:br>
              <a:rPr lang="ru-RU" sz="1800" dirty="0" smtClean="0"/>
            </a:br>
            <a:r>
              <a:rPr lang="ru-RU" sz="1800" dirty="0" smtClean="0"/>
              <a:t>Класс воспринимает своего одноклассника в «должности» учителя положительно. Иногда оценки за работу учащимся ставит сам ученик-консультант</a:t>
            </a:r>
          </a:p>
          <a:p>
            <a:pPr>
              <a:buNone/>
            </a:pPr>
            <a:endParaRPr lang="ru-RU" sz="1600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FF8B964-E18A-47B4-97BE-DDA041C8C4FE}" type="datetime1">
              <a:rPr lang="ru-RU" smtClean="0"/>
              <a:pPr>
                <a:defRPr/>
              </a:pPr>
              <a:t>17.02.2016</a:t>
            </a:fld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087A15F-F400-4AC7-A0EB-1EBDB9DC2A34}" type="slidenum">
              <a:rPr lang="ru-RU" smtClean="0"/>
              <a:pPr>
                <a:defRPr/>
              </a:pPr>
              <a:t>6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99592" y="476672"/>
            <a:ext cx="7787208" cy="5688632"/>
          </a:xfrm>
        </p:spPr>
        <p:txBody>
          <a:bodyPr/>
          <a:lstStyle/>
          <a:p>
            <a:r>
              <a:rPr lang="ru-RU" sz="1800" b="1" u="sng" dirty="0" smtClean="0"/>
              <a:t>Рассмотрим структуру урока математики</a:t>
            </a:r>
            <a:endParaRPr lang="ru-RU" sz="1800" b="1" dirty="0" smtClean="0"/>
          </a:p>
          <a:p>
            <a:r>
              <a:rPr lang="ru-RU" sz="1800" b="1" dirty="0" smtClean="0"/>
              <a:t>Тема</a:t>
            </a:r>
            <a:r>
              <a:rPr lang="ru-RU" sz="1800" dirty="0" smtClean="0"/>
              <a:t>: «Обыкновенные дроби» (данная тема выбрана потому, что она изучается на протяжении всего обучения с 5-9 класс).</a:t>
            </a:r>
          </a:p>
          <a:p>
            <a:r>
              <a:rPr lang="ru-RU" sz="1800" b="1" dirty="0" smtClean="0"/>
              <a:t>Цели</a:t>
            </a:r>
            <a:r>
              <a:rPr lang="ru-RU" sz="1800" dirty="0" smtClean="0"/>
              <a:t>:</a:t>
            </a:r>
          </a:p>
          <a:p>
            <a:r>
              <a:rPr lang="ru-RU" sz="1400" u="sng" dirty="0" smtClean="0"/>
              <a:t>ОБРАЗОВАТЕЛЬНЫЕ:</a:t>
            </a:r>
            <a:endParaRPr lang="ru-RU" sz="1400" b="1" dirty="0" smtClean="0"/>
          </a:p>
          <a:p>
            <a:r>
              <a:rPr lang="ru-RU" sz="1400" dirty="0" smtClean="0"/>
              <a:t>- выработка навыков сравнения, сложения и вычитания обыкновенных дробей.</a:t>
            </a:r>
            <a:endParaRPr lang="ru-RU" sz="1400" b="1" dirty="0" smtClean="0"/>
          </a:p>
          <a:p>
            <a:r>
              <a:rPr lang="ru-RU" sz="1400" dirty="0" smtClean="0"/>
              <a:t>- обогащение знаний, установление связей теории с практикой.   </a:t>
            </a:r>
            <a:endParaRPr lang="ru-RU" sz="1400" b="1" dirty="0" smtClean="0"/>
          </a:p>
          <a:p>
            <a:r>
              <a:rPr lang="ru-RU" sz="1400" dirty="0" smtClean="0"/>
              <a:t>- повышение интереса учащихся к нестандартным задачам. </a:t>
            </a:r>
            <a:endParaRPr lang="ru-RU" sz="1400" b="1" dirty="0" smtClean="0"/>
          </a:p>
          <a:p>
            <a:r>
              <a:rPr lang="ru-RU" sz="1400" u="sng" dirty="0" smtClean="0"/>
              <a:t>КОРРЕКЦИОННО-РАЗВИВАЮЩИЕ:</a:t>
            </a:r>
            <a:endParaRPr lang="ru-RU" sz="1400" b="1" dirty="0" smtClean="0"/>
          </a:p>
          <a:p>
            <a:r>
              <a:rPr lang="ru-RU" sz="1400" dirty="0" smtClean="0"/>
              <a:t>- коррекция и развитие умения наблюдать, сравнивать, делать выводы, обобщать.  </a:t>
            </a:r>
            <a:endParaRPr lang="ru-RU" sz="1400" b="1" dirty="0" smtClean="0"/>
          </a:p>
          <a:p>
            <a:r>
              <a:rPr lang="ru-RU" sz="1400" dirty="0" smtClean="0"/>
              <a:t>- развитие активности мышления.</a:t>
            </a:r>
            <a:endParaRPr lang="ru-RU" sz="1400" b="1" dirty="0" smtClean="0"/>
          </a:p>
          <a:p>
            <a:r>
              <a:rPr lang="ru-RU" sz="1400" dirty="0" smtClean="0"/>
              <a:t>- формирование познавательных способностей.</a:t>
            </a:r>
            <a:endParaRPr lang="ru-RU" sz="1400" b="1" dirty="0" smtClean="0"/>
          </a:p>
          <a:p>
            <a:r>
              <a:rPr lang="ru-RU" sz="1400" dirty="0" smtClean="0"/>
              <a:t>- коррекция и развитие логического мышления.</a:t>
            </a:r>
            <a:endParaRPr lang="ru-RU" sz="1400" b="1" dirty="0" smtClean="0"/>
          </a:p>
          <a:p>
            <a:r>
              <a:rPr lang="ru-RU" sz="1400" dirty="0" smtClean="0"/>
              <a:t>- коррекция и развитие речи, самостоятельности, инициативы. </a:t>
            </a:r>
            <a:endParaRPr lang="ru-RU" sz="1400" b="1" dirty="0" smtClean="0"/>
          </a:p>
          <a:p>
            <a:r>
              <a:rPr lang="ru-RU" sz="1400" u="sng" dirty="0" smtClean="0"/>
              <a:t>ВОСПИТАТЕЛЬНЫЕ:</a:t>
            </a:r>
            <a:endParaRPr lang="ru-RU" sz="1400" b="1" dirty="0" smtClean="0"/>
          </a:p>
          <a:p>
            <a:r>
              <a:rPr lang="ru-RU" sz="1400" dirty="0" smtClean="0"/>
              <a:t>- создание психологического климата в классном  коллективе.</a:t>
            </a:r>
            <a:endParaRPr lang="ru-RU" sz="1400" b="1" dirty="0" smtClean="0"/>
          </a:p>
          <a:p>
            <a:r>
              <a:rPr lang="ru-RU" sz="1400" dirty="0" smtClean="0"/>
              <a:t>- воспитание чувства заинтересованности в результате своего труда и труда одноклассников.</a:t>
            </a:r>
            <a:endParaRPr lang="ru-RU" sz="1400" b="1" dirty="0" smtClean="0"/>
          </a:p>
          <a:p>
            <a:pPr>
              <a:buNone/>
            </a:pPr>
            <a:r>
              <a:rPr lang="ru-RU" sz="1800" dirty="0" smtClean="0"/>
              <a:t> </a:t>
            </a:r>
            <a:endParaRPr lang="ru-RU" sz="1800" b="1" dirty="0" smtClean="0"/>
          </a:p>
          <a:p>
            <a:endParaRPr lang="ru-RU" sz="1800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FF8B964-E18A-47B4-97BE-DDA041C8C4FE}" type="datetime1">
              <a:rPr lang="ru-RU" smtClean="0"/>
              <a:pPr>
                <a:defRPr/>
              </a:pPr>
              <a:t>17.02.2016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http://aida.ucoz.ru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087A15F-F400-4AC7-A0EB-1EBDB9DC2A34}" type="slidenum">
              <a:rPr lang="ru-RU" smtClean="0"/>
              <a:pPr>
                <a:defRPr/>
              </a:pPr>
              <a:t>7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620689"/>
            <a:ext cx="8136904" cy="5400600"/>
          </a:xfrm>
        </p:spPr>
        <p:txBody>
          <a:bodyPr/>
          <a:lstStyle/>
          <a:p>
            <a:r>
              <a:rPr lang="ru-RU" sz="2400" b="1" dirty="0" smtClean="0"/>
              <a:t>Ход урока</a:t>
            </a:r>
            <a:endParaRPr lang="ru-RU" sz="2400" dirty="0" smtClean="0"/>
          </a:p>
          <a:p>
            <a:r>
              <a:rPr lang="ru-RU" sz="1800" b="1" dirty="0" smtClean="0"/>
              <a:t> Орг. момент. </a:t>
            </a:r>
            <a:endParaRPr lang="ru-RU" sz="1800" dirty="0" smtClean="0"/>
          </a:p>
          <a:p>
            <a:r>
              <a:rPr lang="ru-RU" sz="1800" dirty="0" smtClean="0"/>
              <a:t>Чёткая формулировка целей.  Можно основную цель  записать, чтобы в конце урока ученики видели, достигли они поставленной цели или нет. </a:t>
            </a:r>
          </a:p>
          <a:p>
            <a:pPr>
              <a:buNone/>
            </a:pPr>
            <a:r>
              <a:rPr lang="ru-RU" sz="1800" b="1" dirty="0" smtClean="0"/>
              <a:t>       </a:t>
            </a:r>
            <a:r>
              <a:rPr lang="ru-RU" sz="2400" b="1" dirty="0" smtClean="0"/>
              <a:t>Минутка чтения </a:t>
            </a:r>
            <a:r>
              <a:rPr lang="ru-RU" sz="2400" dirty="0" smtClean="0"/>
              <a:t>(</a:t>
            </a:r>
            <a:r>
              <a:rPr lang="ru-RU" sz="1800" dirty="0" smtClean="0"/>
              <a:t>носит познавательный характер)</a:t>
            </a:r>
          </a:p>
          <a:p>
            <a:r>
              <a:rPr lang="ru-RU" sz="1800" dirty="0" smtClean="0"/>
              <a:t>летучая мышь весит 8 граммов</a:t>
            </a:r>
          </a:p>
          <a:p>
            <a:r>
              <a:rPr lang="ru-RU" sz="1800" dirty="0" smtClean="0"/>
              <a:t>- дина нижнего клыка бегемота 160см</a:t>
            </a:r>
          </a:p>
          <a:p>
            <a:r>
              <a:rPr lang="ru-RU" sz="1800" dirty="0" smtClean="0"/>
              <a:t>- в озеро Байкал впадает 544 реки</a:t>
            </a:r>
          </a:p>
          <a:p>
            <a:r>
              <a:rPr lang="ru-RU" sz="1800" dirty="0" smtClean="0"/>
              <a:t>- скорость кашля 900 км/ч</a:t>
            </a:r>
          </a:p>
          <a:p>
            <a:r>
              <a:rPr lang="ru-RU" sz="1800" dirty="0" smtClean="0"/>
              <a:t>- у акул в пасти 15 000 зубов</a:t>
            </a:r>
          </a:p>
          <a:p>
            <a:r>
              <a:rPr lang="ru-RU" sz="1800" dirty="0" smtClean="0"/>
              <a:t>- человек делает примерно 23 000 вдохов в день</a:t>
            </a:r>
          </a:p>
          <a:p>
            <a:r>
              <a:rPr lang="ru-RU" sz="1800" dirty="0" smtClean="0"/>
              <a:t>- расстояние от Земли до Луны 406 700км</a:t>
            </a:r>
          </a:p>
          <a:p>
            <a:pPr>
              <a:buNone/>
            </a:pPr>
            <a:endParaRPr lang="ru-RU" sz="1100" dirty="0" smtClean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FF8B964-E18A-47B4-97BE-DDA041C8C4FE}" type="datetime1">
              <a:rPr lang="ru-RU" smtClean="0"/>
              <a:pPr>
                <a:defRPr/>
              </a:pPr>
              <a:t>17.02.2016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http://aida.ucoz.ru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087A15F-F400-4AC7-A0EB-1EBDB9DC2A34}" type="slidenum">
              <a:rPr lang="ru-RU" smtClean="0"/>
              <a:pPr>
                <a:defRPr/>
              </a:pPr>
              <a:t>8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620688"/>
            <a:ext cx="8291264" cy="5505475"/>
          </a:xfrm>
        </p:spPr>
        <p:txBody>
          <a:bodyPr/>
          <a:lstStyle/>
          <a:p>
            <a:r>
              <a:rPr lang="ru-RU" sz="1600" dirty="0" smtClean="0"/>
              <a:t>Предложенные тексты в большинстве случаев тесно переплетаются с математическим материалом, заставляют учащихся уже на этом этапе урока думать, рассуждать, делать выводы.</a:t>
            </a:r>
          </a:p>
          <a:p>
            <a:pPr>
              <a:buNone/>
            </a:pPr>
            <a:r>
              <a:rPr lang="ru-RU" sz="1600" b="1" dirty="0" smtClean="0"/>
              <a:t>       Пример:</a:t>
            </a:r>
          </a:p>
          <a:p>
            <a:r>
              <a:rPr lang="ru-RU" sz="1600" dirty="0" smtClean="0"/>
              <a:t>В каждой строке написано четыре слова, из которых 3 можно объединить в одну группу и дать ей название, а одно слово к этой группе не относится. Его нужно найти и исключить (вычеркнуть).</a:t>
            </a:r>
          </a:p>
          <a:p>
            <a:pPr>
              <a:buNone/>
            </a:pPr>
            <a:endParaRPr lang="ru-RU" sz="1600" dirty="0" smtClean="0"/>
          </a:p>
          <a:p>
            <a:r>
              <a:rPr lang="ru-RU" sz="1600" dirty="0" smtClean="0"/>
              <a:t>1) КИЛОГРАММ,  ТОННА,  САНТИМЕТР,  ГРАММ.</a:t>
            </a:r>
          </a:p>
          <a:p>
            <a:r>
              <a:rPr lang="ru-RU" sz="1600" dirty="0" smtClean="0"/>
              <a:t>2) УМНОЖЕНИЕ,   ДЕЛЕНИЕ,   СЛОЖЕНИЕ,   РАВНО.</a:t>
            </a:r>
          </a:p>
          <a:p>
            <a:r>
              <a:rPr lang="ru-RU" sz="1600" dirty="0" smtClean="0"/>
              <a:t>3) МИНУТА,  СЕКУНДА,   РУБЛЬ,  ЧАС.</a:t>
            </a:r>
          </a:p>
          <a:p>
            <a:r>
              <a:rPr lang="ru-RU" sz="1600" dirty="0" smtClean="0"/>
              <a:t>4) ОДНОЗНАЧНОЕ,  ДВУЗНАЧНОЕ,   УРАВНЕНИЕ,  ТРЕХЗНАЧНОЕ.</a:t>
            </a:r>
          </a:p>
          <a:p>
            <a:r>
              <a:rPr lang="ru-RU" sz="1600" dirty="0" smtClean="0"/>
              <a:t> 5) БОЛЬШЕ,   МЕНЬШЕ,   РАВНО,  ЧИСЛО.</a:t>
            </a:r>
          </a:p>
          <a:p>
            <a:r>
              <a:rPr lang="ru-RU" sz="1600" dirty="0" smtClean="0"/>
              <a:t> 6) КВАДРАТ,   ТРЕУГОЛЬНИК,   ШАР,   КРУГ.</a:t>
            </a:r>
          </a:p>
          <a:p>
            <a:r>
              <a:rPr lang="ru-RU" sz="1600" dirty="0" smtClean="0"/>
              <a:t> 7) МЕТР,  САНТИМЕТР,  ЦЕНТНЕР,  ДЕЦИМЕТР.  </a:t>
            </a:r>
          </a:p>
          <a:p>
            <a:r>
              <a:rPr lang="ru-RU" sz="1600" dirty="0" smtClean="0"/>
              <a:t> 8) УСЛОВИЕ,  ОТВЕТ,   ПРИМЕР,  РЕШЕНИЕ.</a:t>
            </a:r>
          </a:p>
          <a:p>
            <a:r>
              <a:rPr lang="ru-RU" sz="1600" dirty="0" smtClean="0"/>
              <a:t> 9) УМЕНЬШАЕМОЕ,  ПРОИЗВЕДЕНИЕ,  ВЫЧИТАЕМОЕ,  РАЗНОСТЬ.</a:t>
            </a:r>
          </a:p>
          <a:p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FF8B964-E18A-47B4-97BE-DDA041C8C4FE}" type="datetime1">
              <a:rPr lang="ru-RU" smtClean="0"/>
              <a:pPr>
                <a:defRPr/>
              </a:pPr>
              <a:t>17.02.2016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http://aida.ucoz.ru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087A15F-F400-4AC7-A0EB-1EBDB9DC2A34}" type="slidenum">
              <a:rPr lang="ru-RU" smtClean="0"/>
              <a:pPr>
                <a:defRPr/>
              </a:pPr>
              <a:t>9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математика - 14!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математика - 14!</Template>
  <TotalTime>500</TotalTime>
  <Words>1417</Words>
  <Application>Microsoft Office PowerPoint</Application>
  <PresentationFormat>Экран (4:3)</PresentationFormat>
  <Paragraphs>315</Paragraphs>
  <Slides>24</Slides>
  <Notes>1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24</vt:i4>
      </vt:variant>
    </vt:vector>
  </HeadingPairs>
  <TitlesOfParts>
    <vt:vector size="26" baseType="lpstr">
      <vt:lpstr>математика - 14!</vt:lpstr>
      <vt:lpstr>Формула</vt:lpstr>
      <vt:lpstr>   «Эффективные приёмы и методы обучения математике детей с ОВЗ»   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Рефлексия</vt:lpstr>
      <vt:lpstr>Слайд 24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«Эффективные приёмы и методы обучения математике детей с ОВЗ»</dc:title>
  <dc:creator>Uzer</dc:creator>
  <dc:description>http://aida.ucoz.ru</dc:description>
  <cp:lastModifiedBy>Silver</cp:lastModifiedBy>
  <cp:revision>46</cp:revision>
  <dcterms:created xsi:type="dcterms:W3CDTF">2016-02-15T09:00:39Z</dcterms:created>
  <dcterms:modified xsi:type="dcterms:W3CDTF">2016-02-17T10:58:04Z</dcterms:modified>
</cp:coreProperties>
</file>