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sldIdLst>
    <p:sldId id="256" r:id="rId2"/>
    <p:sldId id="257" r:id="rId3"/>
    <p:sldId id="258" r:id="rId4"/>
    <p:sldId id="271" r:id="rId5"/>
    <p:sldId id="259" r:id="rId6"/>
    <p:sldId id="260" r:id="rId7"/>
    <p:sldId id="270" r:id="rId8"/>
    <p:sldId id="261" r:id="rId9"/>
    <p:sldId id="262" r:id="rId10"/>
    <p:sldId id="279" r:id="rId11"/>
    <p:sldId id="263" r:id="rId12"/>
    <p:sldId id="264" r:id="rId13"/>
    <p:sldId id="277" r:id="rId14"/>
    <p:sldId id="280" r:id="rId15"/>
    <p:sldId id="265" r:id="rId16"/>
    <p:sldId id="266" r:id="rId17"/>
    <p:sldId id="269" r:id="rId18"/>
    <p:sldId id="267" r:id="rId19"/>
    <p:sldId id="268" r:id="rId20"/>
    <p:sldId id="272" r:id="rId21"/>
    <p:sldId id="273" r:id="rId22"/>
    <p:sldId id="274" r:id="rId23"/>
    <p:sldId id="278" r:id="rId24"/>
    <p:sldId id="276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157" autoAdjust="0"/>
  </p:normalViewPr>
  <p:slideViewPr>
    <p:cSldViewPr>
      <p:cViewPr>
        <p:scale>
          <a:sx n="75" d="100"/>
          <a:sy n="75" d="100"/>
        </p:scale>
        <p:origin x="-2652" y="-7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baseline="0">
                <a:solidFill>
                  <a:schemeClr val="tx2">
                    <a:lumMod val="10000"/>
                  </a:schemeClr>
                </a:solidFill>
              </a:defRPr>
            </a:pPr>
            <a:r>
              <a:rPr lang="ru-RU" baseline="0" dirty="0" smtClean="0">
                <a:solidFill>
                  <a:schemeClr val="tx2">
                    <a:lumMod val="10000"/>
                  </a:schemeClr>
                </a:solidFill>
              </a:rPr>
              <a:t>Коммуникативная, творческая активность</a:t>
            </a:r>
          </a:p>
          <a:p>
            <a:pPr>
              <a:defRPr baseline="0">
                <a:solidFill>
                  <a:schemeClr val="tx2">
                    <a:lumMod val="10000"/>
                  </a:schemeClr>
                </a:solidFill>
              </a:defRPr>
            </a:pPr>
            <a:endParaRPr lang="ru-RU" baseline="0" dirty="0">
              <a:solidFill>
                <a:schemeClr val="tx2">
                  <a:lumMod val="10000"/>
                </a:schemeClr>
              </a:solidFill>
            </a:endParaRP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Животягина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1"/>
                <c:pt idx="0">
                  <c:v>учащиеся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Абрамова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25400"/>
              <a:bevelB w="63500"/>
            </a:sp3d>
          </c:spPr>
          <c:invertIfNegative val="0"/>
          <c:cat>
            <c:strRef>
              <c:f>Лист1!$A$2:$A$5</c:f>
              <c:strCache>
                <c:ptCount val="1"/>
                <c:pt idx="0">
                  <c:v>учащиеся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Баранова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1"/>
                <c:pt idx="0">
                  <c:v>учащиеся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2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Бравина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1"/>
                <c:pt idx="0">
                  <c:v>учащиеся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  <c:pt idx="0">
                  <c:v>3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Дегтярева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1"/>
                <c:pt idx="0">
                  <c:v>учащиеся</c:v>
                </c:pt>
              </c:strCache>
            </c:strRef>
          </c:cat>
          <c:val>
            <c:numRef>
              <c:f>Лист1!$F$2:$F$5</c:f>
              <c:numCache>
                <c:formatCode>General</c:formatCode>
                <c:ptCount val="4"/>
                <c:pt idx="0">
                  <c:v>2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Животягина2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1"/>
                <c:pt idx="0">
                  <c:v>учащиеся</c:v>
                </c:pt>
              </c:strCache>
            </c:strRef>
          </c:cat>
          <c:val>
            <c:numRef>
              <c:f>Лист1!$G$2:$G$5</c:f>
              <c:numCache>
                <c:formatCode>General</c:formatCode>
                <c:ptCount val="4"/>
                <c:pt idx="0">
                  <c:v>2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Ларчикова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1"/>
                <c:pt idx="0">
                  <c:v>учащиеся</c:v>
                </c:pt>
              </c:strCache>
            </c:strRef>
          </c:cat>
          <c:val>
            <c:numRef>
              <c:f>Лист1!$H$2:$H$5</c:f>
              <c:numCache>
                <c:formatCode>General</c:formatCode>
                <c:ptCount val="4"/>
                <c:pt idx="0">
                  <c:v>1</c:v>
                </c:pt>
              </c:numCache>
            </c:numRef>
          </c:val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Лейзер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1"/>
                <c:pt idx="0">
                  <c:v>учащиеся</c:v>
                </c:pt>
              </c:strCache>
            </c:strRef>
          </c:cat>
          <c:val>
            <c:numRef>
              <c:f>Лист1!$I$2:$I$5</c:f>
              <c:numCache>
                <c:formatCode>General</c:formatCode>
                <c:ptCount val="4"/>
                <c:pt idx="0">
                  <c:v>1</c:v>
                </c:pt>
              </c:numCache>
            </c:numRef>
          </c:val>
        </c:ser>
        <c:ser>
          <c:idx val="8"/>
          <c:order val="8"/>
          <c:tx>
            <c:strRef>
              <c:f>Лист1!$J$1</c:f>
              <c:strCache>
                <c:ptCount val="1"/>
                <c:pt idx="0">
                  <c:v>Осинцева К.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1"/>
                <c:pt idx="0">
                  <c:v>учащиеся</c:v>
                </c:pt>
              </c:strCache>
            </c:strRef>
          </c:cat>
          <c:val>
            <c:numRef>
              <c:f>Лист1!$J$2:$J$5</c:f>
              <c:numCache>
                <c:formatCode>General</c:formatCode>
                <c:ptCount val="4"/>
                <c:pt idx="0">
                  <c:v>3</c:v>
                </c:pt>
              </c:numCache>
            </c:numRef>
          </c:val>
        </c:ser>
        <c:ser>
          <c:idx val="9"/>
          <c:order val="9"/>
          <c:tx>
            <c:strRef>
              <c:f>Лист1!$K$1</c:f>
              <c:strCache>
                <c:ptCount val="1"/>
                <c:pt idx="0">
                  <c:v>Осинцева Л.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1"/>
                <c:pt idx="0">
                  <c:v>учащиеся</c:v>
                </c:pt>
              </c:strCache>
            </c:strRef>
          </c:cat>
          <c:val>
            <c:numRef>
              <c:f>Лист1!$K$2:$K$5</c:f>
              <c:numCache>
                <c:formatCode>General</c:formatCode>
                <c:ptCount val="4"/>
                <c:pt idx="0">
                  <c:v>3</c:v>
                </c:pt>
              </c:numCache>
            </c:numRef>
          </c:val>
        </c:ser>
        <c:ser>
          <c:idx val="10"/>
          <c:order val="10"/>
          <c:tx>
            <c:strRef>
              <c:f>Лист1!$L$1</c:f>
              <c:strCache>
                <c:ptCount val="1"/>
                <c:pt idx="0">
                  <c:v>Ситникова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1"/>
                <c:pt idx="0">
                  <c:v>учащиеся</c:v>
                </c:pt>
              </c:strCache>
            </c:strRef>
          </c:cat>
          <c:val>
            <c:numRef>
              <c:f>Лист1!$L$2:$L$5</c:f>
              <c:numCache>
                <c:formatCode>General</c:formatCode>
                <c:ptCount val="4"/>
                <c:pt idx="0">
                  <c:v>3</c:v>
                </c:pt>
              </c:numCache>
            </c:numRef>
          </c:val>
        </c:ser>
        <c:ser>
          <c:idx val="11"/>
          <c:order val="11"/>
          <c:tx>
            <c:strRef>
              <c:f>Лист1!$M$1</c:f>
              <c:strCache>
                <c:ptCount val="1"/>
                <c:pt idx="0">
                  <c:v>Чипчагов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1"/>
                <c:pt idx="0">
                  <c:v>учащиеся</c:v>
                </c:pt>
              </c:strCache>
            </c:strRef>
          </c:cat>
          <c:val>
            <c:numRef>
              <c:f>Лист1!$M$2:$M$5</c:f>
              <c:numCache>
                <c:formatCode>General</c:formatCode>
                <c:ptCount val="4"/>
                <c:pt idx="0">
                  <c:v>1</c:v>
                </c:pt>
              </c:numCache>
            </c:numRef>
          </c:val>
        </c:ser>
        <c:ser>
          <c:idx val="12"/>
          <c:order val="12"/>
          <c:tx>
            <c:strRef>
              <c:f>Лист1!$N$1</c:f>
              <c:strCache>
                <c:ptCount val="1"/>
                <c:pt idx="0">
                  <c:v>Шаханова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1"/>
                <c:pt idx="0">
                  <c:v>учащиеся</c:v>
                </c:pt>
              </c:strCache>
            </c:strRef>
          </c:cat>
          <c:val>
            <c:numRef>
              <c:f>Лист1!$N$2:$N$5</c:f>
              <c:numCache>
                <c:formatCode>General</c:formatCode>
                <c:ptCount val="4"/>
                <c:pt idx="0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67027328"/>
        <c:axId val="67028864"/>
        <c:axId val="0"/>
      </c:bar3DChart>
      <c:catAx>
        <c:axId val="67027328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baseline="0">
                <a:solidFill>
                  <a:schemeClr val="tx2">
                    <a:lumMod val="10000"/>
                  </a:schemeClr>
                </a:solidFill>
              </a:defRPr>
            </a:pPr>
            <a:endParaRPr lang="ru-RU"/>
          </a:p>
        </c:txPr>
        <c:crossAx val="67028864"/>
        <c:crosses val="autoZero"/>
        <c:auto val="1"/>
        <c:lblAlgn val="ctr"/>
        <c:lblOffset val="100"/>
        <c:noMultiLvlLbl val="0"/>
      </c:catAx>
      <c:valAx>
        <c:axId val="67028864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baseline="0">
                <a:solidFill>
                  <a:schemeClr val="tx2">
                    <a:lumMod val="10000"/>
                  </a:schemeClr>
                </a:solidFill>
              </a:defRPr>
            </a:pPr>
            <a:endParaRPr lang="ru-RU"/>
          </a:p>
        </c:txPr>
        <c:crossAx val="67027328"/>
        <c:crosses val="autoZero"/>
        <c:crossBetween val="between"/>
      </c:valAx>
    </c:plotArea>
    <c:legend>
      <c:legendPos val="r"/>
      <c:legendEntry>
        <c:idx val="1"/>
        <c:delete val="1"/>
      </c:legendEntry>
      <c:layout/>
      <c:overlay val="0"/>
      <c:txPr>
        <a:bodyPr/>
        <a:lstStyle/>
        <a:p>
          <a:pPr>
            <a:defRPr baseline="0">
              <a:solidFill>
                <a:schemeClr val="tx2">
                  <a:lumMod val="10000"/>
                </a:schemeClr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baseline="0">
                <a:solidFill>
                  <a:schemeClr val="tx2">
                    <a:lumMod val="10000"/>
                  </a:schemeClr>
                </a:solidFill>
              </a:defRPr>
            </a:pPr>
            <a:r>
              <a:rPr lang="ru-RU" dirty="0" smtClean="0"/>
              <a:t>Уровень</a:t>
            </a:r>
            <a:r>
              <a:rPr lang="ru-RU" baseline="0" dirty="0" smtClean="0"/>
              <a:t> </a:t>
            </a:r>
            <a:r>
              <a:rPr lang="ru-RU" baseline="0" smtClean="0"/>
              <a:t>работы в паре, команде </a:t>
            </a:r>
            <a:r>
              <a:rPr lang="ru-RU" baseline="0" dirty="0" smtClean="0"/>
              <a:t>(самооценка)</a:t>
            </a:r>
            <a:endParaRPr lang="ru-RU" dirty="0"/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Абрамова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1"/>
                <c:pt idx="0">
                  <c:v>учащиеся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Баранова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25400"/>
              <a:bevelB w="63500"/>
            </a:sp3d>
          </c:spPr>
          <c:invertIfNegative val="0"/>
          <c:cat>
            <c:strRef>
              <c:f>Лист1!$A$2:$A$5</c:f>
              <c:strCache>
                <c:ptCount val="1"/>
                <c:pt idx="0">
                  <c:v>учащиеся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Бравина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1"/>
                <c:pt idx="0">
                  <c:v>учащиеся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3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Дегтярева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1"/>
                <c:pt idx="0">
                  <c:v>учащиеся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  <c:pt idx="0">
                  <c:v>3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Животягина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1"/>
                <c:pt idx="0">
                  <c:v>учащиеся</c:v>
                </c:pt>
              </c:strCache>
            </c:strRef>
          </c:cat>
          <c:val>
            <c:numRef>
              <c:f>Лист1!$F$2:$F$5</c:f>
              <c:numCache>
                <c:formatCode>General</c:formatCode>
                <c:ptCount val="4"/>
                <c:pt idx="0">
                  <c:v>1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Ларчикова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1"/>
                <c:pt idx="0">
                  <c:v>учащиеся</c:v>
                </c:pt>
              </c:strCache>
            </c:strRef>
          </c:cat>
          <c:val>
            <c:numRef>
              <c:f>Лист1!$G$2:$G$5</c:f>
              <c:numCache>
                <c:formatCode>General</c:formatCode>
                <c:ptCount val="4"/>
                <c:pt idx="0">
                  <c:v>1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Лейзер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1"/>
                <c:pt idx="0">
                  <c:v>учащиеся</c:v>
                </c:pt>
              </c:strCache>
            </c:strRef>
          </c:cat>
          <c:val>
            <c:numRef>
              <c:f>Лист1!$H$2:$H$5</c:f>
              <c:numCache>
                <c:formatCode>General</c:formatCode>
                <c:ptCount val="4"/>
                <c:pt idx="0">
                  <c:v>1</c:v>
                </c:pt>
              </c:numCache>
            </c:numRef>
          </c:val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Осинцева К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1"/>
                <c:pt idx="0">
                  <c:v>учащиеся</c:v>
                </c:pt>
              </c:strCache>
            </c:strRef>
          </c:cat>
          <c:val>
            <c:numRef>
              <c:f>Лист1!$I$2:$I$5</c:f>
              <c:numCache>
                <c:formatCode>General</c:formatCode>
                <c:ptCount val="4"/>
                <c:pt idx="0">
                  <c:v>3</c:v>
                </c:pt>
              </c:numCache>
            </c:numRef>
          </c:val>
        </c:ser>
        <c:ser>
          <c:idx val="8"/>
          <c:order val="8"/>
          <c:tx>
            <c:strRef>
              <c:f>Лист1!$J$1</c:f>
              <c:strCache>
                <c:ptCount val="1"/>
                <c:pt idx="0">
                  <c:v>Осинцева Л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1"/>
                <c:pt idx="0">
                  <c:v>учащиеся</c:v>
                </c:pt>
              </c:strCache>
            </c:strRef>
          </c:cat>
          <c:val>
            <c:numRef>
              <c:f>Лист1!$J$2:$J$5</c:f>
              <c:numCache>
                <c:formatCode>General</c:formatCode>
                <c:ptCount val="4"/>
                <c:pt idx="0">
                  <c:v>3</c:v>
                </c:pt>
              </c:numCache>
            </c:numRef>
          </c:val>
        </c:ser>
        <c:ser>
          <c:idx val="9"/>
          <c:order val="9"/>
          <c:tx>
            <c:strRef>
              <c:f>Лист1!$K$1</c:f>
              <c:strCache>
                <c:ptCount val="1"/>
                <c:pt idx="0">
                  <c:v>Ситникова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1"/>
                <c:pt idx="0">
                  <c:v>учащиеся</c:v>
                </c:pt>
              </c:strCache>
            </c:strRef>
          </c:cat>
          <c:val>
            <c:numRef>
              <c:f>Лист1!$K$2:$K$5</c:f>
              <c:numCache>
                <c:formatCode>General</c:formatCode>
                <c:ptCount val="4"/>
                <c:pt idx="0">
                  <c:v>3</c:v>
                </c:pt>
              </c:numCache>
            </c:numRef>
          </c:val>
        </c:ser>
        <c:ser>
          <c:idx val="10"/>
          <c:order val="10"/>
          <c:tx>
            <c:strRef>
              <c:f>Лист1!$L$1</c:f>
              <c:strCache>
                <c:ptCount val="1"/>
                <c:pt idx="0">
                  <c:v>Чипчагов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1"/>
                <c:pt idx="0">
                  <c:v>учащиеся</c:v>
                </c:pt>
              </c:strCache>
            </c:strRef>
          </c:cat>
          <c:val>
            <c:numRef>
              <c:f>Лист1!$L$2:$L$5</c:f>
              <c:numCache>
                <c:formatCode>General</c:formatCode>
                <c:ptCount val="4"/>
                <c:pt idx="0">
                  <c:v>1</c:v>
                </c:pt>
              </c:numCache>
            </c:numRef>
          </c:val>
        </c:ser>
        <c:ser>
          <c:idx val="11"/>
          <c:order val="11"/>
          <c:tx>
            <c:strRef>
              <c:f>Лист1!$M$1</c:f>
              <c:strCache>
                <c:ptCount val="1"/>
                <c:pt idx="0">
                  <c:v>Шаханова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1"/>
                <c:pt idx="0">
                  <c:v>учащиеся</c:v>
                </c:pt>
              </c:strCache>
            </c:strRef>
          </c:cat>
          <c:val>
            <c:numRef>
              <c:f>Лист1!$M$2:$M$5</c:f>
              <c:numCache>
                <c:formatCode>General</c:formatCode>
                <c:ptCount val="4"/>
                <c:pt idx="0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85684224"/>
        <c:axId val="85685760"/>
        <c:axId val="0"/>
      </c:bar3DChart>
      <c:catAx>
        <c:axId val="85684224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baseline="0">
                <a:solidFill>
                  <a:schemeClr val="tx2">
                    <a:lumMod val="10000"/>
                  </a:schemeClr>
                </a:solidFill>
              </a:defRPr>
            </a:pPr>
            <a:endParaRPr lang="ru-RU"/>
          </a:p>
        </c:txPr>
        <c:crossAx val="85685760"/>
        <c:crosses val="autoZero"/>
        <c:auto val="1"/>
        <c:lblAlgn val="ctr"/>
        <c:lblOffset val="100"/>
        <c:noMultiLvlLbl val="0"/>
      </c:catAx>
      <c:valAx>
        <c:axId val="85685760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baseline="0">
                <a:solidFill>
                  <a:schemeClr val="tx2">
                    <a:lumMod val="10000"/>
                  </a:schemeClr>
                </a:solidFill>
              </a:defRPr>
            </a:pPr>
            <a:endParaRPr lang="ru-RU"/>
          </a:p>
        </c:txPr>
        <c:crossAx val="85684224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baseline="0">
              <a:solidFill>
                <a:schemeClr val="tx2">
                  <a:lumMod val="10000"/>
                </a:schemeClr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baseline="0">
                <a:solidFill>
                  <a:schemeClr val="tx2">
                    <a:lumMod val="10000"/>
                  </a:schemeClr>
                </a:solidFill>
              </a:defRPr>
            </a:pPr>
            <a:r>
              <a:rPr lang="ru-RU" dirty="0" smtClean="0"/>
              <a:t>Влияние</a:t>
            </a:r>
            <a:r>
              <a:rPr lang="ru-RU" baseline="0" dirty="0" smtClean="0"/>
              <a:t> деятельности кружка на его участников(оценка руководителя)</a:t>
            </a:r>
            <a:endParaRPr lang="ru-RU" dirty="0"/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Абрамова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1"/>
                <c:pt idx="0">
                  <c:v>учащиеся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Баранова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25400"/>
              <a:bevelB w="63500"/>
            </a:sp3d>
          </c:spPr>
          <c:invertIfNegative val="0"/>
          <c:cat>
            <c:strRef>
              <c:f>Лист1!$A$2:$A$5</c:f>
              <c:strCache>
                <c:ptCount val="1"/>
                <c:pt idx="0">
                  <c:v>учащиеся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Бравина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1"/>
                <c:pt idx="0">
                  <c:v>учащиеся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3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Животягина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1"/>
                <c:pt idx="0">
                  <c:v>учащиеся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  <c:pt idx="0">
                  <c:v>1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Ларчикова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1"/>
                <c:pt idx="0">
                  <c:v>учащиеся</c:v>
                </c:pt>
              </c:strCache>
            </c:strRef>
          </c:cat>
          <c:val>
            <c:numRef>
              <c:f>Лист1!$F$2:$F$5</c:f>
              <c:numCache>
                <c:formatCode>General</c:formatCode>
                <c:ptCount val="4"/>
                <c:pt idx="0">
                  <c:v>2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Лейзер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1"/>
                <c:pt idx="0">
                  <c:v>учащиеся</c:v>
                </c:pt>
              </c:strCache>
            </c:strRef>
          </c:cat>
          <c:val>
            <c:numRef>
              <c:f>Лист1!$G$2:$G$5</c:f>
              <c:numCache>
                <c:formatCode>General</c:formatCode>
                <c:ptCount val="4"/>
                <c:pt idx="0">
                  <c:v>3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Осинцева К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1"/>
                <c:pt idx="0">
                  <c:v>учащиеся</c:v>
                </c:pt>
              </c:strCache>
            </c:strRef>
          </c:cat>
          <c:val>
            <c:numRef>
              <c:f>Лист1!$H$2:$H$5</c:f>
              <c:numCache>
                <c:formatCode>General</c:formatCode>
                <c:ptCount val="4"/>
                <c:pt idx="0">
                  <c:v>3</c:v>
                </c:pt>
              </c:numCache>
            </c:numRef>
          </c:val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Осинцева Л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1"/>
                <c:pt idx="0">
                  <c:v>учащиеся</c:v>
                </c:pt>
              </c:strCache>
            </c:strRef>
          </c:cat>
          <c:val>
            <c:numRef>
              <c:f>Лист1!$I$2:$I$5</c:f>
              <c:numCache>
                <c:formatCode>General</c:formatCode>
                <c:ptCount val="4"/>
                <c:pt idx="0">
                  <c:v>3</c:v>
                </c:pt>
              </c:numCache>
            </c:numRef>
          </c:val>
        </c:ser>
        <c:ser>
          <c:idx val="8"/>
          <c:order val="8"/>
          <c:tx>
            <c:strRef>
              <c:f>Лист1!$J$1</c:f>
              <c:strCache>
                <c:ptCount val="1"/>
                <c:pt idx="0">
                  <c:v>Ситникова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1"/>
                <c:pt idx="0">
                  <c:v>учащиеся</c:v>
                </c:pt>
              </c:strCache>
            </c:strRef>
          </c:cat>
          <c:val>
            <c:numRef>
              <c:f>Лист1!$J$2:$J$5</c:f>
              <c:numCache>
                <c:formatCode>General</c:formatCode>
                <c:ptCount val="4"/>
                <c:pt idx="0">
                  <c:v>3</c:v>
                </c:pt>
              </c:numCache>
            </c:numRef>
          </c:val>
        </c:ser>
        <c:ser>
          <c:idx val="9"/>
          <c:order val="9"/>
          <c:tx>
            <c:strRef>
              <c:f>Лист1!$K$1</c:f>
              <c:strCache>
                <c:ptCount val="1"/>
                <c:pt idx="0">
                  <c:v>Чипчагов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1"/>
                <c:pt idx="0">
                  <c:v>учащиеся</c:v>
                </c:pt>
              </c:strCache>
            </c:strRef>
          </c:cat>
          <c:val>
            <c:numRef>
              <c:f>Лист1!$K$2:$K$5</c:f>
              <c:numCache>
                <c:formatCode>General</c:formatCode>
                <c:ptCount val="4"/>
                <c:pt idx="0">
                  <c:v>2</c:v>
                </c:pt>
              </c:numCache>
            </c:numRef>
          </c:val>
        </c:ser>
        <c:ser>
          <c:idx val="10"/>
          <c:order val="10"/>
          <c:tx>
            <c:strRef>
              <c:f>Лист1!$L$1</c:f>
              <c:strCache>
                <c:ptCount val="1"/>
                <c:pt idx="0">
                  <c:v>Шаханова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1"/>
                <c:pt idx="0">
                  <c:v>учащиеся</c:v>
                </c:pt>
              </c:strCache>
            </c:strRef>
          </c:cat>
          <c:val>
            <c:numRef>
              <c:f>Лист1!$L$2:$L$5</c:f>
              <c:numCache>
                <c:formatCode>General</c:formatCode>
                <c:ptCount val="4"/>
                <c:pt idx="0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91948544"/>
        <c:axId val="91950080"/>
        <c:axId val="0"/>
      </c:bar3DChart>
      <c:catAx>
        <c:axId val="91948544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baseline="0">
                <a:solidFill>
                  <a:schemeClr val="tx2">
                    <a:lumMod val="10000"/>
                  </a:schemeClr>
                </a:solidFill>
              </a:defRPr>
            </a:pPr>
            <a:endParaRPr lang="ru-RU"/>
          </a:p>
        </c:txPr>
        <c:crossAx val="91950080"/>
        <c:crosses val="autoZero"/>
        <c:auto val="1"/>
        <c:lblAlgn val="ctr"/>
        <c:lblOffset val="100"/>
        <c:noMultiLvlLbl val="0"/>
      </c:catAx>
      <c:valAx>
        <c:axId val="91950080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baseline="0">
                <a:solidFill>
                  <a:schemeClr val="tx2">
                    <a:lumMod val="10000"/>
                  </a:schemeClr>
                </a:solidFill>
              </a:defRPr>
            </a:pPr>
            <a:endParaRPr lang="ru-RU"/>
          </a:p>
        </c:txPr>
        <c:crossAx val="91948544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baseline="0">
              <a:solidFill>
                <a:schemeClr val="tx2">
                  <a:lumMod val="10000"/>
                </a:schemeClr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011CA-9447-4976-BB2C-AD28F8CA28CA}" type="datetimeFigureOut">
              <a:rPr lang="ru-RU" smtClean="0"/>
              <a:pPr/>
              <a:t>13.01.2016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16349">
                  <a:tint val="2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4A696-C84B-4951-BDAC-A95543F6CB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011CA-9447-4976-BB2C-AD28F8CA28CA}" type="datetimeFigureOut">
              <a:rPr lang="ru-RU" smtClean="0">
                <a:solidFill>
                  <a:prstClr val="white"/>
                </a:solidFill>
              </a:rPr>
              <a:pPr/>
              <a:t>13.01.2016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4A696-C84B-4951-BDAC-A95543F6CBA2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011CA-9447-4976-BB2C-AD28F8CA28CA}" type="datetimeFigureOut">
              <a:rPr lang="ru-RU" smtClean="0">
                <a:solidFill>
                  <a:prstClr val="white"/>
                </a:solidFill>
              </a:rPr>
              <a:pPr/>
              <a:t>13.01.2016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4A696-C84B-4951-BDAC-A95543F6CBA2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011CA-9447-4976-BB2C-AD28F8CA28CA}" type="datetimeFigureOut">
              <a:rPr lang="ru-RU" smtClean="0">
                <a:solidFill>
                  <a:prstClr val="white"/>
                </a:solidFill>
              </a:rPr>
              <a:pPr/>
              <a:t>13.01.2016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4A696-C84B-4951-BDAC-A95543F6CBA2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011CA-9447-4976-BB2C-AD28F8CA28CA}" type="datetimeFigureOut">
              <a:rPr lang="ru-RU" smtClean="0">
                <a:solidFill>
                  <a:prstClr val="white"/>
                </a:solidFill>
              </a:rPr>
              <a:pPr/>
              <a:t>13.01.2016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4A696-C84B-4951-BDAC-A95543F6CBA2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011CA-9447-4976-BB2C-AD28F8CA28CA}" type="datetimeFigureOut">
              <a:rPr lang="ru-RU" smtClean="0">
                <a:solidFill>
                  <a:prstClr val="white"/>
                </a:solidFill>
              </a:rPr>
              <a:pPr/>
              <a:t>13.01.2016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4A696-C84B-4951-BDAC-A95543F6CBA2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011CA-9447-4976-BB2C-AD28F8CA28CA}" type="datetimeFigureOut">
              <a:rPr lang="ru-RU" smtClean="0">
                <a:solidFill>
                  <a:prstClr val="white"/>
                </a:solidFill>
              </a:rPr>
              <a:pPr/>
              <a:t>13.01.2016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4A696-C84B-4951-BDAC-A95543F6CBA2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011CA-9447-4976-BB2C-AD28F8CA28CA}" type="datetimeFigureOut">
              <a:rPr lang="ru-RU" smtClean="0">
                <a:solidFill>
                  <a:prstClr val="white"/>
                </a:solidFill>
              </a:rPr>
              <a:pPr/>
              <a:t>13.01.2016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4A696-C84B-4951-BDAC-A95543F6CBA2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011CA-9447-4976-BB2C-AD28F8CA28CA}" type="datetimeFigureOut">
              <a:rPr lang="ru-RU" smtClean="0">
                <a:solidFill>
                  <a:prstClr val="white"/>
                </a:solidFill>
              </a:rPr>
              <a:pPr/>
              <a:t>13.01.2016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4A696-C84B-4951-BDAC-A95543F6CBA2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011CA-9447-4976-BB2C-AD28F8CA28CA}" type="datetimeFigureOut">
              <a:rPr lang="ru-RU" smtClean="0">
                <a:solidFill>
                  <a:prstClr val="white"/>
                </a:solidFill>
              </a:rPr>
              <a:pPr/>
              <a:t>13.01.2016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4A696-C84B-4951-BDAC-A95543F6CBA2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011CA-9447-4976-BB2C-AD28F8CA28CA}" type="datetimeFigureOut">
              <a:rPr lang="ru-RU" smtClean="0">
                <a:solidFill>
                  <a:prstClr val="white"/>
                </a:solidFill>
              </a:rPr>
              <a:pPr/>
              <a:t>13.01.2016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B84A696-C84B-4951-BDAC-A95543F6CBA2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/>
            </a:gs>
            <a:gs pos="25000">
              <a:schemeClr val="bg2">
                <a:tint val="83000"/>
                <a:satMod val="320000"/>
              </a:schemeClr>
            </a:gs>
            <a:gs pos="100000">
              <a:schemeClr val="bg2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84011CA-9447-4976-BB2C-AD28F8CA28CA}" type="datetimeFigureOut">
              <a:rPr lang="ru-RU" smtClean="0">
                <a:solidFill>
                  <a:prstClr val="white"/>
                </a:solidFill>
              </a:rPr>
              <a:pPr/>
              <a:t>13.01.2016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B84A696-C84B-4951-BDAC-A95543F6CBA2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6"/>
          <p:cNvGrpSpPr/>
          <p:nvPr/>
        </p:nvGrpSpPr>
        <p:grpSpPr>
          <a:xfrm>
            <a:off x="714348" y="2357431"/>
            <a:ext cx="8143932" cy="3435058"/>
            <a:chOff x="1115616" y="2146449"/>
            <a:chExt cx="7165477" cy="3700532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1115616" y="2146449"/>
              <a:ext cx="7165477" cy="2088844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sz="6000" b="1" dirty="0" smtClean="0">
                  <a:ln w="19050">
                    <a:solidFill>
                      <a:prstClr val="white"/>
                    </a:solidFill>
                    <a:prstDash val="solid"/>
                  </a:ln>
                  <a:solidFill>
                    <a:schemeClr val="accent1">
                      <a:lumMod val="75000"/>
                    </a:schemeClr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latin typeface="Monotype Corsiva" pitchFamily="66" charset="0"/>
                </a:rPr>
                <a:t>Творческий проект:</a:t>
              </a:r>
            </a:p>
            <a:p>
              <a:pPr algn="ctr">
                <a:defRPr/>
              </a:pPr>
              <a:endParaRPr lang="ru-RU" sz="6000" b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1658743" y="4852293"/>
              <a:ext cx="5613049" cy="9946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Автор : </a:t>
              </a:r>
              <a:r>
                <a:rPr lang="ru-RU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Толмачева Татьяна Васильевна,</a:t>
              </a:r>
            </a:p>
            <a:p>
              <a:pPr algn="ctr">
                <a:defRPr/>
              </a:pPr>
              <a:r>
                <a:rPr lang="ru-RU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у</a:t>
              </a:r>
              <a:r>
                <a:rPr lang="ru-RU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читель письма, чтения и развития речи</a:t>
              </a:r>
            </a:p>
            <a:p>
              <a:pPr algn="ctr">
                <a:defRPr/>
              </a:pPr>
              <a:r>
                <a:rPr lang="ru-RU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МАОУ «ОСШ»</a:t>
              </a:r>
              <a:endParaRPr lang="ru-RU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endParaRPr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1968139" y="3284984"/>
            <a:ext cx="5707011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none" spc="0" dirty="0" smtClean="0">
                <a:ln w="11430"/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Содружество «учитель-ученик» в работе </a:t>
            </a:r>
          </a:p>
          <a:p>
            <a:pPr algn="ctr"/>
            <a:r>
              <a:rPr lang="ru-RU" sz="2800" b="1" cap="none" spc="0" dirty="0" smtClean="0">
                <a:ln w="11430"/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кружка волонтёров «Радуга добра»</a:t>
            </a:r>
            <a:endParaRPr lang="ru-RU" sz="2800" b="1" cap="none" spc="0" dirty="0">
              <a:ln w="11430"/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0"/>
            <a:ext cx="7356309" cy="551723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81319" y="5733256"/>
            <a:ext cx="814684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«Творим добро своими руками»</a:t>
            </a:r>
            <a:endParaRPr lang="ru-RU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348542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836712"/>
            <a:ext cx="8064896" cy="5144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b="1" u="sng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Правила деятельности волонтера:</a:t>
            </a:r>
            <a:endParaRPr lang="ru-RU" sz="1400" dirty="0">
              <a:solidFill>
                <a:schemeClr val="accent1">
                  <a:lumMod val="75000"/>
                </a:schemeClr>
              </a:solidFill>
              <a:ea typeface="Calibri"/>
              <a:cs typeface="Times New Roman"/>
            </a:endParaRPr>
          </a:p>
          <a:p>
            <a:pPr marL="228600">
              <a:lnSpc>
                <a:spcPct val="150000"/>
              </a:lnSpc>
              <a:spcAft>
                <a:spcPts val="100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 </a:t>
            </a:r>
            <a:endParaRPr lang="ru-RU" sz="1400" dirty="0">
              <a:ea typeface="Calibri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1.Если ты взялся за пропаганду здорового образа жизни,-  забудь лень и равнодушие к проблемам окружающих.  </a:t>
            </a:r>
            <a:endParaRPr lang="ru-RU" sz="1400" dirty="0">
              <a:ea typeface="Calibri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2.Уважай мнение других! </a:t>
            </a:r>
            <a:endParaRPr lang="ru-RU" sz="1400" dirty="0">
              <a:ea typeface="Calibri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3.Критикуешь – предлагай, предлагаешь - выполняй! </a:t>
            </a:r>
            <a:endParaRPr lang="ru-RU" sz="1400" dirty="0">
              <a:ea typeface="Calibri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4.Обещаешь – сделай! </a:t>
            </a:r>
            <a:endParaRPr lang="ru-RU" sz="1400" dirty="0">
              <a:ea typeface="Calibri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5.Не умеешь – научись! </a:t>
            </a:r>
            <a:endParaRPr lang="ru-RU" sz="1400" dirty="0">
              <a:ea typeface="Calibri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6.Будь настойчив в достижении целей! </a:t>
            </a:r>
            <a:endParaRPr lang="ru-RU" sz="1400" dirty="0">
              <a:ea typeface="Calibri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7.Веди здоровый образ жизни!</a:t>
            </a:r>
            <a:endParaRPr lang="ru-RU" sz="14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10195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116630"/>
            <a:ext cx="7560840" cy="6231899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                            Кодекс волонтеров:</a:t>
            </a:r>
            <a:endParaRPr lang="ru-RU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228600">
              <a:lnSpc>
                <a:spcPct val="150000"/>
              </a:lnSpc>
              <a:spcAft>
                <a:spcPts val="1000"/>
              </a:spcAft>
            </a:pPr>
            <a:r>
              <a:rPr lang="ru-RU" sz="9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 </a:t>
            </a:r>
          </a:p>
          <a:p>
            <a:pPr>
              <a:spcAft>
                <a:spcPts val="1000"/>
              </a:spcAft>
            </a:pPr>
            <a:r>
              <a:rPr lang="ru-RU" sz="1600" dirty="0" smtClean="0">
                <a:latin typeface="Times New Roman" pitchFamily="18" charset="0"/>
                <a:ea typeface="Calibri"/>
                <a:cs typeface="Times New Roman" pitchFamily="18" charset="0"/>
              </a:rPr>
              <a:t>1. Хотим, чтобы стало модным – </a:t>
            </a:r>
          </a:p>
          <a:p>
            <a:pPr>
              <a:spcAft>
                <a:spcPts val="1000"/>
              </a:spcAft>
            </a:pPr>
            <a:r>
              <a:rPr lang="ru-RU" sz="1600" dirty="0" smtClean="0">
                <a:latin typeface="Times New Roman" pitchFamily="18" charset="0"/>
                <a:ea typeface="Calibri"/>
                <a:cs typeface="Times New Roman" pitchFamily="18" charset="0"/>
              </a:rPr>
              <a:t>Здоровым </a:t>
            </a:r>
            <a:r>
              <a:rPr lang="ru-RU" sz="1600" dirty="0">
                <a:latin typeface="Times New Roman" pitchFamily="18" charset="0"/>
                <a:ea typeface="Calibri"/>
                <a:cs typeface="Times New Roman" pitchFamily="18" charset="0"/>
              </a:rPr>
              <a:t>быть и свободным! </a:t>
            </a:r>
          </a:p>
          <a:p>
            <a:pPr>
              <a:spcAft>
                <a:spcPts val="1000"/>
              </a:spcAft>
            </a:pPr>
            <a:r>
              <a:rPr lang="ru-RU" sz="1600" dirty="0">
                <a:latin typeface="Times New Roman" pitchFamily="18" charset="0"/>
                <a:ea typeface="Calibri"/>
                <a:cs typeface="Times New Roman" pitchFamily="18" charset="0"/>
              </a:rPr>
              <a:t>2</a:t>
            </a:r>
            <a:r>
              <a:rPr lang="ru-RU" sz="1600" dirty="0" smtClean="0">
                <a:latin typeface="Times New Roman" pitchFamily="18" charset="0"/>
                <a:ea typeface="Calibri"/>
                <a:cs typeface="Times New Roman" pitchFamily="18" charset="0"/>
              </a:rPr>
              <a:t>. Знаем </a:t>
            </a:r>
            <a:r>
              <a:rPr lang="ru-RU" sz="1600" dirty="0">
                <a:latin typeface="Times New Roman" pitchFamily="18" charset="0"/>
                <a:ea typeface="Calibri"/>
                <a:cs typeface="Times New Roman" pitchFamily="18" charset="0"/>
              </a:rPr>
              <a:t>сами и малышей научим,</a:t>
            </a:r>
          </a:p>
          <a:p>
            <a:pPr>
              <a:spcAft>
                <a:spcPts val="1000"/>
              </a:spcAft>
            </a:pPr>
            <a:r>
              <a:rPr lang="ru-RU" sz="1600" dirty="0">
                <a:latin typeface="Times New Roman" pitchFamily="18" charset="0"/>
                <a:ea typeface="Calibri"/>
                <a:cs typeface="Times New Roman" pitchFamily="18" charset="0"/>
              </a:rPr>
              <a:t> как сделать свое здоровье лучше!</a:t>
            </a:r>
          </a:p>
          <a:p>
            <a:pPr>
              <a:spcAft>
                <a:spcPts val="1000"/>
              </a:spcAft>
            </a:pPr>
            <a:r>
              <a:rPr lang="ru-RU" sz="1600" dirty="0">
                <a:latin typeface="Times New Roman" pitchFamily="18" charset="0"/>
                <a:ea typeface="Calibri"/>
                <a:cs typeface="Times New Roman" pitchFamily="18" charset="0"/>
              </a:rPr>
              <a:t>3</a:t>
            </a:r>
            <a:r>
              <a:rPr lang="ru-RU" sz="1600" dirty="0" smtClean="0">
                <a:latin typeface="Times New Roman" pitchFamily="18" charset="0"/>
                <a:ea typeface="Calibri"/>
                <a:cs typeface="Times New Roman" pitchFamily="18" charset="0"/>
              </a:rPr>
              <a:t>. Акции </a:t>
            </a:r>
            <a:r>
              <a:rPr lang="ru-RU" sz="1600" dirty="0">
                <a:latin typeface="Times New Roman" pitchFamily="18" charset="0"/>
                <a:ea typeface="Calibri"/>
                <a:cs typeface="Times New Roman" pitchFamily="18" charset="0"/>
              </a:rPr>
              <a:t>– нужное дело и важное. </a:t>
            </a:r>
          </a:p>
          <a:p>
            <a:pPr>
              <a:spcAft>
                <a:spcPts val="1000"/>
              </a:spcAft>
            </a:pPr>
            <a:r>
              <a:rPr lang="ru-RU" sz="1600" dirty="0">
                <a:latin typeface="Times New Roman" pitchFamily="18" charset="0"/>
                <a:ea typeface="Calibri"/>
                <a:cs typeface="Times New Roman" pitchFamily="18" charset="0"/>
              </a:rPr>
              <a:t>Скажем вредным привычкам – НЕТ!</a:t>
            </a:r>
          </a:p>
          <a:p>
            <a:pPr>
              <a:spcAft>
                <a:spcPts val="1000"/>
              </a:spcAft>
            </a:pPr>
            <a:r>
              <a:rPr lang="ru-RU" sz="1600" dirty="0">
                <a:latin typeface="Times New Roman" pitchFamily="18" charset="0"/>
                <a:ea typeface="Calibri"/>
                <a:cs typeface="Times New Roman" pitchFamily="18" charset="0"/>
              </a:rPr>
              <a:t> Мы донести хотим до каждого:</a:t>
            </a:r>
          </a:p>
          <a:p>
            <a:pPr>
              <a:spcAft>
                <a:spcPts val="1000"/>
              </a:spcAft>
            </a:pPr>
            <a:r>
              <a:rPr lang="ru-RU" sz="1600" dirty="0">
                <a:latin typeface="Times New Roman" pitchFamily="18" charset="0"/>
                <a:ea typeface="Calibri"/>
                <a:cs typeface="Times New Roman" pitchFamily="18" charset="0"/>
              </a:rPr>
              <a:t> глупо - самим причинять себе вред! (Акции против табакокурения,  алкоголизма, наркотиков и СПИДа) </a:t>
            </a:r>
          </a:p>
          <a:p>
            <a:pPr>
              <a:spcAft>
                <a:spcPts val="1000"/>
              </a:spcAft>
            </a:pPr>
            <a:r>
              <a:rPr lang="ru-RU" sz="1600" dirty="0">
                <a:latin typeface="Times New Roman" pitchFamily="18" charset="0"/>
                <a:ea typeface="Calibri"/>
                <a:cs typeface="Times New Roman" pitchFamily="18" charset="0"/>
              </a:rPr>
              <a:t>4</a:t>
            </a:r>
            <a:r>
              <a:rPr lang="ru-RU" sz="1600" dirty="0" smtClean="0">
                <a:latin typeface="Times New Roman" pitchFamily="18" charset="0"/>
                <a:ea typeface="Calibri"/>
                <a:cs typeface="Times New Roman" pitchFamily="18" charset="0"/>
              </a:rPr>
              <a:t>. Кто </a:t>
            </a:r>
            <a:r>
              <a:rPr lang="ru-RU" sz="1600" dirty="0">
                <a:latin typeface="Times New Roman" pitchFamily="18" charset="0"/>
                <a:ea typeface="Calibri"/>
                <a:cs typeface="Times New Roman" pitchFamily="18" charset="0"/>
              </a:rPr>
              <a:t>тренируется и обучается,</a:t>
            </a:r>
          </a:p>
          <a:p>
            <a:pPr>
              <a:spcAft>
                <a:spcPts val="1000"/>
              </a:spcAft>
            </a:pPr>
            <a:r>
              <a:rPr lang="ru-RU" sz="1600" dirty="0">
                <a:latin typeface="Times New Roman" pitchFamily="18" charset="0"/>
                <a:ea typeface="Calibri"/>
                <a:cs typeface="Times New Roman" pitchFamily="18" charset="0"/>
              </a:rPr>
              <a:t> у того всегда и все получается. </a:t>
            </a:r>
          </a:p>
          <a:p>
            <a:pPr>
              <a:spcAft>
                <a:spcPts val="1000"/>
              </a:spcAft>
            </a:pPr>
            <a:r>
              <a:rPr lang="ru-RU" sz="1600" dirty="0">
                <a:latin typeface="Times New Roman" pitchFamily="18" charset="0"/>
                <a:ea typeface="Calibri"/>
                <a:cs typeface="Times New Roman" pitchFamily="18" charset="0"/>
              </a:rPr>
              <a:t>Тренинг лидерства, тренинг творчества,</a:t>
            </a:r>
          </a:p>
          <a:p>
            <a:pPr>
              <a:spcAft>
                <a:spcPts val="1000"/>
              </a:spcAft>
            </a:pPr>
            <a:r>
              <a:rPr lang="ru-RU" sz="1600" dirty="0">
                <a:latin typeface="Times New Roman" pitchFamily="18" charset="0"/>
                <a:ea typeface="Calibri"/>
                <a:cs typeface="Times New Roman" pitchFamily="18" charset="0"/>
              </a:rPr>
              <a:t> Приятно общаться, действовать хочется! </a:t>
            </a:r>
          </a:p>
          <a:p>
            <a:pPr>
              <a:spcAft>
                <a:spcPts val="1000"/>
              </a:spcAft>
            </a:pPr>
            <a:r>
              <a:rPr lang="ru-RU" sz="1600" dirty="0">
                <a:latin typeface="Times New Roman" pitchFamily="18" charset="0"/>
                <a:ea typeface="Calibri"/>
                <a:cs typeface="Times New Roman" pitchFamily="18" charset="0"/>
              </a:rPr>
              <a:t> 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364088" y="877161"/>
            <a:ext cx="2286000" cy="504753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spcAft>
                <a:spcPts val="1000"/>
              </a:spcAft>
            </a:pP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5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. Готовы 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доказать на деле: 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«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Здоровый дух – в здоровом теле»!  </a:t>
            </a:r>
          </a:p>
          <a:p>
            <a:pPr lvl="0">
              <a:spcAft>
                <a:spcPts val="1000"/>
              </a:spcAft>
            </a:pP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6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. Снова 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и снова скажем народу: </a:t>
            </a:r>
          </a:p>
          <a:p>
            <a:pPr lvl="0">
              <a:spcAft>
                <a:spcPts val="1000"/>
              </a:spcAft>
            </a:pP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"Зависимость может украсть свободу!” (Пропаганда ЗОЖ в школе и не только.) </a:t>
            </a:r>
          </a:p>
          <a:p>
            <a:pPr lvl="0">
              <a:spcAft>
                <a:spcPts val="1000"/>
              </a:spcAft>
            </a:pP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7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. Соблазнов 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опасных подальше держись.</a:t>
            </a:r>
          </a:p>
          <a:p>
            <a:pPr lvl="0">
              <a:spcAft>
                <a:spcPts val="1000"/>
              </a:spcAft>
            </a:pP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С нами веди интересную жизнь! </a:t>
            </a:r>
          </a:p>
          <a:p>
            <a:pPr lvl="0">
              <a:spcAft>
                <a:spcPts val="1000"/>
              </a:spcAft>
            </a:pP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Думай, когда отвечаешь "нет” и "да”</a:t>
            </a:r>
          </a:p>
          <a:p>
            <a:pPr lvl="0">
              <a:spcAft>
                <a:spcPts val="1000"/>
              </a:spcAft>
            </a:pP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И помни, что выбор есть всегда!</a:t>
            </a:r>
          </a:p>
        </p:txBody>
      </p:sp>
    </p:spTree>
    <p:extLst>
      <p:ext uri="{BB962C8B-B14F-4D97-AF65-F5344CB8AC3E}">
        <p14:creationId xmlns:p14="http://schemas.microsoft.com/office/powerpoint/2010/main" val="4179763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418688"/>
            <a:ext cx="7416824" cy="517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endParaRPr lang="ru-RU" b="1" dirty="0" smtClean="0">
              <a:latin typeface="Times New Roman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b="1" dirty="0">
              <a:latin typeface="Times New Roman"/>
              <a:ea typeface="Times New Roman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 smtClean="0">
                <a:latin typeface="Times New Roman"/>
                <a:ea typeface="Times New Roman"/>
                <a:cs typeface="Times New Roman"/>
              </a:rPr>
              <a:t>Ожидаемые </a:t>
            </a:r>
            <a:r>
              <a:rPr lang="ru-RU" sz="2800" b="1" dirty="0">
                <a:latin typeface="Times New Roman"/>
                <a:ea typeface="Times New Roman"/>
                <a:cs typeface="Times New Roman"/>
              </a:rPr>
              <a:t>результаты: </a:t>
            </a:r>
            <a:endParaRPr lang="ru-RU" sz="28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Основной результат работы - формирование в ходе деятельности более ответственной, адаптированной, здоровой личности: 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1.Владеть знаниями о ЗОЖ и уметь  отстаивать свою позицию, формирование здоровых установок и навыков ответственного поведения, снижающих вероятность приобщения  курению, алкоголизму: 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2.Создание простейшей модели детского  волонтерского движения внутри школы; уметь общаться с учащимися и взрослыми, владеть нормами и правилами уважительного отношения. 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3.Участвовать в акциях по здоровому образу жизни организуемых школой. </a:t>
            </a:r>
            <a:endParaRPr lang="ru-RU" sz="14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472796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4572000" y="42982"/>
            <a:ext cx="4110030" cy="274135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092" y="42982"/>
            <a:ext cx="3672408" cy="275430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1024" y="2771932"/>
            <a:ext cx="3574464" cy="256254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09886"/>
            <a:ext cx="3188091" cy="252459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2784340"/>
            <a:ext cx="3544149" cy="255013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59186" y="5733256"/>
            <a:ext cx="872803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«Мы – за здоровый образ жизни!»</a:t>
            </a:r>
            <a:endParaRPr lang="ru-RU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662862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-218152"/>
            <a:ext cx="8064896" cy="6832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/>
              <a:t> </a:t>
            </a:r>
            <a:endParaRPr lang="ru-RU" b="1" u="sng" dirty="0" smtClean="0"/>
          </a:p>
          <a:p>
            <a:endParaRPr lang="ru-RU" sz="1200" b="1" u="sng" dirty="0">
              <a:latin typeface="Times New Roman" pitchFamily="18" charset="0"/>
              <a:cs typeface="Times New Roman" pitchFamily="18" charset="0"/>
            </a:endParaRPr>
          </a:p>
          <a:p>
            <a:endParaRPr lang="ru-RU" sz="1200" b="1" u="sng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200" b="1" u="sng" dirty="0">
              <a:latin typeface="Times New Roman" pitchFamily="18" charset="0"/>
              <a:cs typeface="Times New Roman" pitchFamily="18" charset="0"/>
            </a:endParaRPr>
          </a:p>
          <a:p>
            <a:endParaRPr lang="ru-RU" sz="1200" b="1" u="sng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200" b="1" u="sng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Профилактическая </a:t>
            </a:r>
            <a:r>
              <a:rPr lang="ru-RU" sz="2000" b="1" u="sng" dirty="0">
                <a:latin typeface="Times New Roman" pitchFamily="18" charset="0"/>
                <a:cs typeface="Times New Roman" pitchFamily="18" charset="0"/>
              </a:rPr>
              <a:t>работа. Пропаганда ЗОЖ.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   Кружковцы несут информацию о здоровом образе жизни, активно пропагандируют  идею ЗОЖ, занимаются  в творческих кружках, хорошо учатся. 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Наш девиз: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«Мы выбираем жизнь».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   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– формирование и утверждение позитивного отношения к здоровью, убежденности в возможности его сохранения и улучшения, освоение навыков здорового образа жизни, а также содействие тому, чтобы выбор поведения, полезного здоровью, стал прочной мотивацией в дальнейшей жизни.                                                                                                                                              </a:t>
            </a: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Задачи:                                                                                                                                                                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дать понятие и представление о здоровье и его значимости;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-показать важность режима дня, правильного питания, гигиенических процедур для здоровья;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-утверждать позитивное отношение к здоровому образу жизни.</a:t>
            </a:r>
          </a:p>
          <a:p>
            <a:r>
              <a:rPr lang="ru-RU" sz="20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9707177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6693164"/>
              </p:ext>
            </p:extLst>
          </p:nvPr>
        </p:nvGraphicFramePr>
        <p:xfrm>
          <a:off x="107503" y="759279"/>
          <a:ext cx="8784976" cy="603409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981624"/>
                <a:gridCol w="791581"/>
                <a:gridCol w="1187372"/>
                <a:gridCol w="1055442"/>
                <a:gridCol w="2768957"/>
              </a:tblGrid>
              <a:tr h="276187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Темы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454" marR="50454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Дата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454" marR="50454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Количество часов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454" marR="50454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В том числе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454" marR="50454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1309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На теоретические занятия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454" marR="50454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На практические занятия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454" marR="50454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5421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1. Подготовка ко Дню учителя.  Беседа: «Счастье и смысл жизни».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454" marR="50454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454" marR="50454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       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454" marR="50454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            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454" marR="50454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          3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454" marR="50454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5421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2. « Знаем сами и малышей научим, как сделать свое здоровье лучше»!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454" marR="50454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454" marR="50454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454" marR="50454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454" marR="50454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454" marR="50454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8974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3. Мы за ЗОЖ. Твой образ жизни – пример для подражания. Беседа: «Полезные и вредные привычки».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454" marR="50454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454" marR="50454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454" marR="50454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454" marR="50454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454" marR="50454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775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4. “Мы и наше здоровье”. Беседа: «Забота о природе».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454" marR="50454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454" marR="50454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454" marR="50454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454" marR="50454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454" marR="50454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5517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5.«Творим добро своими руками» (помощь пожилым людям в уборке снега)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454" marR="50454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454" marR="50454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454" marR="50454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454" marR="50454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454" marR="50454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775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6. Акция «Брось сигарету, возьми конфету»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454" marR="50454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454" marR="50454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454" marR="50454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454" marR="50454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454" marR="50454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5421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7. «Поколение </a:t>
                      </a: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NEXT</a:t>
                      </a: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 выбирает». Тренинг: «Я-творческая личность».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454" marR="50454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454" marR="50454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454" marR="50454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454" marR="50454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454" marR="50454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7383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8. Акция: «Зажечь факел души». Организация игр для младших школьников во время перемен. 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454" marR="50454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454" marR="50454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454" marR="50454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454" marR="50454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454" marR="50454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5947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9.</a:t>
                      </a: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«Щедрая палитра ветерана». Акция: «Ветеран живет рядом».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454" marR="50454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454" marR="50454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454" marR="50454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454" marR="50454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454" marR="50454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772820" y="231030"/>
            <a:ext cx="396044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Содержание программы: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758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1\Desktop\SL73444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67" y="476672"/>
            <a:ext cx="6600733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755547" y="5949280"/>
            <a:ext cx="273542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Мы помним!</a:t>
            </a:r>
            <a:endParaRPr lang="ru-RU" sz="3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97507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-218152"/>
            <a:ext cx="4572000" cy="686341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 </a:t>
            </a:r>
            <a:endParaRPr lang="ru-RU" dirty="0" smtClean="0"/>
          </a:p>
          <a:p>
            <a:endParaRPr lang="ru-RU" b="1" u="sng" dirty="0"/>
          </a:p>
          <a:p>
            <a:pPr algn="ctr"/>
            <a:r>
              <a:rPr lang="ru-RU" b="1" u="sng" dirty="0" smtClean="0"/>
              <a:t>Состав </a:t>
            </a:r>
            <a:r>
              <a:rPr lang="ru-RU" b="1" u="sng" dirty="0"/>
              <a:t>кружка:</a:t>
            </a:r>
            <a:endParaRPr lang="ru-RU" dirty="0"/>
          </a:p>
          <a:p>
            <a:r>
              <a:rPr lang="ru-RU" dirty="0"/>
              <a:t> 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1.Абрамова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Таня, 8 класс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2.Баранова Яна, 8 класс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3.Бравина Настя, 4 класс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4.Дегтярева Тамила, 5 класс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5.Животягина Наташа, 6 класс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6.Ларчикова Саша, 9 класс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7.Лейзер Глеб, 9 класс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8.Осинцева Ксения, 4 класс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9.Осинцева Лена, 5 класс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10.Ситникова Наташа, 7 класс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11.Чипчагов Сережа, 7 класс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12.Шаханова Маша, 4 класс</a:t>
            </a:r>
          </a:p>
        </p:txBody>
      </p:sp>
    </p:spTree>
    <p:extLst>
      <p:ext uri="{BB962C8B-B14F-4D97-AF65-F5344CB8AC3E}">
        <p14:creationId xmlns:p14="http://schemas.microsoft.com/office/powerpoint/2010/main" val="178909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1\Desktop\IMG_3796 (Копировать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692696"/>
            <a:ext cx="6840759" cy="5271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838170" y="5990280"/>
            <a:ext cx="477547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 репетиции кружка.</a:t>
            </a:r>
            <a:endParaRPr lang="ru-RU" sz="3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31198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esktop\SL73442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76672"/>
            <a:ext cx="6959819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475656" y="6021287"/>
            <a:ext cx="625485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Состав кружка «Радуга добра»</a:t>
            </a:r>
            <a:endParaRPr lang="ru-RU" sz="3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одержимое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0070955"/>
              </p:ext>
            </p:extLst>
          </p:nvPr>
        </p:nvGraphicFramePr>
        <p:xfrm>
          <a:off x="0" y="310344"/>
          <a:ext cx="9144000" cy="6237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00500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одержимое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7495434"/>
              </p:ext>
            </p:extLst>
          </p:nvPr>
        </p:nvGraphicFramePr>
        <p:xfrm>
          <a:off x="0" y="310344"/>
          <a:ext cx="9144000" cy="6237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16353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одержимое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6937712"/>
              </p:ext>
            </p:extLst>
          </p:nvPr>
        </p:nvGraphicFramePr>
        <p:xfrm>
          <a:off x="0" y="310344"/>
          <a:ext cx="9144000" cy="6237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82671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7664" y="513843"/>
            <a:ext cx="6408712" cy="6263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32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Отзывы о нашей работе.</a:t>
            </a:r>
            <a:endParaRPr lang="ru-RU" sz="3200" dirty="0">
              <a:solidFill>
                <a:srgbClr val="FF0000"/>
              </a:solidFill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ru-RU" dirty="0" smtClean="0">
              <a:latin typeface="Times New Roman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Интересная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тематика занятий кружка. Темы очень нужные. Сейчас, как никогда, остро стоит вопрос о духовно-нравственном воспитании. Спасибо участникам кружка за помощь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400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1400" dirty="0" smtClean="0">
                <a:latin typeface="Times New Roman"/>
                <a:ea typeface="Calibri"/>
                <a:cs typeface="Times New Roman"/>
              </a:rPr>
              <a:t>                         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algn="r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                                                                                                                                                           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Баженова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Н.К.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 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Мои ученицы с большим удовольствием занимаются в кружке «Радуга добра». Считаю эти занятия и, особенно их выступления, успехом и большой ступенькой к самовоспитанию.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algn="r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                                                                                                                                                 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Гордина</a:t>
            </a:r>
            <a:r>
              <a:rPr lang="ru-RU" dirty="0">
                <a:latin typeface="Times New Roman"/>
                <a:ea typeface="Calibri"/>
                <a:cs typeface="Times New Roman"/>
              </a:rPr>
              <a:t> Н.Я.</a:t>
            </a:r>
            <a:endParaRPr lang="ru-RU" dirty="0"/>
          </a:p>
        </p:txBody>
      </p:sp>
      <p:pic>
        <p:nvPicPr>
          <p:cNvPr id="3" name="Содержимое 3" descr="IMG_1876.JPG"/>
          <p:cNvPicPr/>
          <p:nvPr/>
        </p:nvPicPr>
        <p:blipFill>
          <a:blip r:embed="rId2" cstate="print"/>
          <a:srcRect l="50000" t="8587" r="14998"/>
          <a:stretch>
            <a:fillRect/>
          </a:stretch>
        </p:blipFill>
        <p:spPr>
          <a:xfrm>
            <a:off x="5324747" y="2796222"/>
            <a:ext cx="903437" cy="1568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3676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67544" y="1268760"/>
            <a:ext cx="8208912" cy="4824536"/>
          </a:xfrm>
        </p:spPr>
        <p:txBody>
          <a:bodyPr>
            <a:noAutofit/>
          </a:bodyPr>
          <a:lstStyle/>
          <a:p>
            <a:pPr>
              <a:lnSpc>
                <a:spcPct val="170000"/>
              </a:lnSpc>
              <a:spcBef>
                <a:spcPts val="430"/>
              </a:spcBef>
            </a:pPr>
            <a:r>
              <a:rPr lang="ru-RU" sz="2000" dirty="0">
                <a:solidFill>
                  <a:srgbClr val="002060"/>
                </a:solidFill>
                <a:latin typeface="Times New Roman"/>
              </a:rPr>
              <a:t> </a:t>
            </a:r>
            <a:endParaRPr lang="ru-RU" sz="2000" dirty="0" smtClean="0">
              <a:solidFill>
                <a:srgbClr val="002060"/>
              </a:solidFill>
              <a:latin typeface="Times New Roman"/>
            </a:endParaRPr>
          </a:p>
          <a:p>
            <a:pPr>
              <a:lnSpc>
                <a:spcPct val="170000"/>
              </a:lnSpc>
              <a:spcBef>
                <a:spcPts val="430"/>
              </a:spcBef>
            </a:pPr>
            <a:r>
              <a:rPr lang="ru-RU" sz="2000" dirty="0" smtClean="0">
                <a:solidFill>
                  <a:srgbClr val="002060"/>
                </a:solidFill>
                <a:latin typeface="Times New Roman"/>
              </a:rPr>
              <a:t>1.Работа </a:t>
            </a:r>
            <a:r>
              <a:rPr lang="ru-RU" sz="2000" dirty="0">
                <a:solidFill>
                  <a:srgbClr val="002060"/>
                </a:solidFill>
                <a:latin typeface="Times New Roman"/>
              </a:rPr>
              <a:t>кружка «Радуга добра» содействует духовно-нравственному становлению личности учащихся, что осуществляется благодаря эмоциональному насыщению, в котором, как утверждают психологи, нуждается сама природа человека.</a:t>
            </a:r>
            <a:endParaRPr lang="ru-RU" sz="1800" dirty="0">
              <a:latin typeface="Times New Roman"/>
              <a:ea typeface="Times New Roman"/>
            </a:endParaRPr>
          </a:p>
          <a:p>
            <a:pPr>
              <a:lnSpc>
                <a:spcPct val="170000"/>
              </a:lnSpc>
              <a:spcBef>
                <a:spcPts val="480"/>
              </a:spcBef>
            </a:pPr>
            <a:r>
              <a:rPr lang="ru-RU" sz="2000" dirty="0">
                <a:solidFill>
                  <a:srgbClr val="002060"/>
                </a:solidFill>
                <a:latin typeface="Times New Roman"/>
              </a:rPr>
              <a:t>      2.Занятия в кружке оказывают позитивное влияние на учащихся при выборе ими жизненных ценностей, помогают осознать ответственность и поставить в ситуацию свободного выбора.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23728" y="0"/>
            <a:ext cx="4051441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5400" b="1" spc="300" dirty="0" smtClean="0">
              <a:ln w="11430" cmpd="sng">
                <a:solidFill>
                  <a:srgbClr val="D16349">
                    <a:tint val="10000"/>
                  </a:srgbClr>
                </a:solidFill>
                <a:prstDash val="solid"/>
                <a:miter lim="800000"/>
              </a:ln>
              <a:gradFill>
                <a:gsLst>
                  <a:gs pos="10000">
                    <a:srgbClr val="D16349">
                      <a:tint val="83000"/>
                      <a:shade val="100000"/>
                      <a:satMod val="200000"/>
                    </a:srgbClr>
                  </a:gs>
                  <a:gs pos="75000">
                    <a:srgbClr val="D16349">
                      <a:tint val="100000"/>
                      <a:shade val="50000"/>
                      <a:satMod val="150000"/>
                    </a:srgbClr>
                  </a:gs>
                </a:gsLst>
                <a:lin ang="5400000"/>
              </a:gradFill>
              <a:effectLst>
                <a:glow rad="45500">
                  <a:srgbClr val="D16349">
                    <a:satMod val="220000"/>
                    <a:alpha val="35000"/>
                  </a:srgbClr>
                </a:glow>
              </a:effectLst>
            </a:endParaRPr>
          </a:p>
          <a:p>
            <a:pPr algn="ctr"/>
            <a:r>
              <a:rPr lang="ru-RU" sz="5400" b="1" spc="300" dirty="0" smtClean="0">
                <a:ln w="11430" cmpd="sng">
                  <a:solidFill>
                    <a:srgbClr val="D16349">
                      <a:tint val="10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D16349">
                        <a:tint val="83000"/>
                        <a:shade val="100000"/>
                        <a:satMod val="200000"/>
                      </a:srgbClr>
                    </a:gs>
                    <a:gs pos="75000">
                      <a:srgbClr val="D16349">
                        <a:tint val="100000"/>
                        <a:shade val="50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45500">
                    <a:srgbClr val="D16349">
                      <a:satMod val="220000"/>
                      <a:alpha val="35000"/>
                    </a:srgbClr>
                  </a:glow>
                </a:effectLst>
              </a:rPr>
              <a:t>Выводы:</a:t>
            </a:r>
          </a:p>
          <a:p>
            <a:pPr algn="ctr"/>
            <a:endParaRPr lang="ru-RU" sz="5400" b="1" spc="300" dirty="0">
              <a:ln w="11430" cmpd="sng">
                <a:solidFill>
                  <a:srgbClr val="D16349">
                    <a:tint val="10000"/>
                  </a:srgbClr>
                </a:solidFill>
                <a:prstDash val="solid"/>
                <a:miter lim="800000"/>
              </a:ln>
              <a:gradFill>
                <a:gsLst>
                  <a:gs pos="10000">
                    <a:srgbClr val="D16349">
                      <a:tint val="83000"/>
                      <a:shade val="100000"/>
                      <a:satMod val="200000"/>
                    </a:srgbClr>
                  </a:gs>
                  <a:gs pos="75000">
                    <a:srgbClr val="D16349">
                      <a:tint val="100000"/>
                      <a:shade val="50000"/>
                      <a:satMod val="150000"/>
                    </a:srgbClr>
                  </a:gs>
                </a:gsLst>
                <a:lin ang="5400000"/>
              </a:gradFill>
              <a:effectLst>
                <a:glow rad="45500">
                  <a:srgbClr val="D16349">
                    <a:satMod val="220000"/>
                    <a:alpha val="35000"/>
                  </a:srgb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85317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>
            <a:grpSpLocks/>
          </p:cNvGrpSpPr>
          <p:nvPr/>
        </p:nvGrpSpPr>
        <p:grpSpPr bwMode="auto">
          <a:xfrm>
            <a:off x="714348" y="2214554"/>
            <a:ext cx="8215370" cy="3538803"/>
            <a:chOff x="607288" y="-815361"/>
            <a:chExt cx="7925152" cy="5659512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607288" y="-815361"/>
              <a:ext cx="7925152" cy="590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endParaRPr lang="ru-RU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4" name="Прямоугольник 3"/>
            <p:cNvSpPr>
              <a:spLocks noChangeArrowheads="1"/>
            </p:cNvSpPr>
            <p:nvPr/>
          </p:nvSpPr>
          <p:spPr bwMode="auto">
            <a:xfrm>
              <a:off x="2699547" y="4196516"/>
              <a:ext cx="3628503" cy="6476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ru-RU" sz="2000" b="1" dirty="0" smtClean="0">
                  <a:solidFill>
                    <a:prstClr val="black"/>
                  </a:solidFill>
                  <a:latin typeface="Monotype Corsiva" pitchFamily="66" charset="0"/>
                </a:rPr>
                <a:t>    </a:t>
              </a:r>
              <a:r>
                <a:rPr lang="ru-RU" sz="2000" b="1" i="1" dirty="0" smtClean="0">
                  <a:solidFill>
                    <a:prstClr val="black"/>
                  </a:solidFill>
                  <a:latin typeface="Monotype Corsiva" pitchFamily="66" charset="0"/>
                </a:rPr>
                <a:t>  </a:t>
              </a:r>
              <a:endParaRPr lang="ru-RU" sz="2000" b="1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323528" y="500042"/>
            <a:ext cx="8513945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Пояснительная записка.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dirty="0"/>
              <a:t>    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Молодое поколение России переживает кризисную социальную ситуацию. Устаревшие стереотипы  поведения разрушены, ценностные ориентации потеряны. У подростков утрачивается ощущение происходящего. Они не имеют определенных жизненных навыков, которые позволили бы сохранить свою самоценность, сформировать навыки здорового образа жизни и активной жизненной позиции.  В период стремительной глобализации и информатизации жизненного пространства, засилья рекламы и подмены ценностей, подросток каждый день должен делать выбор, противостоять соблазнам жизни, сохранить здоровье и отстоять свою жизненную позицию, основанную на знании и собственном приобретённом опыте.                                                                                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Быть социально активным,- значит не только понимать и осознавать ответственность за свою жизнь и здоровье, но защищать и пропагандировать свою социальную  позицию, помогать другим и поддерживать в сложных жизненных ситуациях.                                                                                                                                            Нельзя научиться быть социально активным, не участвуя в самой деятельности. Добровольчество в современном обществе становится распространенной формой социальной активности, позволяющей проявлять свою гражданскую позицию. Это движение находит поддержку на мировом уровне. ООН объявила первое десятилетие XXI века Десятилетием Добровольчества и Гражданского общества. Всеобщая Декларация Добровольчества, провозглашенная в 2001 году, называет добровольчество фундаментом гражданского общества, средством поддержания и усиления таких человеческих ценностей, как забота и помощь. В современном российском обществе волонтерское движение только начинает формироваться. Однако, в российской истории мы можем найти немало примеров благотворительного труда на благо нуждающихся. Традиции милосердия складывались на Руси столетиями. Екатерина Великая первой ввела в практику модель «просвещенной» благотворительности, которая стала не только служить милосердию, но и выражать гражданскую позицию.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    Волонтерство – это добровольный благотворительный труд людей на благо нуждающихся в помощи. Основными характеристиками волонтерской деятельности является отсутствие материального вознаграждения, наличие доброй воли ее участников.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DSC04663 (Копировать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-459432"/>
            <a:ext cx="4926732" cy="3960440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  <a:outerShdw dist="35921" dir="2700000" algn="ctr" rotWithShape="0">
              <a:srgbClr val="808080"/>
            </a:outerShdw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187624" y="6021288"/>
            <a:ext cx="662473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Выступления кружка</a:t>
            </a:r>
            <a:endParaRPr lang="ru-RU" sz="3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386" r="-10386"/>
          <a:stretch/>
        </p:blipFill>
        <p:spPr>
          <a:xfrm>
            <a:off x="-468560" y="2251367"/>
            <a:ext cx="5652120" cy="3769921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  <a:softEdge rad="12700"/>
          </a:effectLst>
        </p:spPr>
      </p:pic>
    </p:spTree>
    <p:extLst>
      <p:ext uri="{BB962C8B-B14F-4D97-AF65-F5344CB8AC3E}">
        <p14:creationId xmlns:p14="http://schemas.microsoft.com/office/powerpoint/2010/main" val="5648600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61657" y="1124744"/>
            <a:ext cx="7920880" cy="4780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2400" b="1" u="sng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Цели:</a:t>
            </a:r>
            <a:endParaRPr lang="ru-RU" sz="2400" dirty="0">
              <a:solidFill>
                <a:schemeClr val="accent1">
                  <a:lumMod val="75000"/>
                </a:schemeClr>
              </a:solidFill>
              <a:ea typeface="Calibri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ru-RU" sz="2400" dirty="0">
                <a:latin typeface="Times New Roman"/>
                <a:ea typeface="Calibri"/>
                <a:cs typeface="Times New Roman"/>
              </a:rPr>
              <a:t>1. Формирование личностных и коммуникативных качеств.</a:t>
            </a:r>
            <a:endParaRPr lang="ru-RU" sz="2400" dirty="0">
              <a:ea typeface="Calibri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ru-RU" sz="2400" dirty="0">
                <a:latin typeface="Times New Roman"/>
                <a:ea typeface="Calibri"/>
                <a:cs typeface="Times New Roman"/>
              </a:rPr>
              <a:t>2.Организация условий, способствующих самореализации личности волонтеров через  деятельность кружка выразительного чтения «Радуга добра».</a:t>
            </a:r>
            <a:endParaRPr lang="ru-RU" sz="2400" dirty="0">
              <a:ea typeface="Calibri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ru-RU" sz="2400" dirty="0">
                <a:latin typeface="Times New Roman"/>
                <a:ea typeface="Calibri"/>
                <a:cs typeface="Times New Roman"/>
              </a:rPr>
              <a:t>3.Создать условия, позволяющие учащимся вести своими силами пропаганду, направленную на сохранение устоев ЗОЖ.</a:t>
            </a:r>
            <a:endParaRPr lang="ru-RU" sz="24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069103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1052736"/>
            <a:ext cx="7920880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endParaRPr lang="ru-RU" sz="1200" b="1" u="sng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1600" b="1" u="sng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Данные </a:t>
            </a:r>
            <a:r>
              <a:rPr lang="ru-RU" sz="1600" b="1" u="sng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цели достигаются через реализацию следующих задач:</a:t>
            </a:r>
            <a:endParaRPr lang="ru-RU" sz="16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0" algn="just">
              <a:lnSpc>
                <a:spcPct val="150000"/>
              </a:lnSpc>
              <a:spcAft>
                <a:spcPts val="1000"/>
              </a:spcAft>
            </a:pPr>
            <a:r>
              <a:rPr lang="ru-RU" sz="1600" dirty="0" smtClean="0">
                <a:latin typeface="Times New Roman" pitchFamily="18" charset="0"/>
                <a:ea typeface="Calibri"/>
                <a:cs typeface="Times New Roman" pitchFamily="18" charset="0"/>
              </a:rPr>
              <a:t>1. Формирование </a:t>
            </a:r>
            <a:r>
              <a:rPr lang="ru-RU" sz="1600" dirty="0">
                <a:latin typeface="Times New Roman" pitchFamily="18" charset="0"/>
                <a:ea typeface="Calibri"/>
                <a:cs typeface="Times New Roman" pitchFamily="18" charset="0"/>
              </a:rPr>
              <a:t>сплоченного деятельного коллектива кружковцев- волонтеров.</a:t>
            </a:r>
          </a:p>
          <a:p>
            <a:pPr lvl="0" algn="just">
              <a:lnSpc>
                <a:spcPct val="150000"/>
              </a:lnSpc>
              <a:spcAft>
                <a:spcPts val="1000"/>
              </a:spcAft>
            </a:pPr>
            <a:r>
              <a:rPr lang="ru-RU" sz="1600" dirty="0" smtClean="0">
                <a:latin typeface="Times New Roman" pitchFamily="18" charset="0"/>
                <a:ea typeface="Calibri"/>
                <a:cs typeface="Times New Roman" pitchFamily="18" charset="0"/>
              </a:rPr>
              <a:t>2. Разработка </a:t>
            </a:r>
            <a:r>
              <a:rPr lang="ru-RU" sz="1600" dirty="0">
                <a:latin typeface="Times New Roman" pitchFamily="18" charset="0"/>
                <a:ea typeface="Calibri"/>
                <a:cs typeface="Times New Roman" pitchFamily="18" charset="0"/>
              </a:rPr>
              <a:t>плана и определение деятельности кружка.</a:t>
            </a: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ru-RU" sz="1600" dirty="0" smtClean="0">
                <a:latin typeface="Times New Roman" pitchFamily="18" charset="0"/>
                <a:ea typeface="Calibri"/>
                <a:cs typeface="Times New Roman" pitchFamily="18" charset="0"/>
              </a:rPr>
              <a:t>3. Привлечение </a:t>
            </a:r>
            <a:r>
              <a:rPr lang="ru-RU" sz="1600" dirty="0">
                <a:latin typeface="Times New Roman" pitchFamily="18" charset="0"/>
                <a:ea typeface="Calibri"/>
                <a:cs typeface="Times New Roman" pitchFamily="18" charset="0"/>
              </a:rPr>
              <a:t>общественного внимания к социально значимым проблемам.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1600" dirty="0">
                <a:latin typeface="Times New Roman" pitchFamily="18" charset="0"/>
                <a:ea typeface="Calibri"/>
                <a:cs typeface="Times New Roman" pitchFamily="18" charset="0"/>
              </a:rPr>
              <a:t>   В результате реализации программы, с одной стороны, происходит личностное становление кружковцев, они получают возможность проявить себя и осознать свою востребованность в жизни школы, с другой стороны осуществляют социально значимую деятельность. Таким образом, можно говорить об интегрированном решении нескольких значимых проблем современного общества.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1600" dirty="0">
                <a:latin typeface="Times New Roman" pitchFamily="18" charset="0"/>
                <a:ea typeface="Calibri"/>
                <a:cs typeface="Times New Roman" pitchFamily="18" charset="0"/>
              </a:rPr>
              <a:t> 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 </a:t>
            </a:r>
            <a:endParaRPr lang="ru-RU" sz="14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122479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esktop\SL73439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476672"/>
            <a:ext cx="5708496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55776" y="6027003"/>
            <a:ext cx="513305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Экскурсия к памятнику</a:t>
            </a:r>
          </a:p>
          <a:p>
            <a:pPr algn="ctr"/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Неизвестному</a:t>
            </a:r>
            <a:r>
              <a:rPr lang="ru-RU" sz="2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солдату</a:t>
            </a:r>
            <a:endParaRPr lang="ru-RU" sz="2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907734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-148902"/>
            <a:ext cx="8136904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endParaRPr lang="ru-RU" sz="1200" b="1" u="sng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endParaRPr lang="ru-RU" sz="1200" b="1" u="sng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endParaRPr lang="ru-RU" sz="1200" b="1" u="sng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endParaRPr lang="ru-RU" sz="1200" b="1" u="sng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endParaRPr lang="ru-RU" sz="1200" b="1" u="sng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endParaRPr lang="ru-RU" sz="1200" b="1" u="sng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2000" b="1" u="sng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Методы </a:t>
            </a:r>
            <a:r>
              <a:rPr lang="ru-RU" sz="2000" b="1" u="sng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работы: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000" dirty="0" smtClean="0">
                <a:latin typeface="Times New Roman" pitchFamily="18" charset="0"/>
                <a:ea typeface="Calibri"/>
                <a:cs typeface="Times New Roman" pitchFamily="18" charset="0"/>
              </a:rPr>
              <a:t>1.Сотрудничество </a:t>
            </a:r>
            <a:r>
              <a:rPr lang="ru-RU" sz="2000" dirty="0">
                <a:latin typeface="Times New Roman" pitchFamily="18" charset="0"/>
                <a:ea typeface="Calibri"/>
                <a:cs typeface="Times New Roman" pitchFamily="18" charset="0"/>
              </a:rPr>
              <a:t>с администрацией школы, учителями-предметниками,  наставничество, доверие и понимание; 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000" dirty="0">
                <a:latin typeface="Times New Roman" pitchFamily="18" charset="0"/>
                <a:ea typeface="Calibri"/>
                <a:cs typeface="Times New Roman" pitchFamily="18" charset="0"/>
              </a:rPr>
              <a:t>2.Мотивация к деятельности через поиск интересов подростков; стимулирование и создание ситуации успеха; 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000" dirty="0">
                <a:latin typeface="Times New Roman" pitchFamily="18" charset="0"/>
                <a:ea typeface="Calibri"/>
                <a:cs typeface="Times New Roman" pitchFamily="18" charset="0"/>
              </a:rPr>
              <a:t>3.Педагогическое предостережение, анализ поступков людей и конкретных конфликтных ситуаций, методы переубеждения и переключения на  деятельность в кружке; 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000" dirty="0">
                <a:latin typeface="Times New Roman" pitchFamily="18" charset="0"/>
                <a:ea typeface="Calibri"/>
                <a:cs typeface="Times New Roman" pitchFamily="18" charset="0"/>
              </a:rPr>
              <a:t>4.Опора на личностный потенциал и индивидуальность каждого ребенка, обращение к самолюбию, самоуважению, </a:t>
            </a:r>
            <a:r>
              <a:rPr lang="ru-RU" sz="2000" dirty="0">
                <a:latin typeface="Times New Roman"/>
                <a:ea typeface="Calibri"/>
                <a:cs typeface="Times New Roman"/>
              </a:rPr>
              <a:t>чувству прекрасного.</a:t>
            </a:r>
            <a:endParaRPr lang="ru-RU" sz="20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168954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1052736"/>
            <a:ext cx="7992888" cy="40575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b="1" u="sng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Заповеди волонтерского кружка :</a:t>
            </a:r>
            <a:endParaRPr lang="ru-RU" sz="1400" dirty="0">
              <a:solidFill>
                <a:schemeClr val="accent1">
                  <a:lumMod val="75000"/>
                </a:schemeClr>
              </a:solidFill>
              <a:ea typeface="Calibri"/>
              <a:cs typeface="Times New Roman"/>
            </a:endParaRPr>
          </a:p>
          <a:p>
            <a:pPr marL="457200">
              <a:lnSpc>
                <a:spcPct val="150000"/>
              </a:lnSpc>
              <a:spcAft>
                <a:spcPts val="1000"/>
              </a:spcAft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 </a:t>
            </a:r>
            <a:endParaRPr lang="ru-RU" sz="1400" dirty="0">
              <a:solidFill>
                <a:schemeClr val="accent1">
                  <a:lumMod val="75000"/>
                </a:schemeClr>
              </a:solidFill>
              <a:ea typeface="Calibri"/>
              <a:cs typeface="Times New Roman"/>
            </a:endParaRPr>
          </a:p>
          <a:p>
            <a:pPr marL="457200">
              <a:lnSpc>
                <a:spcPct val="150000"/>
              </a:lnSpc>
              <a:spcAft>
                <a:spcPts val="100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1.Найди того, кто нуждается в твоей поддержке, помоги, защити его. </a:t>
            </a:r>
            <a:endParaRPr lang="ru-RU" sz="1400" dirty="0">
              <a:ea typeface="Calibri"/>
              <a:cs typeface="Times New Roman"/>
            </a:endParaRPr>
          </a:p>
          <a:p>
            <a:pPr marL="457200">
              <a:lnSpc>
                <a:spcPct val="150000"/>
              </a:lnSpc>
              <a:spcAft>
                <a:spcPts val="100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2.Раскрой себя в деятельности кружка «Радуга добра».</a:t>
            </a:r>
            <a:endParaRPr lang="ru-RU" sz="1400" dirty="0">
              <a:ea typeface="Calibri"/>
              <a:cs typeface="Times New Roman"/>
            </a:endParaRPr>
          </a:p>
          <a:p>
            <a:pPr marL="457200">
              <a:lnSpc>
                <a:spcPct val="150000"/>
              </a:lnSpc>
              <a:spcAft>
                <a:spcPts val="100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3.Помни, что твоя сила и твоя ценность – в твоем здоровье. </a:t>
            </a:r>
            <a:endParaRPr lang="ru-RU" sz="1400" dirty="0">
              <a:ea typeface="Calibri"/>
              <a:cs typeface="Times New Roman"/>
            </a:endParaRPr>
          </a:p>
          <a:p>
            <a:pPr marL="457200">
              <a:lnSpc>
                <a:spcPct val="150000"/>
              </a:lnSpc>
              <a:spcAft>
                <a:spcPts val="100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4.Оценивай себя и своих товарищей не по словам, а по реальным отношениям и поступкам. </a:t>
            </a:r>
            <a:endParaRPr lang="ru-RU" sz="1400" dirty="0">
              <a:ea typeface="Calibri"/>
              <a:cs typeface="Times New Roman"/>
            </a:endParaRPr>
          </a:p>
          <a:p>
            <a:pPr marL="457200">
              <a:lnSpc>
                <a:spcPct val="150000"/>
              </a:lnSpc>
              <a:spcAft>
                <a:spcPts val="100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5.Веди здоровый образ жизни! </a:t>
            </a:r>
            <a:endParaRPr lang="ru-RU" sz="14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9937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</Template>
  <TotalTime>210</TotalTime>
  <Words>1053</Words>
  <Application>Microsoft Office PowerPoint</Application>
  <PresentationFormat>Экран (4:3)</PresentationFormat>
  <Paragraphs>205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1</cp:lastModifiedBy>
  <cp:revision>48</cp:revision>
  <dcterms:created xsi:type="dcterms:W3CDTF">2014-11-22T17:16:34Z</dcterms:created>
  <dcterms:modified xsi:type="dcterms:W3CDTF">2016-01-13T10:19:39Z</dcterms:modified>
</cp:coreProperties>
</file>