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Override5.xml" ContentType="application/vnd.openxmlformats-officedocument.themeOverride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Override8.xml" ContentType="application/vnd.openxmlformats-officedocument.themeOverr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Override6.xml" ContentType="application/vnd.openxmlformats-officedocument.themeOverride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Override4.xml" ContentType="application/vnd.openxmlformats-officedocument.themeOverride+xml"/>
  <Override PartName="/ppt/slideLayouts/slideLayout7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Override3.xml" ContentType="application/vnd.openxmlformats-officedocument.themeOverride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10" r:id="rId2"/>
    <p:sldMasterId id="2147483722" r:id="rId3"/>
    <p:sldMasterId id="2147483746" r:id="rId4"/>
    <p:sldMasterId id="2147483758" r:id="rId5"/>
    <p:sldMasterId id="2147483770" r:id="rId6"/>
    <p:sldMasterId id="2147483782" r:id="rId7"/>
  </p:sldMasterIdLst>
  <p:notesMasterIdLst>
    <p:notesMasterId r:id="rId21"/>
  </p:notesMasterIdLst>
  <p:sldIdLst>
    <p:sldId id="258" r:id="rId8"/>
    <p:sldId id="257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Office%20PowerPoin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>
        <c:manualLayout>
          <c:layoutTarget val="inner"/>
          <c:xMode val="edge"/>
          <c:yMode val="edge"/>
          <c:x val="7.6091624645504369E-2"/>
          <c:y val="4.5867979241430247E-2"/>
          <c:w val="0.74034438841622796"/>
          <c:h val="0.91658004166512519"/>
        </c:manualLayout>
      </c:layout>
      <c:pieChart>
        <c:varyColors val="1"/>
        <c:ser>
          <c:idx val="0"/>
          <c:order val="0"/>
          <c:dPt>
            <c:idx val="1"/>
            <c:explosion val="8"/>
          </c:dPt>
          <c:cat>
            <c:strRef>
              <c:f>'[Диаграмма в Microsoft Office PowerPoint]Лист1'!$A$12:$B$12</c:f>
              <c:strCache>
                <c:ptCount val="2"/>
                <c:pt idx="0">
                  <c:v>мужчины </c:v>
                </c:pt>
                <c:pt idx="1">
                  <c:v>женщины </c:v>
                </c:pt>
              </c:strCache>
            </c:strRef>
          </c:cat>
          <c:val>
            <c:numRef>
              <c:f>'[Диаграмма в Microsoft Office PowerPoint]Лист1'!$A$13:$B$13</c:f>
              <c:numCache>
                <c:formatCode>0%</c:formatCode>
                <c:ptCount val="2"/>
                <c:pt idx="0">
                  <c:v>0.41000000000000031</c:v>
                </c:pt>
                <c:pt idx="1">
                  <c:v>0.21000000000000021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79BA127-1EB5-49A5-AD3E-E9600D4AC799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27D17D5-68E5-453B-90D7-4CB5EF920A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71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A5398B2-1EFD-4D58-A12A-4613E6BA802F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Master" Target="../slideMasters/slideMaster6.xml"/><Relationship Id="rId1" Type="http://schemas.openxmlformats.org/officeDocument/2006/relationships/themeOverride" Target="../theme/themeOverride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04653-EC47-4244-ADF0-65FD315D1EEF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2C0FC3E-7A1A-4FF5-8A07-4431701E81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99DA0-F5CB-4652-8C70-7FE3DDE7D4BA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36E55-2013-4470-A49B-396425504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34302-DA06-4480-8BFC-C28931A69AEA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40CB-C55F-48E4-B1BA-D7868EF4A4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BB92F-4D59-4964-AFBE-F9CA4D9714C4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9DDDB-0B4B-4C3A-A52E-9E2FDC627E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CA0F5-CF70-4131-8291-676F6BCD15F2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2F495-6ED0-4B18-BB2D-BBBACD9742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EE42A-3BC6-4523-ABE5-67A305822BB4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447EB-1D9E-4F50-8623-C439B16580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944E5-FAF0-4124-AB9F-19194F29BD32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A131D-97B4-448F-8757-09340B82F7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E7C6E-75BD-49B4-8397-D5C941958EDB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9DBBF-9466-423C-B2DE-1F090A9529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5AC49-F886-4508-AD0D-9B26F6755D58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04BE6-B7FE-4774-B90A-0B82ECA419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7F259-4D22-4E8C-BBD9-3DEFA7B0C2EF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196DB-A40C-442F-9081-F89F65E41D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FE871-E4F9-475F-83DC-08889CFCAD7C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E85BC-7C1E-4DBE-B49F-289BC0269D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4F7DB-128A-4CB1-A43A-CAF26D93BF4D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C4B0C-CFAC-42B6-B4A8-24E29AECA7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D4375-1F0E-4B9A-ABD8-71901831E1F8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D2B89-B66B-4E35-AEEC-A8243CA0B7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6EB3A-5B05-4A83-9C25-42C790D75842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B422D-4889-4C6C-ABCF-CC09F5A501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470F6-8C2A-42CB-A079-29BC0389B50F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2FD1F-8F3D-4BBC-A909-3596C82AF0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49D8B-1F0F-4620-AE84-99BC49E77554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BE16D-1FD4-40E3-9389-40A72BB5DD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A1891-12D2-42EC-B98D-E89342DF765B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7A564-4AD8-482C-A07F-44D323F318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8524A-CBCB-4A5D-A5EA-F6639C5EEDDB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52B30-D342-4DEF-BF29-81AFD64F90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0FC9D-FB79-4C1C-BE18-BFD4AAB01AB2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B190F-0314-4986-9EAE-92FB6D6067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A152E-174F-41C7-BC80-5D2521EEA4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0BA3E-4C5E-4F2F-8513-2A2AC25900D5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8FE67-582A-487B-B91E-D38AC63A1C42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84840-190A-455A-A971-77195CCE0F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7A292-20F4-47BC-8690-00A0227E77E9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94395-89AE-464F-96A3-A8E1DE4DC5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A4D81-3785-4BA9-B123-203DBE5BB9D5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8D749-D732-4F71-A7AA-0ADEA04C4F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BA530-526A-42A5-980C-EF77FEDDBFC5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D6901-55E7-4F42-BF35-A66DAF2914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45E1A-5876-4B02-A888-DAEEDFFE7F3C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B66CF-BB02-45E4-9786-90D2814A83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2645C-E5A3-4657-B9CD-B7BD6B549390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D40D9-84D7-422A-83FD-1A23531638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9ABC8-97EB-4BCD-91B6-722FE1CC6CBF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1DF03-41B1-4054-89E6-381671ADF2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2B4D13-570B-4484-9FF1-AB362FEFF914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781312-539C-46B3-85E1-098960235B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13DD0-83ED-4F24-9CD3-57943A8999F4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AF195-F56B-4490-A9D6-E64B171990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D7848D9-2A79-4474-822C-8F8E54084F91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3AD190C-3604-4D67-A580-41ED1539C5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AEA50-AE85-4A5B-BD0A-91F504888EBD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6E421-36A7-4EA1-AE13-0CCFF66742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13D627E-26D9-4F8E-8B73-0E70D9168EF3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12B774-7C9E-4CCC-B4CD-3B3A23FA3A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E62F2-AF0E-472F-9BA0-E36B93A5544C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60C74-D516-4FF5-9207-AD414A7511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CC088-4093-4F07-887A-10C71707A7F1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53C27-904A-4E86-8BCC-0AF1979C42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56C428D-C234-4D21-B137-82B150FFD50F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D8ABE1-12A3-49B3-98C8-8D1B2F9D24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D0717EB-F548-4C8E-ABB9-A9A76C8B3368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DCC029-6B7E-490C-A666-DC243A43D1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F20E3A-0AE1-44EE-B0AE-E06CBD843478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5AC360-F117-48C0-A332-0400B6864A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2E31D-B7CB-4864-AC44-94F843A8F004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DA90D-AC68-4BB1-92CC-93919E272B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0CB77-42B8-4ECC-9AF0-5EFD5EBAF1C8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57F89-B87D-45DF-9D10-4C69966196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E5C1F-98EC-415A-9772-7D0FED4624BF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88DF6-7297-451F-B1EA-F06E691B6F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51C3C-E009-4126-8FDE-F6BCF12ADC60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3E73E-072B-40E4-A9F5-D210A278E0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E9DFA-40C1-47D0-9D20-0CD59CA3FDB8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AC78D-93C3-45C5-9B0F-DA104D04D2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B077C-5A0C-465E-9824-B2C3D244AFF4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4589E-C33E-42EA-9DAF-7B316CE035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A94EF-34C3-4D75-A661-07584F9719E9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1243D-1B3F-45DC-990C-B7577CA874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0B1DC79-C81B-4181-9838-A956A253BFE7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BE2262F-99DF-4810-AF43-0ECDD7208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B1C3D-7883-4747-90CC-4ABD8FA7A6D3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9CD4F-B413-4D0F-BA0D-9023CD08B2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E6719-4264-4B4B-A6BB-E248BC912370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32692-DBE9-4C2C-9D5C-3A1B35E28F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993F7-F967-4273-AC3A-064F0A27E61F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D80AC-3FD0-45AB-8616-AA01C6E084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5CAB7-7AE2-41E3-9985-8B29A218017F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B414C-912A-4E26-B11D-2EF5048C8D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2154C-5B62-4822-8FEB-3726CFC8D682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59208-E0D8-48F1-A2E8-30F0F36A2F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E7A81-6469-4BFA-B9BA-E8E241DC5909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31172-8139-4ACC-823E-C7E6452A2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F88A8E1-45BE-4675-AB25-354B26D9FFF5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D3F6E02-0EEA-4A67-ACCF-2DC6AD010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1A84A-1639-4F1B-8587-3518ADE119AD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DE7C5-C1A1-4FF5-A8E3-2D1C561B80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8F9966C-C5A0-4507-AAD7-CA9ABE33F0C8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3146EB5-3C2E-4F78-BA77-9AEA0F095F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FAF701C-411B-4A06-9F43-F7C940FED1D4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F71F25-B9BF-472E-A5F6-F252F06271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E69D4-CB2D-4D07-8290-5BC8EC629C95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96A70-7A39-43A1-A0CE-15BADA2214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624612-99C7-4524-A973-6E645ADE20E5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BDA24D8-F374-457A-8866-3A0385BDFF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666165-2276-4C5E-8DEC-6410586AC071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FCD28C1-6F21-4064-A382-ACE4B45C16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B7D38-81C6-48B9-AB58-1EC479D473FA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6FE2E-6561-482E-B11F-6A9179B3C7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3BB63EF-6050-472C-B959-6FA2DA3BF98D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870F625-6A87-43FE-A225-E363732831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Полилиния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C13E13D-885C-4F55-BFBC-840CB71DF21D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53F28E0-574F-4350-A7B5-634B925353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262D2-9076-49E2-98CC-8C955F7727C9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872BE-13AA-463C-84E2-5DF04C58DA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5A689-B8D6-4815-B6BD-796D07F49BD0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FF2A6-FDB7-4D7A-92A4-5015387595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40028-371D-4692-8D05-33E25F55FF38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A3545-4E7E-4807-B5E5-75656148C8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A1015-B6B9-44DE-AC93-09DB42E770BD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5AD74-3759-474A-B383-9339C53B50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A2C4B-BAC8-406E-9A87-D67FB0D808BE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2B0A9-C7BD-484F-8305-150CDEA442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6CDA7-F8DF-4482-BE74-351D7D536699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6095F-D716-4266-9FE2-62D2EBC14E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F1A7A-B581-415B-B778-063D2F46A548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F5A33-C85E-4E93-B888-B7AD048DF1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4175D-080C-447B-8B01-91CD7CD3CA2F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43984-B3B3-4EB8-9706-5896A04192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4D8B5-0135-45E0-A35E-CFBC1DB87FEA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F3E87-E170-494D-86CF-4ED0143AA6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662F8-1B44-4863-8FB4-A18FDC54410D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5CA3B-140D-4698-941D-DDB133284D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7C6A2-9FDC-4D38-AEDE-49EFA2D8E88B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95AF4-E269-4A4C-A4E2-AC95C02EB8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D3D6D-919F-4368-9007-8229340E02FD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118B9F-B51D-44BF-A73A-36998204D3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902DE-E18E-4AD9-9CE9-515E5EF73CF9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7F19B-0202-46C5-ABE3-BB09B3164F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DE208-F730-4B23-8466-64A1BBB2D3C0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D512D-3795-4DEC-8B8A-D7D02825A4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F1BAA-CC5B-4942-A58B-7D8E519FBD03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C53B9-0974-4C45-B919-C3BF292E89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64EE1-F5F2-46D5-8E72-D7394F6D7FF2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7B324-AAB0-4279-91E5-7372A9E943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A42126F9-CF42-4AC9-BB57-10D91750B563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7A3C8A25-769A-4F89-A066-3869E92340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19" r:id="rId2"/>
    <p:sldLayoutId id="2147484020" r:id="rId3"/>
    <p:sldLayoutId id="2147484021" r:id="rId4"/>
    <p:sldLayoutId id="2147484074" r:id="rId5"/>
    <p:sldLayoutId id="2147484075" r:id="rId6"/>
    <p:sldLayoutId id="2147484022" r:id="rId7"/>
    <p:sldLayoutId id="2147484023" r:id="rId8"/>
    <p:sldLayoutId id="2147484024" r:id="rId9"/>
    <p:sldLayoutId id="2147484025" r:id="rId10"/>
    <p:sldLayoutId id="214748402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052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44B57DEE-4378-4A97-9385-76CD61A7B134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11E4A87C-84F3-440E-A216-406A5428F7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057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6" r:id="rId1"/>
    <p:sldLayoutId id="2147484027" r:id="rId2"/>
    <p:sldLayoutId id="2147484077" r:id="rId3"/>
    <p:sldLayoutId id="2147484028" r:id="rId4"/>
    <p:sldLayoutId id="2147484029" r:id="rId5"/>
    <p:sldLayoutId id="2147484030" r:id="rId6"/>
    <p:sldLayoutId id="2147484031" r:id="rId7"/>
    <p:sldLayoutId id="2147484032" r:id="rId8"/>
    <p:sldLayoutId id="2147484078" r:id="rId9"/>
    <p:sldLayoutId id="2147484033" r:id="rId10"/>
    <p:sldLayoutId id="214748403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00ADDC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fld id="{94C59A26-E5B0-4316-823A-7B6895AE7BB3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fld id="{35332873-93B7-4B8F-A7F6-0CE9E5A369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79" r:id="rId1"/>
    <p:sldLayoutId id="2147484035" r:id="rId2"/>
    <p:sldLayoutId id="2147484080" r:id="rId3"/>
    <p:sldLayoutId id="2147484036" r:id="rId4"/>
    <p:sldLayoutId id="2147484081" r:id="rId5"/>
    <p:sldLayoutId id="2147484037" r:id="rId6"/>
    <p:sldLayoutId id="2147484038" r:id="rId7"/>
    <p:sldLayoutId id="2147484039" r:id="rId8"/>
    <p:sldLayoutId id="2147484040" r:id="rId9"/>
    <p:sldLayoutId id="2147484041" r:id="rId10"/>
    <p:sldLayoutId id="214748404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105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113B947E-566D-46C0-9356-78C9377BE72D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</a:defRPr>
            </a:lvl1pPr>
            <a:extLst/>
          </a:lstStyle>
          <a:p>
            <a:pPr>
              <a:defRPr/>
            </a:pPr>
            <a:fld id="{AF20E497-2BD6-43B0-8D72-2DF337C6CD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43" r:id="rId2"/>
    <p:sldLayoutId id="2147484083" r:id="rId3"/>
    <p:sldLayoutId id="2147484044" r:id="rId4"/>
    <p:sldLayoutId id="2147484084" r:id="rId5"/>
    <p:sldLayoutId id="2147484045" r:id="rId6"/>
    <p:sldLayoutId id="2147484085" r:id="rId7"/>
    <p:sldLayoutId id="2147484086" r:id="rId8"/>
    <p:sldLayoutId id="2147484087" r:id="rId9"/>
    <p:sldLayoutId id="2147484046" r:id="rId10"/>
    <p:sldLayoutId id="214748404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D610ACDB-E280-4BC8-9050-FF7AF42C1076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AC84C236-CF4C-45BC-AD50-6946090CEC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49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57" r:id="rId10"/>
    <p:sldLayoutId id="214748405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615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9E1858E9-4FA1-4FF8-B761-91435411AAA4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45197638-DDD5-408C-927F-B5776784D7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8" r:id="rId1"/>
    <p:sldLayoutId id="2147484059" r:id="rId2"/>
    <p:sldLayoutId id="2147484089" r:id="rId3"/>
    <p:sldLayoutId id="2147484090" r:id="rId4"/>
    <p:sldLayoutId id="2147484091" r:id="rId5"/>
    <p:sldLayoutId id="2147484092" r:id="rId6"/>
    <p:sldLayoutId id="2147484060" r:id="rId7"/>
    <p:sldLayoutId id="2147484093" r:id="rId8"/>
    <p:sldLayoutId id="2147484094" r:id="rId9"/>
    <p:sldLayoutId id="2147484061" r:id="rId10"/>
    <p:sldLayoutId id="214748406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171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E3BBD890-D4E7-45FD-93C5-EBEB8B6EE1C4}" type="datetimeFigureOut">
              <a:rPr lang="ru-RU"/>
              <a:pPr>
                <a:defRPr/>
              </a:pPr>
              <a:t>03.12.2011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53F00DBA-391C-4CC6-8903-170D56D1A2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63" r:id="rId1"/>
    <p:sldLayoutId id="2147484064" r:id="rId2"/>
    <p:sldLayoutId id="2147484095" r:id="rId3"/>
    <p:sldLayoutId id="2147484065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68.xml"/><Relationship Id="rId1" Type="http://schemas.openxmlformats.org/officeDocument/2006/relationships/themeOverride" Target="../theme/themeOverride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571744"/>
            <a:ext cx="6480048" cy="230124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80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Презентация о </a:t>
            </a:r>
            <a:r>
              <a:rPr lang="ru-RU" sz="80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вреде курения</a:t>
            </a:r>
            <a:endParaRPr lang="ru-RU" sz="80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79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38" y="1000125"/>
            <a:ext cx="6480175" cy="796925"/>
          </a:xfrm>
        </p:spPr>
        <p:txBody>
          <a:bodyPr/>
          <a:lstStyle/>
          <a:p>
            <a:pPr marR="0" eaLnBrk="1" hangingPunct="1"/>
            <a:r>
              <a:rPr lang="ru-RU" sz="2800" b="1" smtClean="0"/>
              <a:t>Здоровье – залог благополучного будущего </a:t>
            </a:r>
          </a:p>
        </p:txBody>
      </p:sp>
      <p:pic>
        <p:nvPicPr>
          <p:cNvPr id="33796" name="Picture 4" descr="C:\Documents and Settings\Admin\Рабочий стол\istock_000003766168small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4857760"/>
            <a:ext cx="2670176" cy="1670050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>
          <a:xfrm>
            <a:off x="8429625" y="1143000"/>
            <a:ext cx="257175" cy="71438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41987" name="Picture 2" descr="D:\лектории для школьников\курение\cigarett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28625" y="928688"/>
            <a:ext cx="8545513" cy="5605462"/>
          </a:xfr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3" descr="D:\практические занятия\рис.курение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643188" y="3071813"/>
            <a:ext cx="5929312" cy="3214687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400" dirty="0" smtClean="0">
                <a:solidFill>
                  <a:schemeClr val="tx1"/>
                </a:solidFill>
                <a:effectLst/>
                <a:latin typeface="Arial Black" pitchFamily="34" charset="0"/>
              </a:rPr>
              <a:t>Человек, выкуривающий пачку сигарет в день, получает дозу радиации, как  200 рентгеновских снимков.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Arial Black" pitchFamily="34" charset="0"/>
              </a:rPr>
            </a:br>
            <a:r>
              <a:rPr lang="ru-RU" sz="2400" dirty="0">
                <a:solidFill>
                  <a:schemeClr val="tx1"/>
                </a:solidFill>
                <a:effectLst/>
                <a:latin typeface="Arial Black" pitchFamily="34" charset="0"/>
              </a:rPr>
              <a:t/>
            </a:r>
            <a:br>
              <a:rPr lang="ru-RU" sz="2400" dirty="0">
                <a:solidFill>
                  <a:schemeClr val="tx1"/>
                </a:solidFill>
                <a:effectLst/>
                <a:latin typeface="Arial Black" pitchFamily="34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Arial Black" pitchFamily="34" charset="0"/>
              </a:rPr>
              <a:t>Аммиак и табачные смолы проходят через легкие в количестве до 1 килограмма в год, частично осаждаясь.</a:t>
            </a:r>
            <a:endParaRPr lang="ru-RU" sz="2400" dirty="0">
              <a:solidFill>
                <a:schemeClr val="tx1"/>
              </a:solidFill>
              <a:effectLst/>
              <a:latin typeface="Arial Black" pitchFamily="34" charset="0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smtClean="0"/>
              <a:t>Главные органы – мишени курения</a:t>
            </a:r>
            <a:r>
              <a:rPr lang="ru-RU" smtClean="0"/>
              <a:t>.</a:t>
            </a:r>
            <a:br>
              <a:rPr lang="ru-RU" smtClean="0"/>
            </a:br>
            <a:endParaRPr lang="ru-RU" smtClean="0"/>
          </a:p>
        </p:txBody>
      </p:sp>
      <p:pic>
        <p:nvPicPr>
          <p:cNvPr id="4403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86125" y="357188"/>
            <a:ext cx="5572125" cy="5929312"/>
          </a:xfrm>
        </p:spPr>
      </p:pic>
      <p:sp>
        <p:nvSpPr>
          <p:cNvPr id="44036" name="Текст 3"/>
          <p:cNvSpPr>
            <a:spLocks noGrp="1"/>
          </p:cNvSpPr>
          <p:nvPr>
            <p:ph type="body" sz="half" idx="2"/>
          </p:nvPr>
        </p:nvSpPr>
        <p:spPr>
          <a:xfrm>
            <a:off x="285750" y="1435100"/>
            <a:ext cx="3143250" cy="4691063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ru-RU" smtClean="0"/>
              <a:t> </a:t>
            </a:r>
            <a:r>
              <a:rPr lang="ru-RU" sz="2400" b="1" smtClean="0"/>
              <a:t>легкие ,</a:t>
            </a:r>
          </a:p>
          <a:p>
            <a:pPr eaLnBrk="1" hangingPunct="1">
              <a:buFont typeface="Arial" charset="0"/>
              <a:buChar char="•"/>
            </a:pPr>
            <a:r>
              <a:rPr lang="ru-RU" sz="2400" b="1" smtClean="0"/>
              <a:t> сердце,</a:t>
            </a:r>
          </a:p>
          <a:p>
            <a:pPr eaLnBrk="1" hangingPunct="1">
              <a:buFont typeface="Arial" charset="0"/>
              <a:buChar char="•"/>
            </a:pPr>
            <a:r>
              <a:rPr lang="ru-RU" sz="2400" b="1" smtClean="0"/>
              <a:t> мозг,</a:t>
            </a:r>
          </a:p>
          <a:p>
            <a:pPr eaLnBrk="1" hangingPunct="1">
              <a:buFont typeface="Arial" charset="0"/>
              <a:buChar char="•"/>
            </a:pPr>
            <a:r>
              <a:rPr lang="ru-RU" sz="2400" b="1" smtClean="0"/>
              <a:t> кровеносные сосуды,</a:t>
            </a:r>
          </a:p>
          <a:p>
            <a:pPr eaLnBrk="1" hangingPunct="1">
              <a:buFont typeface="Arial" charset="0"/>
              <a:buChar char="•"/>
            </a:pPr>
            <a:r>
              <a:rPr lang="ru-RU" sz="2400" b="1" smtClean="0"/>
              <a:t> желудок, пищевод,</a:t>
            </a:r>
          </a:p>
          <a:p>
            <a:pPr eaLnBrk="1" hangingPunct="1">
              <a:buFont typeface="Arial" charset="0"/>
              <a:buChar char="•"/>
            </a:pPr>
            <a:r>
              <a:rPr lang="ru-RU" sz="2400" b="1" smtClean="0"/>
              <a:t> кости,</a:t>
            </a:r>
          </a:p>
          <a:p>
            <a:pPr eaLnBrk="1" hangingPunct="1">
              <a:buFont typeface="Arial" charset="0"/>
              <a:buChar char="•"/>
            </a:pPr>
            <a:r>
              <a:rPr lang="ru-RU" sz="2400" b="1" smtClean="0"/>
              <a:t> нервная система,</a:t>
            </a:r>
          </a:p>
          <a:p>
            <a:pPr eaLnBrk="1" hangingPunct="1">
              <a:buFont typeface="Arial" charset="0"/>
              <a:buChar char="•"/>
            </a:pPr>
            <a:r>
              <a:rPr lang="ru-RU" sz="2400" b="1" smtClean="0"/>
              <a:t> мочеполовая система,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4500562" y="642918"/>
            <a:ext cx="4286280" cy="5214974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Нервная система: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- головокружение,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- утомляемость,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- снижение памяти,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- нарушение сна,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-снижение силы воли.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5059" name="Picture 4" descr="D:\лектории для школьников\курение\i17.jpe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14313" y="357188"/>
            <a:ext cx="4000500" cy="4572000"/>
          </a:xfr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813" y="1143000"/>
            <a:ext cx="7400925" cy="50006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chemeClr val="tx1"/>
                </a:solidFill>
              </a:rPr>
              <a:t>Курение начинается:</a:t>
            </a:r>
            <a:br>
              <a:rPr lang="ru-RU" sz="4400" b="1" dirty="0" smtClean="0">
                <a:solidFill>
                  <a:schemeClr val="tx1"/>
                </a:solidFill>
              </a:rPr>
            </a:br>
            <a:r>
              <a:rPr lang="ru-RU" sz="4400" b="1" dirty="0" smtClean="0">
                <a:solidFill>
                  <a:schemeClr val="tx1"/>
                </a:solidFill>
              </a:rPr>
              <a:t>- «с баловства», </a:t>
            </a:r>
            <a:br>
              <a:rPr lang="ru-RU" sz="4400" b="1" dirty="0" smtClean="0">
                <a:solidFill>
                  <a:schemeClr val="tx1"/>
                </a:solidFill>
              </a:rPr>
            </a:br>
            <a:r>
              <a:rPr lang="ru-RU" sz="4400" b="1" dirty="0" smtClean="0">
                <a:solidFill>
                  <a:schemeClr val="tx1"/>
                </a:solidFill>
              </a:rPr>
              <a:t>- «из желания подражать»,</a:t>
            </a:r>
            <a:br>
              <a:rPr lang="ru-RU" sz="4400" b="1" dirty="0" smtClean="0">
                <a:solidFill>
                  <a:schemeClr val="tx1"/>
                </a:solidFill>
              </a:rPr>
            </a:br>
            <a:r>
              <a:rPr lang="ru-RU" sz="4400" b="1" dirty="0" smtClean="0">
                <a:solidFill>
                  <a:schemeClr val="tx1"/>
                </a:solidFill>
              </a:rPr>
              <a:t>- «так модно»,</a:t>
            </a:r>
            <a:br>
              <a:rPr lang="ru-RU" sz="4400" b="1" dirty="0" smtClean="0">
                <a:solidFill>
                  <a:schemeClr val="tx1"/>
                </a:solidFill>
              </a:rPr>
            </a:br>
            <a:r>
              <a:rPr lang="ru-RU" sz="4400" b="1" dirty="0" smtClean="0">
                <a:solidFill>
                  <a:schemeClr val="tx1"/>
                </a:solidFill>
              </a:rPr>
              <a:t>- «за компанию»,</a:t>
            </a:r>
            <a:br>
              <a:rPr lang="ru-RU" sz="4400" b="1" dirty="0" smtClean="0">
                <a:solidFill>
                  <a:schemeClr val="tx1"/>
                </a:solidFill>
              </a:rPr>
            </a:br>
            <a:r>
              <a:rPr lang="ru-RU" sz="4400" b="1" dirty="0" smtClean="0">
                <a:solidFill>
                  <a:schemeClr val="tx1"/>
                </a:solidFill>
              </a:rPr>
              <a:t>- «скорее стать взрослым»</a:t>
            </a:r>
            <a:br>
              <a:rPr lang="ru-RU" sz="4400" b="1" dirty="0" smtClean="0">
                <a:solidFill>
                  <a:schemeClr val="tx1"/>
                </a:solidFill>
              </a:rPr>
            </a:br>
            <a:r>
              <a:rPr lang="ru-RU" sz="4400" b="1" dirty="0" smtClean="0">
                <a:solidFill>
                  <a:schemeClr val="tx1"/>
                </a:solidFill>
              </a:rPr>
              <a:t>- «имею право!»</a:t>
            </a:r>
            <a:br>
              <a:rPr lang="ru-RU" sz="4400" b="1" dirty="0" smtClean="0">
                <a:solidFill>
                  <a:schemeClr val="tx1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D:\лектории для школьников\курение\Ivan-Groznyj1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42938" y="1357313"/>
            <a:ext cx="3382962" cy="4389437"/>
          </a:xfr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0562" y="704088"/>
            <a:ext cx="4186238" cy="522524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 </a:t>
            </a:r>
            <a:r>
              <a:rPr lang="ru-RU" sz="5400" b="1" smtClean="0">
                <a:solidFill>
                  <a:schemeClr val="tx2">
                    <a:lumMod val="75000"/>
                  </a:schemeClr>
                </a:solidFill>
              </a:rPr>
              <a:t>ИСТОРИЯ ТАБАКА В РОССИИ началась  с Ивана Грозного.</a:t>
            </a:r>
            <a:endParaRPr lang="ru-RU" sz="5400" b="1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4329114" cy="591980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b="1" smtClean="0">
                <a:solidFill>
                  <a:srgbClr val="00B050"/>
                </a:solidFill>
              </a:rPr>
              <a:t>Михаил Федорович Романов официально запретил продавать и курить  табак</a:t>
            </a:r>
            <a:r>
              <a:rPr lang="ru-RU" smtClean="0"/>
              <a:t>. </a:t>
            </a:r>
            <a:endParaRPr lang="ru-RU"/>
          </a:p>
        </p:txBody>
      </p:sp>
      <p:pic>
        <p:nvPicPr>
          <p:cNvPr id="35843" name="Picture 2" descr="D:\лектории для школьников\курение\i12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3438" y="857250"/>
            <a:ext cx="4071937" cy="5264150"/>
          </a:xfr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14348" y="152400"/>
            <a:ext cx="3857652" cy="49911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b="1" smtClean="0"/>
              <a:t>Петр </a:t>
            </a:r>
            <a:r>
              <a:rPr sz="5400" b="1" smtClean="0"/>
              <a:t>I</a:t>
            </a:r>
            <a:r>
              <a:rPr lang="ru-RU" sz="5400" b="1" smtClean="0"/>
              <a:t> в 1697 году узаконил продажу табака </a:t>
            </a:r>
            <a:endParaRPr lang="ru-RU" sz="5400" b="1"/>
          </a:p>
        </p:txBody>
      </p:sp>
      <p:pic>
        <p:nvPicPr>
          <p:cNvPr id="20482" name="Picture 2" descr="D:\лектории для школьников\курение\i11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-10000" contrast="30000"/>
          </a:blip>
          <a:srcRect/>
          <a:stretch>
            <a:fillRect/>
          </a:stretch>
        </p:blipFill>
        <p:spPr>
          <a:xfrm>
            <a:off x="4929190" y="1785926"/>
            <a:ext cx="3728872" cy="4357718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3757610" cy="477679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b="1" smtClean="0">
                <a:solidFill>
                  <a:srgbClr val="FFFF00"/>
                </a:solidFill>
              </a:rPr>
              <a:t>Екатерина </a:t>
            </a:r>
            <a:r>
              <a:rPr sz="4800" b="1" smtClean="0">
                <a:solidFill>
                  <a:srgbClr val="FFFF00"/>
                </a:solidFill>
              </a:rPr>
              <a:t>I </a:t>
            </a:r>
            <a:r>
              <a:rPr lang="ru-RU" sz="4800" b="1" smtClean="0">
                <a:solidFill>
                  <a:srgbClr val="FFFF00"/>
                </a:solidFill>
              </a:rPr>
              <a:t>в 1762 году установила свободную продажу табака</a:t>
            </a:r>
            <a:endParaRPr lang="ru-RU" sz="4800" b="1">
              <a:solidFill>
                <a:srgbClr val="FFFF00"/>
              </a:solidFill>
            </a:endParaRPr>
          </a:p>
        </p:txBody>
      </p:sp>
      <p:pic>
        <p:nvPicPr>
          <p:cNvPr id="21506" name="Picture 2" descr="D:\лектории для школьников\курение\i14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7686" y="1285860"/>
            <a:ext cx="4216029" cy="4714908"/>
          </a:xfrm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88" y="285750"/>
            <a:ext cx="7143750" cy="31432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200" b="1" dirty="0" smtClean="0">
                <a:solidFill>
                  <a:schemeClr val="tx2">
                    <a:satMod val="130000"/>
                  </a:schemeClr>
                </a:solidFill>
                <a:latin typeface="Monotype Corsiva" pitchFamily="66" charset="0"/>
              </a:rPr>
              <a:t>Данные исследований по никотиномании:</a:t>
            </a:r>
            <a:r>
              <a:rPr lang="ru-RU" sz="2200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22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200" b="1" dirty="0" smtClean="0">
                <a:solidFill>
                  <a:schemeClr val="tx2">
                    <a:satMod val="130000"/>
                  </a:schemeClr>
                </a:solidFill>
              </a:rPr>
              <a:t>   - курят больше одного миллиарда человек,</a:t>
            </a:r>
            <a:br>
              <a:rPr lang="ru-RU" sz="22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200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22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200" b="1" dirty="0" smtClean="0">
                <a:solidFill>
                  <a:schemeClr val="tx2">
                    <a:satMod val="130000"/>
                  </a:schemeClr>
                </a:solidFill>
              </a:rPr>
              <a:t>   - не расстаются с сигаретами примерно 41% мужчин и 21% женщин,</a:t>
            </a:r>
            <a:br>
              <a:rPr lang="ru-RU" sz="22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200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22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200" b="1" dirty="0" smtClean="0">
                <a:solidFill>
                  <a:srgbClr val="FF0000"/>
                </a:solidFill>
              </a:rPr>
              <a:t>- «табачная эпидемия» </a:t>
            </a:r>
            <a:r>
              <a:rPr lang="ru-RU" sz="2200" b="1" dirty="0" smtClean="0">
                <a:solidFill>
                  <a:schemeClr val="tx2">
                    <a:satMod val="130000"/>
                  </a:schemeClr>
                </a:solidFill>
              </a:rPr>
              <a:t>ежедневно убивает 750 человек, а в минуту погибает 6 человек.</a:t>
            </a:r>
            <a:br>
              <a:rPr lang="ru-RU" sz="22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200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22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200" b="1" dirty="0" smtClean="0">
                <a:solidFill>
                  <a:schemeClr val="tx2">
                    <a:satMod val="130000"/>
                  </a:schemeClr>
                </a:solidFill>
              </a:rPr>
              <a:t>- продолжительность жизни курильщиков </a:t>
            </a:r>
            <a:br>
              <a:rPr lang="ru-RU" sz="22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200" b="1" dirty="0" smtClean="0">
                <a:solidFill>
                  <a:schemeClr val="tx2">
                    <a:satMod val="130000"/>
                  </a:schemeClr>
                </a:solidFill>
              </a:rPr>
              <a:t>   сократилась на 20 лет.</a:t>
            </a:r>
            <a:br>
              <a:rPr lang="ru-RU" sz="22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200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22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200" b="1" dirty="0" smtClean="0">
                <a:solidFill>
                  <a:schemeClr val="tx2">
                    <a:satMod val="130000"/>
                  </a:schemeClr>
                </a:solidFill>
              </a:rPr>
              <a:t>- Курение – основной фактор </a:t>
            </a:r>
            <a:br>
              <a:rPr lang="ru-RU" sz="22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200" b="1" dirty="0" smtClean="0">
                <a:solidFill>
                  <a:schemeClr val="tx2">
                    <a:satMod val="130000"/>
                  </a:schemeClr>
                </a:solidFill>
              </a:rPr>
              <a:t>   увеличения гибели мужчин от</a:t>
            </a:r>
            <a:br>
              <a:rPr lang="ru-RU" sz="22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2200" b="1" dirty="0" smtClean="0">
                <a:solidFill>
                  <a:schemeClr val="tx2">
                    <a:satMod val="130000"/>
                  </a:schemeClr>
                </a:solidFill>
              </a:rPr>
              <a:t> хронических     заболеваний.</a:t>
            </a:r>
            <a:br>
              <a:rPr lang="ru-RU" sz="22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18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ru-RU" sz="1800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628" y="3500438"/>
          <a:ext cx="3781428" cy="3054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/>
          </p:nvPr>
        </p:nvSpPr>
        <p:spPr>
          <a:xfrm>
            <a:off x="4357688" y="1143000"/>
            <a:ext cx="4329112" cy="3929063"/>
          </a:xfrm>
        </p:spPr>
        <p:txBody>
          <a:bodyPr/>
          <a:lstStyle/>
          <a:p>
            <a:pPr eaLnBrk="1" hangingPunct="1"/>
            <a:r>
              <a:rPr lang="ru-RU" sz="5400" b="1" smtClean="0">
                <a:solidFill>
                  <a:schemeClr val="tx1"/>
                </a:solidFill>
                <a:latin typeface="Monotype Corsiva" pitchFamily="66" charset="0"/>
              </a:rPr>
              <a:t>Курильщики на крючке «голубого змия</a:t>
            </a:r>
            <a:r>
              <a:rPr lang="ru-RU" smtClean="0"/>
              <a:t>» </a:t>
            </a:r>
          </a:p>
        </p:txBody>
      </p:sp>
      <p:pic>
        <p:nvPicPr>
          <p:cNvPr id="39939" name="Picture 2" descr="D:\лектории для школьников\курение\i5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 rot="21033038">
            <a:off x="693738" y="1344613"/>
            <a:ext cx="3328987" cy="4992687"/>
          </a:xfr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285750"/>
            <a:ext cx="5043487" cy="2786063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Табачный дым – это смесь ядовитых веществ.</a:t>
            </a:r>
            <a:br>
              <a:rPr lang="ru-RU" sz="2400" b="1" dirty="0" smtClean="0"/>
            </a:br>
            <a:r>
              <a:rPr lang="ru-RU" sz="2400" b="1" dirty="0" smtClean="0"/>
              <a:t>На кончике сигареты температура достигает около 300 градусов.</a:t>
            </a:r>
            <a:br>
              <a:rPr lang="ru-RU" sz="2400" b="1" dirty="0" smtClean="0"/>
            </a:br>
            <a:r>
              <a:rPr lang="ru-RU" sz="2400" b="1" dirty="0" smtClean="0"/>
              <a:t>При этом происходит выделение</a:t>
            </a:r>
            <a:br>
              <a:rPr lang="ru-RU" sz="2400" b="1" dirty="0" smtClean="0"/>
            </a:br>
            <a:r>
              <a:rPr lang="ru-RU" sz="2400" b="1" dirty="0" smtClean="0"/>
              <a:t>огромного количества вредных веществ:</a:t>
            </a:r>
            <a:br>
              <a:rPr lang="ru-RU" sz="2400" b="1" dirty="0" smtClean="0"/>
            </a:br>
            <a:r>
              <a:rPr lang="ru-RU" sz="2400" b="1" dirty="0" smtClean="0"/>
              <a:t>   - никотин,</a:t>
            </a:r>
            <a:br>
              <a:rPr lang="ru-RU" sz="2400" b="1" dirty="0" smtClean="0"/>
            </a:br>
            <a:r>
              <a:rPr lang="ru-RU" sz="2400" b="1" dirty="0" smtClean="0"/>
              <a:t>   - </a:t>
            </a:r>
            <a:r>
              <a:rPr lang="ru-RU" sz="2400" b="1" dirty="0" err="1" smtClean="0"/>
              <a:t>бензпирен</a:t>
            </a:r>
            <a:r>
              <a:rPr lang="ru-RU" sz="2400" b="1" dirty="0" smtClean="0"/>
              <a:t>,</a:t>
            </a:r>
            <a:br>
              <a:rPr lang="ru-RU" sz="2400" b="1" dirty="0" smtClean="0"/>
            </a:br>
            <a:r>
              <a:rPr lang="ru-RU" sz="2400" b="1" dirty="0" smtClean="0"/>
              <a:t>  -  мышьяк,</a:t>
            </a:r>
            <a:br>
              <a:rPr lang="ru-RU" sz="2400" b="1" dirty="0" smtClean="0"/>
            </a:br>
            <a:r>
              <a:rPr lang="ru-RU" sz="2400" b="1" dirty="0" smtClean="0"/>
              <a:t>  - угарный газ,</a:t>
            </a:r>
            <a:br>
              <a:rPr lang="ru-RU" sz="2400" b="1" dirty="0" smtClean="0"/>
            </a:br>
            <a:r>
              <a:rPr lang="ru-RU" sz="2400" b="1" dirty="0" smtClean="0"/>
              <a:t>   - синильная кислота,</a:t>
            </a:r>
            <a:br>
              <a:rPr lang="ru-RU" sz="2400" b="1" dirty="0" smtClean="0"/>
            </a:br>
            <a:r>
              <a:rPr lang="ru-RU" sz="2400" b="1" dirty="0" smtClean="0"/>
              <a:t>   - сероводород,</a:t>
            </a:r>
            <a:br>
              <a:rPr lang="ru-RU" sz="2400" b="1" dirty="0" smtClean="0"/>
            </a:br>
            <a:r>
              <a:rPr lang="ru-RU" sz="2400" b="1" dirty="0" smtClean="0"/>
              <a:t>  - аммиак,</a:t>
            </a:r>
            <a:br>
              <a:rPr lang="ru-RU" sz="2400" b="1" dirty="0" smtClean="0"/>
            </a:br>
            <a:r>
              <a:rPr lang="ru-RU" sz="2400" b="1" dirty="0" smtClean="0"/>
              <a:t>  - сажа,</a:t>
            </a:r>
            <a:br>
              <a:rPr lang="ru-RU" sz="2400" b="1" dirty="0" smtClean="0"/>
            </a:br>
            <a:r>
              <a:rPr lang="ru-RU" sz="2400" b="1" dirty="0" smtClean="0"/>
              <a:t>   - </a:t>
            </a:r>
            <a:r>
              <a:rPr lang="ru-RU" sz="2400" b="1" dirty="0" err="1" smtClean="0"/>
              <a:t>радиактивные</a:t>
            </a:r>
            <a:r>
              <a:rPr lang="ru-RU" sz="2400" b="1" dirty="0" smtClean="0"/>
              <a:t> изотопы и многое другое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 smtClean="0"/>
          </a:p>
        </p:txBody>
      </p:sp>
      <p:pic>
        <p:nvPicPr>
          <p:cNvPr id="4096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76738" y="1643063"/>
            <a:ext cx="3957637" cy="3500437"/>
          </a:xfrm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2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5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6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7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8.xml><?xml version="1.0" encoding="utf-8"?>
<a:themeOverride xmlns:a="http://schemas.openxmlformats.org/drawingml/2006/main">
  <a:clrScheme name="Бумажная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9.xml><?xml version="1.0" encoding="utf-8"?>
<a:themeOverride xmlns:a="http://schemas.openxmlformats.org/drawingml/2006/main">
  <a:clrScheme name="Обычная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81</TotalTime>
  <Words>95</Words>
  <Application>Microsoft Office PowerPoint</Application>
  <PresentationFormat>Экран (4:3)</PresentationFormat>
  <Paragraphs>22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14</vt:i4>
      </vt:variant>
      <vt:variant>
        <vt:lpstr>Тема</vt:lpstr>
      </vt:variant>
      <vt:variant>
        <vt:i4>7</vt:i4>
      </vt:variant>
      <vt:variant>
        <vt:lpstr>Заголовки слайдов</vt:lpstr>
      </vt:variant>
      <vt:variant>
        <vt:i4>13</vt:i4>
      </vt:variant>
    </vt:vector>
  </HeadingPairs>
  <TitlesOfParts>
    <vt:vector size="34" baseType="lpstr">
      <vt:lpstr>Arial</vt:lpstr>
      <vt:lpstr>Trebuchet MS</vt:lpstr>
      <vt:lpstr>Georgia</vt:lpstr>
      <vt:lpstr>Wingdings 2</vt:lpstr>
      <vt:lpstr>Calibri</vt:lpstr>
      <vt:lpstr>Constantia</vt:lpstr>
      <vt:lpstr>Corbel</vt:lpstr>
      <vt:lpstr>Verdana</vt:lpstr>
      <vt:lpstr>Lucida Sans Unicode</vt:lpstr>
      <vt:lpstr>Wingdings 3</vt:lpstr>
      <vt:lpstr>Times New Roman</vt:lpstr>
      <vt:lpstr>Wingdings</vt:lpstr>
      <vt:lpstr>Gill Sans MT</vt:lpstr>
      <vt:lpstr>Monotype Corsiva</vt:lpstr>
      <vt:lpstr>Городская</vt:lpstr>
      <vt:lpstr>Поток</vt:lpstr>
      <vt:lpstr>Бумажная</vt:lpstr>
      <vt:lpstr>Солнцестояние</vt:lpstr>
      <vt:lpstr>Тема Office</vt:lpstr>
      <vt:lpstr>Открытая</vt:lpstr>
      <vt:lpstr>Апекс</vt:lpstr>
      <vt:lpstr>Презентация о вреде курения</vt:lpstr>
      <vt:lpstr>Курение начинается: - «с баловства»,  - «из желания подражать», - «так модно», - «за компанию», - «скорее стать взрослым» - «имею право!»  </vt:lpstr>
      <vt:lpstr> ИСТОРИЯ ТАБАКА В РОССИИ началась  с Ивана Грозного.</vt:lpstr>
      <vt:lpstr>Михаил Федорович Романов официально запретил продавать и курить  табак. </vt:lpstr>
      <vt:lpstr>Петр I в 1697 году узаконил продажу табака </vt:lpstr>
      <vt:lpstr>Екатерина I в 1762 году установила свободную продажу табака</vt:lpstr>
      <vt:lpstr>           Данные исследований по никотиномании:    - курят больше одного миллиарда человек,     - не расстаются с сигаретами примерно 41% мужчин и 21% женщин,  - «табачная эпидемия» ежедневно убивает 750 человек, а в минуту погибает 6 человек.  - продолжительность жизни курильщиков     сократилась на 20 лет.  - Курение – основной фактор     увеличения гибели мужчин от  хронических     заболеваний.    </vt:lpstr>
      <vt:lpstr>Курильщики на крючке «голубого змия» </vt:lpstr>
      <vt:lpstr>                Табачный дым – это смесь ядовитых веществ. На кончике сигареты температура достигает около 300 градусов. При этом происходит выделение огромного количества вредных веществ:    - никотин,    - бензпирен,   -  мышьяк,   - угарный газ,    - синильная кислота,    - сероводород,   - аммиак,   - сажа,    - радиактивные изотопы и многое другое          </vt:lpstr>
      <vt:lpstr>Слайд 10</vt:lpstr>
      <vt:lpstr>    Человек, выкуривающий пачку сигарет в день, получает дозу радиации, как  200 рентгеновских снимков.  Аммиак и табачные смолы проходят через легкие в количестве до 1 килограмма в год, частично осаждаясь.</vt:lpstr>
      <vt:lpstr>Главные органы – мишени курения. </vt:lpstr>
      <vt:lpstr>Нервная система: - головокружение, - утомляемость,  - снижение памяти, - нарушение сна, -снижение силы воли.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XTreme</dc:creator>
  <cp:lastModifiedBy>Admin</cp:lastModifiedBy>
  <cp:revision>12</cp:revision>
  <dcterms:created xsi:type="dcterms:W3CDTF">2009-11-16T17:34:30Z</dcterms:created>
  <dcterms:modified xsi:type="dcterms:W3CDTF">2011-12-03T06:55:06Z</dcterms:modified>
</cp:coreProperties>
</file>