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74" r:id="rId14"/>
    <p:sldId id="275" r:id="rId15"/>
    <p:sldId id="276" r:id="rId16"/>
    <p:sldId id="277" r:id="rId17"/>
    <p:sldId id="278" r:id="rId18"/>
    <p:sldId id="279" r:id="rId19"/>
    <p:sldId id="282" r:id="rId20"/>
    <p:sldId id="283" r:id="rId21"/>
    <p:sldId id="284" r:id="rId22"/>
    <p:sldId id="285" r:id="rId23"/>
    <p:sldId id="270" r:id="rId24"/>
    <p:sldId id="272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05" autoAdjust="0"/>
  </p:normalViewPr>
  <p:slideViewPr>
    <p:cSldViewPr>
      <p:cViewPr varScale="1">
        <p:scale>
          <a:sx n="106" d="100"/>
          <a:sy n="106" d="100"/>
        </p:scale>
        <p:origin x="-17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C1E241B-C412-4B37-A1AA-E2725DE995B1}" type="datetimeFigureOut">
              <a:rPr lang="ru-RU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3875959-62ED-4730-A46B-BABBD74281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1892E-CB46-4BB4-99F9-6BF1C780B26C}" type="datetime1">
              <a:rPr lang="ru-RU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12FA8-3DF3-4BF9-9AAA-2D8633A4FF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22D1B-C1E9-49BA-83A8-E93E179C2F41}" type="datetime1">
              <a:rPr lang="ru-RU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49D39-616F-41A8-A069-71501FDB63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DC846-9D16-49AB-AA1E-1B2A7F6C4C93}" type="datetime1">
              <a:rPr lang="ru-RU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AFBD9-2098-407D-8908-4EE655A467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D7B29-B987-4496-A2AE-92CB5111D0A0}" type="datetime1">
              <a:rPr lang="ru-RU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A541B-78E1-4401-A89E-A63B12642C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BF376-74BA-4AC2-B706-FE26E9CD2ED4}" type="datetime1">
              <a:rPr lang="ru-RU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74C2E-EBFA-4AE4-929A-68E2A51D92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A90EE-7749-4D48-94A2-5AB8E1346222}" type="datetime1">
              <a:rPr lang="ru-RU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423F1-85F2-46F4-8E42-E08D92417C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E897B-314C-471A-9768-DD78D668DF92}" type="datetime1">
              <a:rPr lang="ru-RU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582A7-2D61-4C34-8210-C5F9E437D0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7D4E0-8B6F-4E3A-82AD-3F9AF5EBD7D2}" type="datetime1">
              <a:rPr lang="ru-RU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CBC5B-E82B-4DDB-B091-AD7098DD3E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FDDE8-2BAD-47FF-A8B6-52F61E3717B9}" type="datetime1">
              <a:rPr lang="ru-RU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8A750-B60F-4659-8BC0-FA172C07C2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107DB-075C-4BEF-94A6-C55CC28CC86C}" type="datetime1">
              <a:rPr lang="ru-RU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E66DC-E635-4158-A698-91E45EC718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08C07-80E1-4AB0-89BF-A3049910A632}" type="datetime1">
              <a:rPr lang="ru-RU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68770-E48F-4D38-991F-1A29807533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BFAFBD-A424-4F5D-89DE-BB3A9516D04C}" type="datetime1">
              <a:rPr lang="ru-RU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47F6F0F-1E00-4615-A39C-FE7F74E221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043608" y="3281680"/>
            <a:ext cx="7371730" cy="45719"/>
          </a:xfrm>
        </p:spPr>
        <p:txBody>
          <a:bodyPr/>
          <a:lstStyle/>
          <a:p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b="1" dirty="0" smtClean="0">
                <a:solidFill>
                  <a:srgbClr val="7030A0"/>
                </a:solidFill>
              </a:rPr>
              <a:t>СТЕНДОВЫЙ УРОК</a:t>
            </a:r>
            <a:br>
              <a:rPr lang="ru-RU" sz="4800" b="1" dirty="0" smtClean="0">
                <a:solidFill>
                  <a:srgbClr val="7030A0"/>
                </a:solidFill>
              </a:rPr>
            </a:br>
            <a:r>
              <a:rPr lang="ru-RU" sz="4800" b="1" dirty="0" smtClean="0">
                <a:solidFill>
                  <a:srgbClr val="7030A0"/>
                </a:solidFill>
              </a:rPr>
              <a:t>математики в 7 классе</a:t>
            </a:r>
            <a:r>
              <a:rPr lang="ru-RU" sz="4800" dirty="0" smtClean="0">
                <a:solidFill>
                  <a:srgbClr val="7030A0"/>
                </a:solidFill>
              </a:rPr>
              <a:t/>
            </a:r>
            <a:br>
              <a:rPr lang="ru-RU" sz="4800" dirty="0" smtClean="0">
                <a:solidFill>
                  <a:srgbClr val="7030A0"/>
                </a:solidFill>
              </a:rPr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 smtClean="0">
              <a:latin typeface="Arial" charset="0"/>
              <a:cs typeface="Arial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764704"/>
            <a:ext cx="8280920" cy="1584176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70C0"/>
                </a:solidFill>
              </a:rPr>
              <a:t>Фестиваль </a:t>
            </a:r>
            <a:r>
              <a:rPr lang="ru-RU" dirty="0" err="1" smtClean="0">
                <a:solidFill>
                  <a:srgbClr val="0070C0"/>
                </a:solidFill>
              </a:rPr>
              <a:t>педидей</a:t>
            </a:r>
            <a:endParaRPr lang="ru-RU" dirty="0" smtClean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70C0"/>
                </a:solidFill>
              </a:rPr>
              <a:t>МАОУ «</a:t>
            </a:r>
            <a:r>
              <a:rPr lang="ru-RU" dirty="0" err="1" smtClean="0">
                <a:solidFill>
                  <a:srgbClr val="0070C0"/>
                </a:solidFill>
              </a:rPr>
              <a:t>Омутинская</a:t>
            </a:r>
            <a:r>
              <a:rPr lang="ru-RU" dirty="0" smtClean="0">
                <a:solidFill>
                  <a:srgbClr val="0070C0"/>
                </a:solidFill>
              </a:rPr>
              <a:t> специальная школа»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70C0"/>
                </a:solidFill>
              </a:rPr>
              <a:t>2015год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85728"/>
            <a:ext cx="8715436" cy="6286544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055" name="Picture 3" descr="H:\Documents and Settings\Aida\Рабочий стол\текстуры и фоны, клипарты\Scool_objekts\scool (46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88" y="5857875"/>
            <a:ext cx="9366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10" descr="H:\Documents and Settings\Aida\Рабочий стол\текстуры и фоны, клипарты\EDUCATION\2 (111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63" y="5572125"/>
            <a:ext cx="1544637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Оборудование: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916832"/>
            <a:ext cx="8003232" cy="4209331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1. Таблицы.</a:t>
            </a:r>
            <a:endParaRPr lang="ru-RU" sz="2800" b="1" dirty="0" smtClean="0"/>
          </a:p>
          <a:p>
            <a:pPr>
              <a:buNone/>
            </a:pPr>
            <a:r>
              <a:rPr lang="ru-RU" sz="2800" dirty="0" smtClean="0"/>
              <a:t>2. Карточки для индивидуальной работы.</a:t>
            </a:r>
            <a:endParaRPr lang="ru-RU" sz="2800" b="1" dirty="0" smtClean="0"/>
          </a:p>
          <a:p>
            <a:pPr>
              <a:buNone/>
            </a:pPr>
            <a:r>
              <a:rPr lang="ru-RU" sz="2800" dirty="0" smtClean="0"/>
              <a:t>3. Карточки для групповой работы.</a:t>
            </a:r>
            <a:endParaRPr lang="ru-RU" sz="2800" b="1" dirty="0" smtClean="0"/>
          </a:p>
          <a:p>
            <a:pPr>
              <a:buNone/>
            </a:pPr>
            <a:r>
              <a:rPr lang="ru-RU" sz="2800" dirty="0" smtClean="0"/>
              <a:t>4. Тесты.</a:t>
            </a:r>
            <a:endParaRPr lang="ru-RU" sz="2800" b="1" dirty="0" smtClean="0"/>
          </a:p>
          <a:p>
            <a:pPr>
              <a:buNone/>
            </a:pP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 smtClean="0"/>
          </a:p>
          <a:p>
            <a:endParaRPr lang="ru-RU" sz="2000" dirty="0" smtClean="0"/>
          </a:p>
          <a:p>
            <a:endParaRPr lang="ru-RU" sz="20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D7B29-B987-4496-A2AE-92CB5111D0A0}" type="datetime1">
              <a:rPr lang="ru-RU" smtClean="0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A541B-78E1-4401-A89E-A63B12642C26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ОСНОВНЫЕ ЭТАПЫ УРОКА 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1. Организационный момент.</a:t>
            </a:r>
            <a:endParaRPr lang="ru-RU" sz="2400" b="1" dirty="0" smtClean="0"/>
          </a:p>
          <a:p>
            <a:r>
              <a:rPr lang="ru-RU" sz="2400" dirty="0" smtClean="0"/>
              <a:t>2. Сообщение темы и цели урока.</a:t>
            </a:r>
            <a:endParaRPr lang="ru-RU" sz="2400" b="1" dirty="0" smtClean="0"/>
          </a:p>
          <a:p>
            <a:r>
              <a:rPr lang="ru-RU" sz="2400" dirty="0" smtClean="0"/>
              <a:t>3. Повторение теоретических сведений.</a:t>
            </a:r>
            <a:endParaRPr lang="ru-RU" sz="2400" b="1" dirty="0" smtClean="0"/>
          </a:p>
          <a:p>
            <a:r>
              <a:rPr lang="ru-RU" sz="2400" dirty="0" smtClean="0"/>
              <a:t>4. Тренировочные упражнения на закрепление </a:t>
            </a:r>
            <a:endParaRPr lang="ru-RU" sz="2400" b="1" dirty="0" smtClean="0"/>
          </a:p>
          <a:p>
            <a:r>
              <a:rPr lang="ru-RU" sz="2400" dirty="0" smtClean="0"/>
              <a:t>    знаний, умений, навыков.</a:t>
            </a:r>
            <a:endParaRPr lang="ru-RU" sz="2400" b="1" dirty="0" smtClean="0"/>
          </a:p>
          <a:p>
            <a:r>
              <a:rPr lang="ru-RU" sz="2400" dirty="0" smtClean="0"/>
              <a:t>5. Объяснение домашнего задания.</a:t>
            </a:r>
            <a:endParaRPr lang="ru-RU" sz="2400" b="1" dirty="0" smtClean="0"/>
          </a:p>
          <a:p>
            <a:r>
              <a:rPr lang="ru-RU" sz="2400" dirty="0" smtClean="0"/>
              <a:t>6. Подведение итогов урока.</a:t>
            </a:r>
            <a:endParaRPr lang="ru-RU" sz="2400" b="1" dirty="0" smtClean="0"/>
          </a:p>
          <a:p>
            <a:r>
              <a:rPr lang="ru-RU" sz="2400" dirty="0" smtClean="0"/>
              <a:t>7. Выставление оценок.</a:t>
            </a:r>
            <a:endParaRPr lang="ru-RU" sz="2400" b="1" dirty="0" smtClean="0"/>
          </a:p>
          <a:p>
            <a:pPr>
              <a:buNone/>
            </a:pPr>
            <a:endParaRPr lang="ru-RU" sz="2400" b="1" dirty="0" smtClean="0"/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D7B29-B987-4496-A2AE-92CB5111D0A0}" type="datetime1">
              <a:rPr lang="ru-RU" smtClean="0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A541B-78E1-4401-A89E-A63B12642C26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Ход урока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539552" y="1556792"/>
          <a:ext cx="8301608" cy="3890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0804"/>
                <a:gridCol w="4150804"/>
              </a:tblGrid>
              <a:tr h="6480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СОДЕРЖАНИЕ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УРОКА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ТЕОРЕТИЧЕСКОЕ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ОБОСНОВАНИЕ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6257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1.ОРГ. МОМЕНТ.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  - Здравствуйте, ребята! Тихонько садитесь.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    Скорее за ручки свои вы возьмитесь.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    Мы вновь поспешим с вами в мир дробных чисел,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    Покажем гостям, все, чему научились.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    Активными будем, внимательны будем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    И, может быть, новые знания добудем!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   Откройте тетради, запишите сегодняшнее число и классная работа.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Создание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эмоционального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настроения, направленного на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концентрацию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внимания. Снятие напряженности, тревожности.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114300" marR="114300" marT="0" marB="0"/>
                </a:tc>
              </a:tr>
              <a:tr h="48016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D7B29-B987-4496-A2AE-92CB5111D0A0}" type="datetime1">
              <a:rPr lang="ru-RU" smtClean="0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A541B-78E1-4401-A89E-A63B12642C26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579296" cy="4061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9648"/>
                <a:gridCol w="4289648"/>
              </a:tblGrid>
              <a:tr h="7383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СОДЕРЖАНИЕ УРОКА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ТЕОРЕТИЧЕСКОЕ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ОБОСНОВАНИЕ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2267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-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Сегодня на уроке мы продолжаем изучать тему «Сравнение десятичных дробей». Запишем ее в тет­ради.  На прошлых уроках мы учились определять, находить равные дроби, сравнивать десятичные дроби, изображать их на координатном луче. 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А сегодня на уроке мы должны закрепить все полу­ченные знания, и узнать, где применяется сравнение десятичных дробей в жизни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Повышение познава­тельного интереса. Бы­строе включение класса в деловой ритм. Органи­зация внимания всех учащихся. Подготовка детей к активной работе на уроке.</a:t>
                      </a:r>
                    </a:p>
                  </a:txBody>
                  <a:tcPr marL="114300" marR="114300" marT="0" marB="0"/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D7B29-B987-4496-A2AE-92CB5111D0A0}" type="datetime1">
              <a:rPr lang="ru-RU" smtClean="0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A541B-78E1-4401-A89E-A63B12642C26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 smtClean="0">
                <a:solidFill>
                  <a:srgbClr val="000000"/>
                </a:solidFill>
                <a:latin typeface="+mn-lt"/>
                <a:ea typeface="Times New Roman"/>
              </a:rPr>
              <a:t>2. СООБЩЕНИЕ ТЕМЫ И ЦЕЛИ УРОКА.</a:t>
            </a:r>
            <a:br>
              <a:rPr lang="ru-RU" sz="2000" b="1" dirty="0" smtClean="0">
                <a:solidFill>
                  <a:srgbClr val="000000"/>
                </a:solidFill>
                <a:latin typeface="+mn-lt"/>
                <a:ea typeface="Times New Roman"/>
              </a:rPr>
            </a:br>
            <a:endParaRPr lang="ru-RU" sz="2000" dirty="0">
              <a:latin typeface="+mn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67544" y="1484784"/>
          <a:ext cx="8208912" cy="3888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104456"/>
              </a:tblGrid>
              <a:tr h="5730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СОДЕРЖАНИЕ УРОКА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ТЕОРЕТИЧЕСКОЕ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ОБОСНОВАНИЕ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153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-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Как короче записывают дроби, знаменатель которых единица с несколькими нулями?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- Как называют такую запись дроби?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- Изменится ли  десятичная дробь, если в конце ее приписать нуль?  А 7 нулей?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- Сформулируйте правило сравнения десятичных дробей.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- Как изображаются равные дроби на координатном луче?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- Как сравнить две дроби, изображенные на координатном луче?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Закрепление, уточнение и систематизация знаний учащихся.</a:t>
                      </a:r>
                    </a:p>
                  </a:txBody>
                  <a:tcPr marL="114300" marR="114300" marT="0" marB="0"/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D7B29-B987-4496-A2AE-92CB5111D0A0}" type="datetime1">
              <a:rPr lang="ru-RU" smtClean="0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A541B-78E1-4401-A89E-A63B12642C26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dirty="0" smtClean="0">
                <a:solidFill>
                  <a:srgbClr val="000000"/>
                </a:solidFill>
                <a:latin typeface="Calibri" pitchFamily="34" charset="0"/>
                <a:ea typeface="Times New Roman"/>
                <a:cs typeface="Calibri" pitchFamily="34" charset="0"/>
              </a:rPr>
              <a:t>3. ПОВТОРЕНИЕ ТЕОРЕТИЧЕСКИХ СВЕДЕНИЙ</a:t>
            </a:r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ru-RU" sz="2400" b="1" dirty="0" smtClean="0">
                <a:solidFill>
                  <a:srgbClr val="000000"/>
                </a:solidFill>
                <a:latin typeface="Arial"/>
                <a:ea typeface="Times New Roman"/>
              </a:rPr>
              <a:t/>
            </a:r>
            <a:br>
              <a:rPr lang="ru-RU" sz="2400" b="1" dirty="0" smtClean="0">
                <a:solidFill>
                  <a:srgbClr val="000000"/>
                </a:solidFill>
                <a:latin typeface="Arial"/>
                <a:ea typeface="Times New Roman"/>
              </a:rPr>
            </a:br>
            <a:endParaRPr lang="ru-RU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67544" y="1600200"/>
          <a:ext cx="8219256" cy="3773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9628"/>
                <a:gridCol w="4109628"/>
              </a:tblGrid>
              <a:tr h="6288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СОДЕРЖАНИЕ УРОКА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ТЕОРЕТИЧЕСКОЕ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ОБОСНОВАНИЕ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441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А)</a:t>
                      </a:r>
                      <a:r>
                        <a:rPr lang="ru-RU" sz="1400" b="1" u="sng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Равные дроби.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  4 ученика по очереди выходят к доске. На доске записаны две строчки дробей. Требуется подчеркнуть равные дроби. (Использовать цветной мел)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0,8     0,08      0,80       0,008       0,080       0.8000      0,0800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5,1     5,01      5,010     5,0100     5,100      5,0001     5,00010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Активизация мыслительной деятельности. Проверяется умение находить равные дроби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.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D7B29-B987-4496-A2AE-92CB5111D0A0}" type="datetime1">
              <a:rPr lang="ru-RU" smtClean="0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A541B-78E1-4401-A89E-A63B12642C26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dirty="0" smtClean="0"/>
              <a:t>4. ТРЕНИРОВОЧНЫЕ УПРАЖНЕНИЯ НА ЗАКРЕПЛЕНИЕ ЗНАНИЙ, УМЕНИЙ, НАВЫКОВ.</a:t>
            </a:r>
            <a:br>
              <a:rPr lang="ru-RU" sz="1800" b="1" dirty="0" smtClean="0"/>
            </a:br>
            <a:endParaRPr lang="ru-RU" sz="1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95536" y="620688"/>
          <a:ext cx="8291264" cy="5246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5632"/>
                <a:gridCol w="4145632"/>
              </a:tblGrid>
              <a:tr h="5246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СОДЕРЖАНИЕ УРОКА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ТЕОРЕТИЧЕСКОЕ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ОБОСНОВАНИЕ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220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Б) </a:t>
                      </a:r>
                      <a:r>
                        <a:rPr lang="ru-RU" sz="1400" b="1" u="sng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ЗНАК.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   Класс делится на две команды. По одному участнику от каждой команды выходят к доске, на которой записаны столбики из 6 пар десятичных дробей. Ребята должны поставить знак &lt;, &gt; или =.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Кто быстрее?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u="sng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Задание 1 команде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                             </a:t>
                      </a:r>
                      <a:r>
                        <a:rPr lang="ru-RU" sz="1400" b="1" u="sng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Задание 2 команде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4,008       4,01                                        2,57       2,5700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0,06         0,051                                      3,601     3,061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3,15         3,015                                      0,17       0,169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25,90       25,900                                    7,18       7,018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0,9090     0,0909                                    58,30     58,3000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2,71         2,710                                      1,0101    1,1010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Групповая работа, направленная на достижение поставленной цели.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Проверяется умение сравнивать десятичные дроби</a:t>
                      </a:r>
                      <a:r>
                        <a:rPr lang="ru-RU" sz="1200" b="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.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D7B29-B987-4496-A2AE-92CB5111D0A0}" type="datetime1">
              <a:rPr lang="ru-RU" smtClean="0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A541B-78E1-4401-A89E-A63B12642C26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95536" y="620688"/>
          <a:ext cx="8373616" cy="477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6808"/>
                <a:gridCol w="4186808"/>
              </a:tblGrid>
              <a:tr h="5025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СОДЕРЖАНИЕ УРОКА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ТЕОРЕТИЧЕСКОЕ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ОБОСНОВАНИЕ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7140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В) </a:t>
                      </a:r>
                      <a:r>
                        <a:rPr lang="ru-RU" sz="1400" b="1" u="sng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МАРШРУТ.</a:t>
                      </a:r>
                      <a:endParaRPr lang="ru-RU" sz="14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   Каждый ученик получает карточку ( задания дифференцированы: карточка №1 – более простая, карточка № 4 – более сложная). На доске вывешивается  образец выполнения задания.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      </a:t>
                      </a:r>
                      <a:r>
                        <a:rPr lang="ru-RU" sz="1400" b="1" i="1" u="sng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ОБРАЗЕЦ:</a:t>
                      </a:r>
                      <a:endParaRPr lang="ru-RU" sz="14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(см. приложение)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u="sng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ЗАДАНИЕ:</a:t>
                      </a:r>
                      <a:endParaRPr lang="ru-RU" sz="14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Соедините числа стрелками последовательно в порядке возрастания. Запишите цепочку соответствующих  неравенств.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                             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После выполнения задания Учащиеся обмениваются карточками и проверяют работу соседа карандашом.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</a:t>
                      </a: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Дифференциация заданий с учетом уровня 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обучаемости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. Умение работать по образцу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Обучение умению проверять и оценивать работу товарища.</a:t>
                      </a:r>
                    </a:p>
                  </a:txBody>
                  <a:tcPr marL="114300" marR="114300" marT="0" marB="0"/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D7B29-B987-4496-A2AE-92CB5111D0A0}" type="datetime1">
              <a:rPr lang="ru-RU" smtClean="0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A541B-78E1-4401-A89E-A63B12642C26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95536" y="476672"/>
          <a:ext cx="8208912" cy="5184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104456"/>
              </a:tblGrid>
              <a:tr h="9426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СОДЕРЖАНИЕ УРОКА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ТЕОРЕТИЧЕСКОЕ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ОБОСНОВАНИЕ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4192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Г) РАБОТА С УЧЕБНИКОМ        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                                                </a:t>
                      </a:r>
                      <a:endParaRPr lang="ru-RU" sz="14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Д) </a:t>
                      </a:r>
                      <a:r>
                        <a:rPr lang="ru-RU" sz="1400" b="1" u="sng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КТО БЫСТРЕЙ?</a:t>
                      </a:r>
                      <a:endParaRPr lang="ru-RU" sz="14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   На тренировке каждый бегун выполнил два забега на 100 м. Тренер занес результаты в таблицу ( таблица вывешивается на доску ).  (см. приложение)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У каждого спортсмена укажите лучший результат и определите, на сколько долей секунды этот результат отличается от другого.</a:t>
                      </a: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Контроль со стороны учителя. Обучение умению сравнивать, оценивать свою работу с работой других.</a:t>
                      </a:r>
                    </a:p>
                  </a:txBody>
                  <a:tcPr marL="114300" marR="114300" marT="0" marB="0"/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D7B29-B987-4496-A2AE-92CB5111D0A0}" type="datetime1">
              <a:rPr lang="ru-RU" smtClean="0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A541B-78E1-4401-A89E-A63B12642C26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95536" y="404664"/>
          <a:ext cx="8291264" cy="6048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5632"/>
                <a:gridCol w="4145632"/>
              </a:tblGrid>
              <a:tr h="4652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СОДЕРЖАНИЕ УРОКА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ТЕОРЕТИЧЕСКОЕ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ОБОСНОВАНИЕ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833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Ж) </a:t>
                      </a:r>
                      <a:r>
                        <a:rPr lang="ru-RU" sz="1400" b="1" u="sng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ЦВЕТНЫЕ КАРТОЧКИ:</a:t>
                      </a:r>
                      <a:endParaRPr lang="ru-RU" sz="14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- Ребята, сейчас вы разобьетесь на группы, а я вам раздам карточки с заданиями. Вы будете работать сообща, выполняя одно общее задание. Работайте дружно, помогайте 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друг-другу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  1) </a:t>
                      </a:r>
                      <a:r>
                        <a:rPr lang="ru-RU" sz="1400" b="1" u="sng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Для учащихся с низким уровнем развития.</a:t>
                      </a:r>
                      <a:endParaRPr lang="ru-RU" sz="14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      (Зеленая карточка)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Запишите три дроби: 1) меньшие 0,56;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                              2) большие 3,4, но меньшие 4.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  2) </a:t>
                      </a:r>
                      <a:r>
                        <a:rPr lang="ru-RU" sz="1400" b="1" u="sng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Для учащихся со средним уровнем развития  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(Желтая карточка)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При каких натуральных значениях 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х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верно  неравенство: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          а) 2,8&lt;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x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&lt;5,01;          б) 6,9&lt;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x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&lt;10?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Запишите в виде десятичной дроби три значения 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х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, при которых верно неравенство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  1,52&lt;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x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&lt;1,55.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  3) </a:t>
                      </a:r>
                      <a:r>
                        <a:rPr lang="ru-RU" sz="1400" b="1" u="sng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Для учащихся с высоким уровнем развития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               ( Красная карточка )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 Таня, Оля, Наташа, Катя и Ира измерили свой рост. Известно, что Оля ниже Наташи, но выше Тани. Катя выше Наташи, а Ира ниже Тани. Найдите рост каждой девочки.</a:t>
                      </a: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Дифференциация заданий с учетом уровней 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обучаемости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. Обучение умению использовать приобретенные знания в нестандартной ситуации.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Обучение умению коллективной работы</a:t>
                      </a:r>
                    </a:p>
                  </a:txBody>
                  <a:tcPr marL="114300" marR="114300" marT="0" marB="0"/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D7B29-B987-4496-A2AE-92CB5111D0A0}" type="datetime1">
              <a:rPr lang="ru-RU" smtClean="0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A541B-78E1-4401-A89E-A63B12642C26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5649491"/>
          </a:xfrm>
        </p:spPr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</a:t>
            </a:r>
          </a:p>
          <a:p>
            <a:pPr algn="ctr">
              <a:buNone/>
            </a:pPr>
            <a:r>
              <a:rPr lang="ru-RU" dirty="0" smtClean="0">
                <a:solidFill>
                  <a:srgbClr val="002060"/>
                </a:solidFill>
              </a:rPr>
              <a:t>Раздел программы: </a:t>
            </a:r>
            <a:r>
              <a:rPr lang="ru-RU" b="1" dirty="0" smtClean="0">
                <a:solidFill>
                  <a:srgbClr val="002060"/>
                </a:solidFill>
              </a:rPr>
              <a:t>Десятичные дроби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Автор урока:  Усова Галина Павловна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            Дата проведения: 2015год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 smtClean="0">
              <a:solidFill>
                <a:srgbClr val="002060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3867498-5A96-488F-8833-81D3D3B19B7B}" type="datetime1">
              <a:rPr lang="ru-RU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86D69C-7904-4CB6-BD75-E23C0C0F3983}" type="slidenum">
              <a:rPr lang="ru-RU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23528" y="764704"/>
          <a:ext cx="8424936" cy="50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2468"/>
                <a:gridCol w="4212468"/>
              </a:tblGrid>
              <a:tr h="5265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СОДЕРЖАНИЕ УРОКА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ТЕОРЕТИЧЕСКОЕ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ОБОСНОВАНИЕ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1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1. Как записывается число одиннадцать целых восемь тысячных?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а) 11,08              б) 11,008               в) 11,0008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2. Как читается число 7,0019?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а) семь целых девятнадцать сотых        б) семь целых девятнадцать тысячных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в) семь целых девятнадцать десятитысячных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3. В каком разряде числа 1,25489 записана цифра 4?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а) Сотых            б) тысячных             в) десятитысячных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4. Какое из чисел  3,455; 3,445;  3,454  расположено на координатной прямой правее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других?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а) 3,455           б) 3,445         в)3,454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5. Какое из чисел 0,11;     0,8;   0,55     можно записать в рамочку           0,7, чтобы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получилось верное неравенство?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а)  0,8      б) 0,55         в) 0,11</a:t>
                      </a: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D7B29-B987-4496-A2AE-92CB5111D0A0}" type="datetime1">
              <a:rPr lang="ru-RU" smtClean="0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A541B-78E1-4401-A89E-A63B12642C26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ru-RU" sz="1800" b="1" dirty="0" smtClean="0"/>
              <a:t>ТЕСТОВЫЕ ЗАДАНИЯ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539552" y="764704"/>
          <a:ext cx="8352928" cy="4546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/>
                <a:gridCol w="4176464"/>
              </a:tblGrid>
              <a:tr h="4165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СОДЕРЖАНИЕ УРОКА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ТЕОРЕТИЧЕСКОЕ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ОБОСНОВАНИЕ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199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2- Дифференцированное задание.(на карточках)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   1) учащимся с низким уровнем развития: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Запишите три дроби: а) меньшие 0,48;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                              б) большие 4,6, но меньшие 5.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  2) Учащимся со средним уровнем развития: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При каких натуральных значениях 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х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верно неравенство:   а) 8,67&lt;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x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&lt;11,02;   б)97,4&lt;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x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&lt;102,86?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Запишите в виде десятичной дроби четыре значения у, при которых верно неравенство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0,57&lt;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y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&lt;0,6.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  3) Учащимся с высоким уровнем развития: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Взвесили пять цыплят разной породы: белого, серого, черного, рыжего и пестрого. Получили следующие результаты: 0,3кг, 0,52кг, 0,16кг, 0,88кг, 0,28кг. Известно, что рыжий цыпленок легче серого, но тяжелее белого. Черный тяжелее пестрого цыпленка, а пестрый тяжелее серого. Сколько весит каждый цыпленок?</a:t>
                      </a: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Дифференцированное домашнее задание с учетом уровня 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обучаемости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.</a:t>
                      </a:r>
                    </a:p>
                  </a:txBody>
                  <a:tcPr marL="114300" marR="114300" marT="0" marB="0"/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D7B29-B987-4496-A2AE-92CB5111D0A0}" type="datetime1">
              <a:rPr lang="ru-RU" smtClean="0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A541B-78E1-4401-A89E-A63B12642C26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83568" y="260648"/>
            <a:ext cx="8003232" cy="562074"/>
          </a:xfrm>
        </p:spPr>
        <p:txBody>
          <a:bodyPr/>
          <a:lstStyle/>
          <a:p>
            <a:r>
              <a:rPr lang="ru-RU" sz="2400" b="1" dirty="0" smtClean="0">
                <a:solidFill>
                  <a:srgbClr val="000000"/>
                </a:solidFill>
                <a:latin typeface="Calibri" pitchFamily="34" charset="0"/>
                <a:ea typeface="Times New Roman"/>
                <a:cs typeface="Calibri" pitchFamily="34" charset="0"/>
              </a:rPr>
              <a:t>Дифференцированное задание</a:t>
            </a:r>
            <a:endParaRPr lang="ru-RU" sz="2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539552" y="1052736"/>
          <a:ext cx="8136904" cy="4032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8452"/>
                <a:gridCol w="4068452"/>
              </a:tblGrid>
              <a:tr h="5481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СОДЕРЖАНИЕ УРОКА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ТЕОРЕТИЧЕСКОЕ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ОБОСНОВАНИЕ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843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1.Что нового вы узнали сегодня на уроке?</a:t>
                      </a:r>
                      <a:b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Как полученные знания пригодятся в жизни?</a:t>
                      </a:r>
                      <a:b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Как вы оцениваете свою работу на уроке?</a:t>
                      </a:r>
                      <a:b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ru-RU" sz="14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Обобщение знаний, умений и навыков учащихся </a:t>
                      </a:r>
                      <a:endParaRPr lang="en-US" sz="1400" b="1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о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записи и сравнении десятичных дробей. </a:t>
                      </a:r>
                      <a:endParaRPr lang="en-US" sz="1400" b="1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Задание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носит познавательный характер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Поощрение</a:t>
                      </a:r>
                      <a:r>
                        <a:rPr lang="ru-RU" sz="1400" b="1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ru-RU" sz="1400" b="1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учащихся за работу.</a:t>
                      </a:r>
                      <a:endParaRPr lang="ru-RU" sz="14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D7B29-B987-4496-A2AE-92CB5111D0A0}" type="datetime1">
              <a:rPr lang="ru-RU" smtClean="0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A541B-78E1-4401-A89E-A63B12642C26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 smtClean="0"/>
              <a:t>Подведение итогов урока.</a:t>
            </a:r>
            <a:endParaRPr lang="ru-RU" sz="2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Анализ урока: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124744"/>
            <a:ext cx="8075240" cy="5001419"/>
          </a:xfrm>
        </p:spPr>
        <p:txBody>
          <a:bodyPr/>
          <a:lstStyle/>
          <a:p>
            <a:r>
              <a:rPr lang="ru-RU" sz="1600" dirty="0" smtClean="0"/>
              <a:t>Тема урока «Сравнение десятичных дробей». Исходя из особенностей класса, образовательные цели можно сформулировать так: </a:t>
            </a:r>
          </a:p>
          <a:p>
            <a:r>
              <a:rPr lang="ru-RU" sz="1600" dirty="0" smtClean="0"/>
              <a:t>1) выработать навык в сравнении десятичных дробей; </a:t>
            </a:r>
          </a:p>
          <a:p>
            <a:r>
              <a:rPr lang="ru-RU" sz="1600" dirty="0" smtClean="0"/>
              <a:t>2) обогащение знаний, установление связей теории с практикой; </a:t>
            </a:r>
          </a:p>
          <a:p>
            <a:r>
              <a:rPr lang="ru-RU" sz="1600" dirty="0" smtClean="0"/>
              <a:t>3) повысить интерес учащихся к нестандартным задачам. </a:t>
            </a:r>
          </a:p>
          <a:p>
            <a:pPr>
              <a:buNone/>
            </a:pPr>
            <a:r>
              <a:rPr lang="ru-RU" sz="1600" dirty="0" smtClean="0"/>
              <a:t>Образовательный аспект позволяет поставить такие развивающие цели: </a:t>
            </a:r>
          </a:p>
          <a:p>
            <a:pPr>
              <a:buAutoNum type="arabicParenR"/>
            </a:pPr>
            <a:r>
              <a:rPr lang="ru-RU" sz="1600" dirty="0" smtClean="0"/>
              <a:t>развитие умений наблюдать, сравнивать, делать выводы, обобщать; </a:t>
            </a:r>
          </a:p>
          <a:p>
            <a:pPr>
              <a:buAutoNum type="arabicParenR"/>
            </a:pPr>
            <a:r>
              <a:rPr lang="ru-RU" sz="1600" dirty="0" smtClean="0"/>
              <a:t> развитие активности мышления;</a:t>
            </a:r>
          </a:p>
          <a:p>
            <a:pPr>
              <a:buAutoNum type="arabicParenR"/>
            </a:pPr>
            <a:r>
              <a:rPr lang="ru-RU" sz="1600" dirty="0" smtClean="0"/>
              <a:t> формирование познавательных способностей;</a:t>
            </a:r>
          </a:p>
          <a:p>
            <a:pPr>
              <a:buAutoNum type="arabicParenR"/>
            </a:pPr>
            <a:r>
              <a:rPr lang="ru-RU" sz="1600" dirty="0" smtClean="0"/>
              <a:t>развитие логического мышления. </a:t>
            </a:r>
          </a:p>
          <a:p>
            <a:pPr>
              <a:buNone/>
            </a:pPr>
            <a:r>
              <a:rPr lang="ru-RU" sz="1600" dirty="0" smtClean="0"/>
              <a:t>В воспитательном плане считаю необходимым продолжить воспитание чувства заинтересованности в результате своего труда и труда товарищей.</a:t>
            </a:r>
            <a:endParaRPr lang="ru-RU" sz="1600" b="1" dirty="0" smtClean="0"/>
          </a:p>
          <a:p>
            <a:pPr>
              <a:buNone/>
            </a:pPr>
            <a:r>
              <a:rPr lang="ru-RU" sz="1600" dirty="0" smtClean="0"/>
              <a:t>       Воспитательный и развивающий аспекты урока раскрываются через уровень усвоения учебного материала, через индивидуальные и групповые способы организации познавательной деятельности, через всю атмосферу урока. </a:t>
            </a:r>
            <a:endParaRPr lang="ru-RU" sz="1600" b="1" dirty="0" smtClean="0"/>
          </a:p>
          <a:p>
            <a:r>
              <a:rPr lang="ru-RU" sz="1600" dirty="0" smtClean="0"/>
              <a:t> Все запланированные цели были реализованы на уроке. </a:t>
            </a:r>
            <a:endParaRPr lang="ru-RU" sz="1600" b="1" dirty="0" smtClean="0"/>
          </a:p>
          <a:p>
            <a:endParaRPr lang="ru-RU" sz="16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D7B29-B987-4496-A2AE-92CB5111D0A0}" type="datetime1">
              <a:rPr lang="ru-RU" smtClean="0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A541B-78E1-4401-A89E-A63B12642C26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0"/>
            <a:ext cx="8363272" cy="6126163"/>
          </a:xfrm>
        </p:spPr>
        <p:txBody>
          <a:bodyPr/>
          <a:lstStyle/>
          <a:p>
            <a:pPr>
              <a:buNone/>
            </a:pPr>
            <a:endParaRPr lang="ru-RU" b="1" dirty="0" smtClean="0"/>
          </a:p>
          <a:p>
            <a:r>
              <a:rPr lang="ru-RU" sz="1400" b="1" u="sng" dirty="0" smtClean="0"/>
              <a:t>ИДЕИ УРОКА</a:t>
            </a:r>
          </a:p>
          <a:p>
            <a:r>
              <a:rPr lang="ru-RU" sz="1400" b="1" dirty="0" smtClean="0"/>
              <a:t>1) Опора в проектировании и проведении урока диагностику уровня </a:t>
            </a:r>
            <a:r>
              <a:rPr lang="ru-RU" sz="1400" b="1" dirty="0" err="1" smtClean="0"/>
              <a:t>обученности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обучаемости</a:t>
            </a:r>
            <a:r>
              <a:rPr lang="ru-RU" sz="1400" b="1" dirty="0" smtClean="0"/>
              <a:t>, учебных и воспитательных возможностей учащихся класса.</a:t>
            </a:r>
          </a:p>
          <a:p>
            <a:r>
              <a:rPr lang="ru-RU" sz="1400" b="1" dirty="0" smtClean="0"/>
              <a:t>2) Оптимальное сочетание фронтальных, групповых и индивидуальных  форм работы на уроке.</a:t>
            </a:r>
          </a:p>
          <a:p>
            <a:r>
              <a:rPr lang="ru-RU" sz="1400" b="1" dirty="0" smtClean="0"/>
              <a:t> Исходя из целей и идей урока было запланировано 7 структурных компонентов урока.</a:t>
            </a:r>
          </a:p>
          <a:p>
            <a:r>
              <a:rPr lang="ru-RU" sz="1400" b="1" dirty="0" smtClean="0"/>
              <a:t>1. </a:t>
            </a:r>
            <a:r>
              <a:rPr lang="ru-RU" sz="1400" b="1" u="sng" dirty="0" smtClean="0"/>
              <a:t>ОРГМОМЕНТ</a:t>
            </a:r>
            <a:r>
              <a:rPr lang="ru-RU" sz="1400" b="1" dirty="0" smtClean="0"/>
              <a:t> – Обеспечение нормальной обстановки на уроке , создание эмоционального настроя, направленного на концентрацию внимания.</a:t>
            </a:r>
          </a:p>
          <a:p>
            <a:r>
              <a:rPr lang="ru-RU" sz="1400" b="1" u="sng" dirty="0" smtClean="0"/>
              <a:t>2</a:t>
            </a:r>
            <a:r>
              <a:rPr lang="ru-RU" sz="1400" b="1" dirty="0" smtClean="0"/>
              <a:t>.</a:t>
            </a:r>
            <a:r>
              <a:rPr lang="ru-RU" sz="1400" b="1" u="sng" dirty="0" smtClean="0"/>
              <a:t>СООБЩЕНИЕ ТЕМЫ И ЦЕЛИ УРОКА</a:t>
            </a:r>
            <a:r>
              <a:rPr lang="ru-RU" sz="1400" b="1" dirty="0" smtClean="0"/>
              <a:t> – Цель этого этапа – повысить познавательный интерес; быстрое включение класса в деловой ритм; организация внимания учащихся. Перед учащимися ставится проблема.</a:t>
            </a:r>
          </a:p>
          <a:p>
            <a:r>
              <a:rPr lang="ru-RU" sz="1400" b="1" dirty="0" smtClean="0"/>
              <a:t>3. </a:t>
            </a:r>
            <a:r>
              <a:rPr lang="ru-RU" sz="1400" b="1" u="sng" dirty="0" smtClean="0"/>
              <a:t>ПОВТОРЕНИЕ ТЕОРЕТИЧЕСКИХ СВЕДЕНИЙ</a:t>
            </a:r>
            <a:r>
              <a:rPr lang="ru-RU" sz="1400" b="1" dirty="0" smtClean="0"/>
              <a:t> – Закрепить, уточнить и систематизировать знания учащихся.</a:t>
            </a:r>
          </a:p>
          <a:p>
            <a:r>
              <a:rPr lang="ru-RU" sz="1400" b="1" dirty="0" smtClean="0"/>
              <a:t>4. </a:t>
            </a:r>
            <a:r>
              <a:rPr lang="ru-RU" sz="1400" b="1" u="sng" dirty="0" smtClean="0"/>
              <a:t>ТРЕНИРОВОЧНЫЕ УПРАЖНЕНИЯ НА ЗАКРЕПЛЕНИЕ ЗУН</a:t>
            </a:r>
            <a:r>
              <a:rPr lang="ru-RU" sz="1400" b="1" dirty="0" smtClean="0"/>
              <a:t> – Это самый продолжительный этап урока. Здесь применяются различные формы работы: фронтальная, групповая, индивидуальная. Это методически оправдано, поскольку учащиеся имеют различный уровень </a:t>
            </a:r>
            <a:r>
              <a:rPr lang="ru-RU" sz="1400" b="1" dirty="0" err="1" smtClean="0"/>
              <a:t>обучаемости</a:t>
            </a:r>
            <a:r>
              <a:rPr lang="ru-RU" sz="1400" b="1" dirty="0" smtClean="0"/>
              <a:t> и учебных возможностей. Задания располагаются в порядке повышения сложности.</a:t>
            </a:r>
          </a:p>
          <a:p>
            <a:r>
              <a:rPr lang="ru-RU" sz="1400" b="1" dirty="0" smtClean="0"/>
              <a:t>6. </a:t>
            </a:r>
            <a:r>
              <a:rPr lang="ru-RU" sz="1400" b="1" u="sng" dirty="0" smtClean="0"/>
              <a:t>ПОДВЕДЕНИЕ ИТОГОВ</a:t>
            </a:r>
            <a:r>
              <a:rPr lang="ru-RU" sz="1400" b="1" dirty="0" smtClean="0"/>
              <a:t> проводится в игровой форме, носящей познавательный характер. </a:t>
            </a:r>
          </a:p>
          <a:p>
            <a:r>
              <a:rPr lang="ru-RU" sz="1400" b="1" dirty="0" smtClean="0"/>
              <a:t>Данный этап призван создать у детей чувство удовлетворения своей работой, атмосферы значимости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D7B29-B987-4496-A2AE-92CB5111D0A0}" type="datetime1">
              <a:rPr lang="ru-RU" smtClean="0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A541B-78E1-4401-A89E-A63B12642C26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075240" cy="1008112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tx2"/>
                </a:solidFill>
              </a:rPr>
              <a:t>ЗАМЫСЕЛ УРОКА</a:t>
            </a:r>
            <a:endParaRPr lang="ru-RU" sz="3200" b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844824"/>
            <a:ext cx="8147248" cy="4281339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Показать разнообразие применяемых  форм и методов работы в разделе общеобразовательной программы: «</a:t>
            </a:r>
            <a:r>
              <a:rPr lang="ru-RU" b="1" dirty="0" smtClean="0">
                <a:solidFill>
                  <a:srgbClr val="002060"/>
                </a:solidFill>
              </a:rPr>
              <a:t>Десятичные дроби</a:t>
            </a:r>
            <a:r>
              <a:rPr lang="ru-RU" dirty="0" smtClean="0"/>
              <a:t>».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D7B29-B987-4496-A2AE-92CB5111D0A0}" type="datetime1">
              <a:rPr lang="ru-RU" smtClean="0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A541B-78E1-4401-A89E-A63B12642C26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 smtClean="0"/>
              <a:t>Цель программы</a:t>
            </a:r>
            <a:r>
              <a:rPr lang="ru-RU" sz="2000" dirty="0" smtClean="0"/>
              <a:t>:</a:t>
            </a:r>
          </a:p>
          <a:p>
            <a:pPr>
              <a:buNone/>
            </a:pPr>
            <a:r>
              <a:rPr lang="ru-RU" sz="2000" dirty="0" smtClean="0"/>
              <a:t>      дать понятие о десятичной дроби, образовании, записи, чтении, учить сравнивать десятичные дроби, выполнять сложение и вычитание дробей 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Подготовка обучающихся к самостоятельной трудовой деятельности в условиях рыночной экономики.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Задачи: </a:t>
            </a:r>
            <a:endParaRPr lang="ru-RU" sz="2000" dirty="0" smtClean="0"/>
          </a:p>
          <a:p>
            <a:pPr lvl="0" algn="ctr">
              <a:buNone/>
            </a:pPr>
            <a:r>
              <a:rPr lang="ru-RU" sz="2000" dirty="0" smtClean="0"/>
              <a:t>         Научить находить и использовать необходимую информацию.</a:t>
            </a:r>
          </a:p>
          <a:p>
            <a:pPr lvl="0">
              <a:buNone/>
            </a:pP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          Учить планировать, организовывать и выполнять работу.</a:t>
            </a:r>
          </a:p>
          <a:p>
            <a:pPr lvl="0">
              <a:buNone/>
            </a:pP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                  Развивать самооценку и </a:t>
            </a:r>
            <a:r>
              <a:rPr lang="ru-RU" sz="2000" dirty="0" err="1" smtClean="0"/>
              <a:t>взаимооценку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D7B29-B987-4496-A2AE-92CB5111D0A0}" type="datetime1">
              <a:rPr lang="ru-RU" smtClean="0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A541B-78E1-4401-A89E-A63B12642C26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075240" cy="792088"/>
          </a:xfrm>
        </p:spPr>
        <p:txBody>
          <a:bodyPr/>
          <a:lstStyle/>
          <a:p>
            <a:r>
              <a:rPr lang="ru-RU" sz="3200" b="1" dirty="0" smtClean="0"/>
              <a:t>ХАРАКТЕРИСТИКА КЛАССА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548680"/>
            <a:ext cx="8496944" cy="5577483"/>
          </a:xfrm>
        </p:spPr>
        <p:txBody>
          <a:bodyPr/>
          <a:lstStyle/>
          <a:p>
            <a:pPr>
              <a:buNone/>
            </a:pPr>
            <a:endParaRPr lang="ru-RU" sz="1600" b="1" dirty="0" smtClean="0"/>
          </a:p>
          <a:p>
            <a:r>
              <a:rPr lang="ru-RU" sz="1600" dirty="0" smtClean="0"/>
              <a:t>Интеллектуальные  способности учащихся 7 класса разные. </a:t>
            </a:r>
            <a:endParaRPr lang="ru-RU" sz="1600" b="1" dirty="0" smtClean="0"/>
          </a:p>
          <a:p>
            <a:r>
              <a:rPr lang="ru-RU" sz="1600" dirty="0" smtClean="0"/>
              <a:t>1 уровень(высокий) - Тушина Н. Она быстро включается в работу. На достаточном уровне развита наблюдательность, умение видеть и выделять признаки, анализировать, сравнивать, находить различия, классифицировать, обобщать. </a:t>
            </a:r>
          </a:p>
          <a:p>
            <a:r>
              <a:rPr lang="ru-RU" sz="1600" dirty="0" smtClean="0"/>
              <a:t>2 уровень (средний)   – Овчинников С. Внимание произвольное, объем, концентрация и устойчивость средние. Появляется утомление, преобладает механическая память. Для поддержания внимания необходимо использовать смену деятельности, интересные факты, наглядные пособия. Для усвоения нужно несколько </a:t>
            </a:r>
            <a:r>
              <a:rPr lang="ru-RU" sz="1600" dirty="0" err="1" smtClean="0"/>
              <a:t>разповторить</a:t>
            </a:r>
            <a:r>
              <a:rPr lang="ru-RU" sz="1600" dirty="0" smtClean="0"/>
              <a:t> нужные определения, правила, выводы. Не всегда видит, выделяет признаки, анализирует, сравнивает, находит различия, классифицирует, обобщает. Часто им необходима помощь учителя. </a:t>
            </a:r>
            <a:endParaRPr lang="ru-RU" sz="1600" b="1" dirty="0" smtClean="0"/>
          </a:p>
          <a:p>
            <a:r>
              <a:rPr lang="ru-RU" sz="1600" dirty="0" smtClean="0"/>
              <a:t>3 уровень (низкий) – Баранова Я. Внимание непроизвольное. Объем, концентрация и устойчивость низкие. Отсутствует способность к длительной и стойкой сосредоточенности. Быстро появляется утомление. Слуховая, зрительная и моторная память не прочны. Нуждается в постоянном напоминании, индивидуальной помощи и контроля со стороны учителя.  Слабо развита речь, небольшой словарный запас,  не может объяснить свой выбор решения. Задания выполняет только по образцу. </a:t>
            </a:r>
            <a:endParaRPr lang="ru-RU" sz="1600" b="1" dirty="0" smtClean="0"/>
          </a:p>
          <a:p>
            <a:r>
              <a:rPr lang="ru-RU" sz="1600" dirty="0" smtClean="0"/>
              <a:t>Таким образом, проанализировав детей по уровням развития, можно сделать вывод, что дети каждого уровня своеобразны и отличаются по своим умственным способностям. </a:t>
            </a:r>
          </a:p>
          <a:p>
            <a:r>
              <a:rPr lang="ru-RU" sz="1600" dirty="0" smtClean="0"/>
              <a:t>Учение должно быть дифференцированным, с учетом индивидуальных возможностей. </a:t>
            </a:r>
            <a:br>
              <a:rPr lang="ru-RU" sz="1600" dirty="0" smtClean="0"/>
            </a:br>
            <a:endParaRPr lang="ru-RU" sz="1600" b="1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D7B29-B987-4496-A2AE-92CB5111D0A0}" type="datetime1">
              <a:rPr lang="ru-RU" smtClean="0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A541B-78E1-4401-A89E-A63B12642C26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19256" cy="940966"/>
          </a:xfrm>
        </p:spPr>
        <p:txBody>
          <a:bodyPr/>
          <a:lstStyle/>
          <a:p>
            <a:r>
              <a:rPr lang="ru-RU" b="1" dirty="0" smtClean="0"/>
              <a:t> </a:t>
            </a:r>
            <a:r>
              <a:rPr lang="ru-RU" b="1" dirty="0" smtClean="0">
                <a:solidFill>
                  <a:srgbClr val="0070C0"/>
                </a:solidFill>
              </a:rPr>
              <a:t>Тема урока: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4400" b="1" dirty="0" smtClean="0">
                <a:solidFill>
                  <a:srgbClr val="7030A0"/>
                </a:solidFill>
              </a:rPr>
              <a:t>«Сравнение десятичных дробей»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D7B29-B987-4496-A2AE-92CB5111D0A0}" type="datetime1">
              <a:rPr lang="ru-RU" smtClean="0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A541B-78E1-4401-A89E-A63B12642C26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Цели урока: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157592" cy="488600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 </a:t>
            </a:r>
            <a:endParaRPr lang="ru-RU" b="1" dirty="0" smtClean="0"/>
          </a:p>
          <a:p>
            <a:r>
              <a:rPr lang="ru-RU" sz="1200" u="sng" dirty="0" smtClean="0"/>
              <a:t>ОБРАЗОВАТЕЛЬНЫЕ:</a:t>
            </a:r>
            <a:endParaRPr lang="ru-RU" sz="1200" b="1" dirty="0" smtClean="0"/>
          </a:p>
          <a:p>
            <a:r>
              <a:rPr lang="ru-RU" sz="1200" dirty="0" smtClean="0"/>
              <a:t>- выработать навык в сравнении десятичных дробей.</a:t>
            </a:r>
            <a:endParaRPr lang="ru-RU" sz="1200" b="1" dirty="0" smtClean="0"/>
          </a:p>
          <a:p>
            <a:r>
              <a:rPr lang="ru-RU" sz="1200" dirty="0" smtClean="0"/>
              <a:t>- обогащение знаний, установление связей теории с </a:t>
            </a:r>
            <a:endParaRPr lang="ru-RU" sz="1200" b="1" dirty="0" smtClean="0"/>
          </a:p>
          <a:p>
            <a:r>
              <a:rPr lang="ru-RU" sz="1200" dirty="0" smtClean="0"/>
              <a:t>  практикой. </a:t>
            </a:r>
            <a:endParaRPr lang="ru-RU" sz="1200" b="1" dirty="0" smtClean="0"/>
          </a:p>
          <a:p>
            <a:r>
              <a:rPr lang="ru-RU" sz="1200" dirty="0" smtClean="0"/>
              <a:t>- повысить интерес учащихся к нестандартным задачам.</a:t>
            </a:r>
            <a:endParaRPr lang="ru-RU" sz="1200" b="1" dirty="0" smtClean="0"/>
          </a:p>
          <a:p>
            <a:r>
              <a:rPr lang="ru-RU" sz="1200" dirty="0" smtClean="0"/>
              <a:t> </a:t>
            </a:r>
            <a:endParaRPr lang="ru-RU" sz="1200" b="1" dirty="0" smtClean="0"/>
          </a:p>
          <a:p>
            <a:r>
              <a:rPr lang="ru-RU" sz="1200" u="sng" dirty="0" smtClean="0"/>
              <a:t>РАЗВИВАЮЩИЕ:</a:t>
            </a:r>
            <a:endParaRPr lang="ru-RU" sz="1200" b="1" dirty="0" smtClean="0"/>
          </a:p>
          <a:p>
            <a:r>
              <a:rPr lang="ru-RU" sz="1200" dirty="0" smtClean="0"/>
              <a:t>- развивать умение наблюдать, сравнивать, делать выводы, </a:t>
            </a:r>
            <a:endParaRPr lang="ru-RU" sz="1200" b="1" dirty="0" smtClean="0"/>
          </a:p>
          <a:p>
            <a:r>
              <a:rPr lang="ru-RU" sz="1200" dirty="0" smtClean="0"/>
              <a:t>  обобщать.</a:t>
            </a:r>
            <a:endParaRPr lang="ru-RU" sz="1200" b="1" dirty="0" smtClean="0"/>
          </a:p>
          <a:p>
            <a:r>
              <a:rPr lang="ru-RU" sz="1200" dirty="0" smtClean="0"/>
              <a:t>- развивать активность мышления.</a:t>
            </a:r>
            <a:endParaRPr lang="ru-RU" sz="1200" b="1" dirty="0" smtClean="0"/>
          </a:p>
          <a:p>
            <a:r>
              <a:rPr lang="ru-RU" sz="1200" dirty="0" smtClean="0"/>
              <a:t>- формировать познавательные способности.</a:t>
            </a:r>
            <a:endParaRPr lang="ru-RU" sz="1200" b="1" dirty="0" smtClean="0"/>
          </a:p>
          <a:p>
            <a:r>
              <a:rPr lang="ru-RU" sz="1200" dirty="0" smtClean="0"/>
              <a:t>- развивать логическое мышление.</a:t>
            </a:r>
            <a:endParaRPr lang="ru-RU" sz="1200" b="1" dirty="0" smtClean="0"/>
          </a:p>
          <a:p>
            <a:r>
              <a:rPr lang="ru-RU" sz="1200" dirty="0" smtClean="0"/>
              <a:t>- развивать речь, самостоятельность, инициативу.</a:t>
            </a:r>
            <a:endParaRPr lang="ru-RU" sz="1200" b="1" dirty="0" smtClean="0"/>
          </a:p>
          <a:p>
            <a:r>
              <a:rPr lang="ru-RU" sz="1200" dirty="0" smtClean="0"/>
              <a:t> </a:t>
            </a:r>
            <a:endParaRPr lang="ru-RU" sz="1200" b="1" dirty="0" smtClean="0"/>
          </a:p>
          <a:p>
            <a:r>
              <a:rPr lang="ru-RU" sz="1200" u="sng" dirty="0" smtClean="0"/>
              <a:t>ВОСПИТАТЕЛЬНЫЕ:</a:t>
            </a:r>
            <a:endParaRPr lang="ru-RU" sz="1200" b="1" dirty="0" smtClean="0"/>
          </a:p>
          <a:p>
            <a:r>
              <a:rPr lang="ru-RU" sz="1200" dirty="0" smtClean="0"/>
              <a:t>- создание психологического климата в классном </a:t>
            </a:r>
            <a:endParaRPr lang="ru-RU" sz="1200" b="1" dirty="0" smtClean="0"/>
          </a:p>
          <a:p>
            <a:r>
              <a:rPr lang="ru-RU" sz="1200" dirty="0" smtClean="0"/>
              <a:t>  коллективе.</a:t>
            </a:r>
            <a:endParaRPr lang="ru-RU" sz="1200" b="1" dirty="0" smtClean="0"/>
          </a:p>
          <a:p>
            <a:r>
              <a:rPr lang="ru-RU" sz="1200" dirty="0" smtClean="0"/>
              <a:t>- воспитывать чувство заинтересованности в результате своего труда и труда товарищей.</a:t>
            </a:r>
            <a:endParaRPr lang="ru-RU" sz="1200" b="1" dirty="0" smtClean="0"/>
          </a:p>
          <a:p>
            <a:r>
              <a:rPr lang="ru-RU" sz="1200" dirty="0" smtClean="0"/>
              <a:t> </a:t>
            </a:r>
            <a:endParaRPr lang="ru-RU" sz="1200" b="1" dirty="0" smtClean="0"/>
          </a:p>
          <a:p>
            <a:pPr>
              <a:buNone/>
            </a:pP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D7B29-B987-4496-A2AE-92CB5111D0A0}" type="datetime1">
              <a:rPr lang="ru-RU" smtClean="0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A541B-78E1-4401-A89E-A63B12642C26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1" dirty="0" smtClean="0"/>
              <a:t>Тип урока: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урок изучения нового материала. 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D7B29-B987-4496-A2AE-92CB5111D0A0}" type="datetime1">
              <a:rPr lang="ru-RU" smtClean="0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A541B-78E1-4401-A89E-A63B12642C26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Место урока в теме: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7 и 8 уроки раздела «Десятичные дроби»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D7B29-B987-4496-A2AE-92CB5111D0A0}" type="datetime1">
              <a:rPr lang="ru-RU" smtClean="0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A541B-78E1-4401-A89E-A63B12642C26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математика - 2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математика - 20</Template>
  <TotalTime>180</TotalTime>
  <Words>1868</Words>
  <Application>Microsoft Office PowerPoint</Application>
  <PresentationFormat>Экран (4:3)</PresentationFormat>
  <Paragraphs>282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математика - 20</vt:lpstr>
      <vt:lpstr>    СТЕНДОВЫЙ УРОК математики в 7 классе    </vt:lpstr>
      <vt:lpstr>Слайд 2</vt:lpstr>
      <vt:lpstr>ЗАМЫСЕЛ УРОКА</vt:lpstr>
      <vt:lpstr>Слайд 4</vt:lpstr>
      <vt:lpstr>ХАРАКТЕРИСТИКА КЛАССА</vt:lpstr>
      <vt:lpstr> Тема урока:</vt:lpstr>
      <vt:lpstr>Цели урока:</vt:lpstr>
      <vt:lpstr>Слайд 8</vt:lpstr>
      <vt:lpstr>Место урока в теме:</vt:lpstr>
      <vt:lpstr>Оборудование:</vt:lpstr>
      <vt:lpstr> ОСНОВНЫЕ ЭТАПЫ УРОКА : </vt:lpstr>
      <vt:lpstr>Ход урока</vt:lpstr>
      <vt:lpstr>2. СООБЩЕНИЕ ТЕМЫ И ЦЕЛИ УРОКА. </vt:lpstr>
      <vt:lpstr>3. ПОВТОРЕНИЕ ТЕОРЕТИЧЕСКИХ СВЕДЕНИЙ. </vt:lpstr>
      <vt:lpstr>4. ТРЕНИРОВОЧНЫЕ УПРАЖНЕНИЯ НА ЗАКРЕПЛЕНИЕ ЗНАНИЙ, УМЕНИЙ, НАВЫКОВ. </vt:lpstr>
      <vt:lpstr>Слайд 16</vt:lpstr>
      <vt:lpstr>Слайд 17</vt:lpstr>
      <vt:lpstr>Слайд 18</vt:lpstr>
      <vt:lpstr>Слайд 19</vt:lpstr>
      <vt:lpstr>ТЕСТОВЫЕ ЗАДАНИЯ </vt:lpstr>
      <vt:lpstr>Дифференцированное задание</vt:lpstr>
      <vt:lpstr>Подведение итогов урока.</vt:lpstr>
      <vt:lpstr>Анализ урока: </vt:lpstr>
      <vt:lpstr>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СТЕНДОВЫЙ УРОК</dc:title>
  <dc:creator>User</dc:creator>
  <dc:description>http;//aida.ucoz.ru</dc:description>
  <cp:lastModifiedBy>User</cp:lastModifiedBy>
  <cp:revision>20</cp:revision>
  <dcterms:created xsi:type="dcterms:W3CDTF">2015-04-25T14:28:22Z</dcterms:created>
  <dcterms:modified xsi:type="dcterms:W3CDTF">2015-05-19T13:32:25Z</dcterms:modified>
</cp:coreProperties>
</file>