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2" r:id="rId6"/>
    <p:sldId id="263" r:id="rId7"/>
    <p:sldId id="274" r:id="rId8"/>
    <p:sldId id="267" r:id="rId9"/>
    <p:sldId id="264" r:id="rId10"/>
    <p:sldId id="265" r:id="rId11"/>
    <p:sldId id="266" r:id="rId12"/>
    <p:sldId id="268" r:id="rId13"/>
    <p:sldId id="269" r:id="rId14"/>
    <p:sldId id="270" r:id="rId15"/>
    <p:sldId id="271" r:id="rId16"/>
    <p:sldId id="272" r:id="rId17"/>
    <p:sldId id="275" r:id="rId18"/>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69" d="100"/>
          <a:sy n="69"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a:lvl1pPr>
          </a:lstStyle>
          <a:p>
            <a:pPr>
              <a:defRPr/>
            </a:pPr>
            <a:fld id="{23813B38-20BD-481E-9321-C641CFE7AC2E}" type="datetimeFigureOut">
              <a:rPr lang="ru-RU"/>
              <a:pPr>
                <a:defRPr/>
              </a:pPr>
              <a:t>05.04.2017</a:t>
            </a:fld>
            <a:endParaRPr lang="ru-RU"/>
          </a:p>
        </p:txBody>
      </p:sp>
      <p:sp>
        <p:nvSpPr>
          <p:cNvPr id="10" name="Footer Placeholder 4"/>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98405279-5722-40D9-843E-ED2ECBEC41B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9999A037-FBFE-483A-8B7C-2E56EE21BE11}" type="datetimeFigureOut">
              <a:rPr lang="ru-RU"/>
              <a:pPr>
                <a:defRPr/>
              </a:pPr>
              <a:t>05.04.2017</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70079AA6-1F01-4431-BFC8-CBA9D61C9FE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F138B1C-BF5C-4AC7-8381-DDBA9E2194A6}" type="datetimeFigureOut">
              <a:rPr lang="ru-RU"/>
              <a:pPr>
                <a:defRPr/>
              </a:pPr>
              <a:t>05.04.2017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290E714-185E-4653-857C-682D073C782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4"/>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07177445-5C1E-4B85-BE06-C54D92F25A00}" type="datetimeFigureOut">
              <a:rPr lang="ru-RU"/>
              <a:pPr>
                <a:defRPr/>
              </a:pPr>
              <a:t>05.04.2017</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086E4A82-38D5-4ACF-9C6F-61F83816FC0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7AC22511-5E2C-4BFB-A77A-205D5E00C37D}" type="datetimeFigureOut">
              <a:rPr lang="ru-RU"/>
              <a:pPr>
                <a:defRPr/>
              </a:pPr>
              <a:t>05.04.2017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280985F-83C2-41EE-9756-6FEE4746478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0"/>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1"/>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0372023A-1E9C-4E31-B921-D0EFE8AB66F4}" type="datetimeFigureOut">
              <a:rPr lang="ru-RU"/>
              <a:pPr>
                <a:defRPr/>
              </a:pPr>
              <a:t>05.04.2017</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B68C9B68-7ECB-439B-9E64-558977206C54}"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F1891CBC-B453-4BB8-B9B0-63DD5B05DEDE}" type="datetimeFigureOut">
              <a:rPr lang="ru-RU"/>
              <a:pPr>
                <a:defRPr/>
              </a:pPr>
              <a:t>05.04.2017</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C3AD617C-C119-4DF9-8C47-457A2A1C4A6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F7B3B7D-B2AB-4278-AB33-819E607BA03B}" type="datetimeFigureOut">
              <a:rPr lang="ru-RU"/>
              <a:pPr>
                <a:defRPr/>
              </a:pPr>
              <a:t>05.04.2017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C1BFF7E-99D9-4FBC-97AA-2C081B727EFC}"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CE613FB-9D22-4CB1-90B4-7A6DE950A5BF}" type="datetimeFigureOut">
              <a:rPr lang="ru-RU"/>
              <a:pPr>
                <a:defRPr/>
              </a:pPr>
              <a:t>05.04.2017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6ACFEE6-0194-431C-9072-8A4A164F940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845E3D0-C2E0-4983-824A-7A8E50386B5F}" type="datetimeFigureOut">
              <a:rPr lang="ru-RU"/>
              <a:pPr>
                <a:defRPr/>
              </a:pPr>
              <a:t>05.04.2017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165AE2D-5A31-4929-8068-4F6426C5D54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9CC604FE-7C6F-41B0-A04A-63FA454C62EF}" type="datetimeFigureOut">
              <a:rPr lang="ru-RU"/>
              <a:pPr>
                <a:defRPr/>
              </a:pPr>
              <a:t>05.04.2017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F742398-6FD7-46DA-B876-A9D6E47621F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D93310B-F126-495C-8F4F-9E6B28B0AF44}" type="datetimeFigureOut">
              <a:rPr lang="ru-RU"/>
              <a:pPr>
                <a:defRPr/>
              </a:pPr>
              <a:t>05.04.2017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2F4C2A1-E8F7-4125-A8F0-7DE21E1052A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B32A91E-FD8C-470F-8F95-2578039AD965}" type="datetimeFigureOut">
              <a:rPr lang="ru-RU"/>
              <a:pPr>
                <a:defRPr/>
              </a:pPr>
              <a:t>05.04.2017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755B5CD-6CF5-4590-94F5-F2EF4941EA6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2651DC1F-3A89-4C15-8BC9-118D820B8877}" type="datetimeFigureOut">
              <a:rPr lang="ru-RU"/>
              <a:pPr>
                <a:defRPr/>
              </a:pPr>
              <a:t>05.04.2017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796BA98-5529-4C77-828F-0F501CF042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4BCC38-6FDA-4E67-8E77-51613770720F}" type="datetimeFigureOut">
              <a:rPr lang="ru-RU"/>
              <a:pPr>
                <a:defRPr/>
              </a:pPr>
              <a:t>05.04.2017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12BCFC3-F907-4731-BB98-238414EF65A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1EC9116-35AE-4927-B52D-0077F291FF52}" type="datetimeFigureOut">
              <a:rPr lang="ru-RU"/>
              <a:pPr>
                <a:defRPr/>
              </a:pPr>
              <a:t>05.04.2017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8F832E5-8DE6-465C-A128-78841160DFF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2F47D52-D21E-44FA-A8EE-8E8D2EE78200}" type="datetimeFigureOut">
              <a:rPr lang="ru-RU"/>
              <a:pPr>
                <a:defRPr/>
              </a:pPr>
              <a:t>05.04.2017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6A110FF-C093-4990-AD3C-5CD5D30C864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spcBef>
                <a:spcPts val="0"/>
              </a:spcBef>
              <a:spcAft>
                <a:spcPts val="0"/>
              </a:spcAft>
              <a:defRPr sz="1000" b="0" i="0" smtClean="0">
                <a:solidFill>
                  <a:schemeClr val="bg2">
                    <a:lumMod val="50000"/>
                  </a:schemeClr>
                </a:solidFill>
                <a:effectLst/>
                <a:latin typeface="+mn-lt"/>
                <a:cs typeface="+mn-cs"/>
              </a:defRPr>
            </a:lvl1pPr>
          </a:lstStyle>
          <a:p>
            <a:pPr>
              <a:defRPr/>
            </a:pPr>
            <a:fld id="{A37AF332-737C-440B-A18D-76242AA846E8}" type="datetimeFigureOut">
              <a:rPr lang="ru-RU"/>
              <a:pPr>
                <a:defRPr/>
              </a:pPr>
              <a:t>05.04.2017</a:t>
            </a:fld>
            <a:endParaRPr lang="ru-RU"/>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spcBef>
                <a:spcPts val="0"/>
              </a:spcBef>
              <a:spcAft>
                <a:spcPts val="0"/>
              </a:spcAft>
              <a:defRPr sz="1000" b="0" i="0">
                <a:solidFill>
                  <a:schemeClr val="bg2">
                    <a:lumMod val="50000"/>
                  </a:schemeClr>
                </a:solidFill>
                <a:effectLst/>
                <a:latin typeface="+mn-lt"/>
                <a:cs typeface="+mn-cs"/>
              </a:defRPr>
            </a:lvl1pPr>
          </a:lstStyle>
          <a:p>
            <a:pPr>
              <a:defRPr/>
            </a:pPr>
            <a:endParaRPr lang="ru-RU"/>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fontAlgn="auto">
              <a:spcBef>
                <a:spcPts val="0"/>
              </a:spcBef>
              <a:spcAft>
                <a:spcPts val="0"/>
              </a:spcAft>
              <a:defRPr sz="3200" b="0" i="0" smtClean="0">
                <a:solidFill>
                  <a:schemeClr val="bg2">
                    <a:lumMod val="50000"/>
                  </a:schemeClr>
                </a:solidFill>
                <a:effectLst/>
                <a:latin typeface="+mn-lt"/>
                <a:cs typeface="+mn-cs"/>
              </a:defRPr>
            </a:lvl1pPr>
          </a:lstStyle>
          <a:p>
            <a:pPr>
              <a:defRPr/>
            </a:pPr>
            <a:fld id="{529BDA32-F8FD-4AFF-873B-C75AA558F23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79" r:id="rId12"/>
    <p:sldLayoutId id="2147483667" r:id="rId13"/>
    <p:sldLayoutId id="2147483680" r:id="rId14"/>
    <p:sldLayoutId id="2147483666" r:id="rId15"/>
    <p:sldLayoutId id="2147483665" r:id="rId16"/>
    <p:sldLayoutId id="2147483664" r:id="rId17"/>
  </p:sldLayoutIdLst>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itchFamily="34" charset="0"/>
        </a:defRPr>
      </a:lvl2pPr>
      <a:lvl3pPr algn="l" defTabSz="457200" rtl="0" fontAlgn="base">
        <a:spcBef>
          <a:spcPct val="0"/>
        </a:spcBef>
        <a:spcAft>
          <a:spcPct val="0"/>
        </a:spcAft>
        <a:defRPr sz="3600">
          <a:solidFill>
            <a:schemeClr val="tx1"/>
          </a:solidFill>
          <a:latin typeface="Century Gothic" pitchFamily="34" charset="0"/>
        </a:defRPr>
      </a:lvl3pPr>
      <a:lvl4pPr algn="l" defTabSz="457200" rtl="0" fontAlgn="base">
        <a:spcBef>
          <a:spcPct val="0"/>
        </a:spcBef>
        <a:spcAft>
          <a:spcPct val="0"/>
        </a:spcAft>
        <a:defRPr sz="3600">
          <a:solidFill>
            <a:schemeClr val="tx1"/>
          </a:solidFill>
          <a:latin typeface="Century Gothic" pitchFamily="34" charset="0"/>
        </a:defRPr>
      </a:lvl4pPr>
      <a:lvl5pPr algn="l" defTabSz="457200" rtl="0" fontAlgn="base">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http://pravoslavie.uz/upload/medialibrary/6cd/1.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http://pravoslavie.uz/upload/medialibrary/6cd/1.JP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andex.ru/images/search?text=%D0%BF%D1%80%D0%B8%D1%80%D0%BE%D0%B4%D0%B0%20%D1%8F%D1%80%D0%BA%D0%BE%D0%B2%D1%81%D0%BA%D0%BE%D0%B3%D0%BE%20%D1%80%D0%B0%D0%B9%D0%BE%D0%BD%D0%B0%20%D1%82%D1%8E%D0%BC%D0%B5%D0%BD%D1%81%D0%BA%D0%BE%D0%B9%20%D0%BE%D0%B1%D0%BB%D0%B0%D1%81%D1%82%D0%B8%20%D1%84%D0%BE%D1%82%D0%BE&amp;img_url=http://photo.outdoors.ru/album/12094.jpg&amp;pos=2&amp;rpt=simage&amp;stype=image&amp;lr=54&amp;noreask=1&amp;family=yes&amp;parent-reqid=1491278091526906-819999965890316881648426-man1-3692&amp;source=wiz&amp;uinfo=sw-1600-sh-900-ww-1583-wh-805-pd-1-wp-16x9_1600x900-lt-68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upinfo.ru/sites/default/files/imagecache/yandex/story/12-07/vuz9.jpg"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Рисунок 5" descr="C:\Users\1\Desktop\ШКОЛА В ЭТОМ ГОДУ\76791798_UtkinIlNikif[1].jpg"/>
          <p:cNvPicPr>
            <a:picLocks noChangeAspect="1" noChangeArrowheads="1"/>
          </p:cNvPicPr>
          <p:nvPr/>
        </p:nvPicPr>
        <p:blipFill>
          <a:blip r:embed="rId2"/>
          <a:srcRect/>
          <a:stretch>
            <a:fillRect/>
          </a:stretch>
        </p:blipFill>
        <p:spPr bwMode="auto">
          <a:xfrm>
            <a:off x="612775" y="411163"/>
            <a:ext cx="3860800" cy="5324475"/>
          </a:xfrm>
          <a:prstGeom prst="rect">
            <a:avLst/>
          </a:prstGeom>
          <a:noFill/>
          <a:ln w="127000">
            <a:solidFill>
              <a:srgbClr val="000000"/>
            </a:solidFill>
            <a:miter lim="800000"/>
            <a:headEnd/>
            <a:tailEnd/>
          </a:ln>
        </p:spPr>
      </p:pic>
      <p:sp>
        <p:nvSpPr>
          <p:cNvPr id="19460" name="Rectangle 4"/>
          <p:cNvSpPr>
            <a:spLocks noChangeArrowheads="1"/>
          </p:cNvSpPr>
          <p:nvPr/>
        </p:nvSpPr>
        <p:spPr bwMode="auto">
          <a:xfrm>
            <a:off x="4902200" y="685800"/>
            <a:ext cx="6548438" cy="3693319"/>
          </a:xfrm>
          <a:prstGeom prst="rect">
            <a:avLst/>
          </a:prstGeom>
          <a:noFill/>
          <a:ln w="9525">
            <a:noFill/>
            <a:miter lim="800000"/>
            <a:headEnd/>
            <a:tailEnd/>
          </a:ln>
        </p:spPr>
        <p:txBody>
          <a:bodyPr anchor="ctr">
            <a:spAutoFit/>
          </a:bodyPr>
          <a:lstStyle/>
          <a:p>
            <a:pPr algn="ctr" eaLnBrk="0" hangingPunct="0"/>
            <a:r>
              <a:rPr lang="ru-RU" altLang="ru-RU" sz="3600" b="1" dirty="0">
                <a:solidFill>
                  <a:srgbClr val="C00000"/>
                </a:solidFill>
                <a:cs typeface="Times New Roman" pitchFamily="18" charset="0"/>
              </a:rPr>
              <a:t>Уткин Илья Никифорович</a:t>
            </a:r>
            <a:endParaRPr lang="ru-RU" altLang="ru-RU" sz="3600" b="1" dirty="0"/>
          </a:p>
          <a:p>
            <a:pPr algn="ctr" eaLnBrk="0" hangingPunct="0"/>
            <a:r>
              <a:rPr lang="ru-RU" altLang="ru-RU" sz="3600" b="1" dirty="0">
                <a:cs typeface="Times New Roman" pitchFamily="18" charset="0"/>
              </a:rPr>
              <a:t>/1922-1944/</a:t>
            </a:r>
          </a:p>
          <a:p>
            <a:pPr algn="ctr" eaLnBrk="0" hangingPunct="0"/>
            <a:endParaRPr lang="ru-RU" altLang="ru-RU" sz="3600" dirty="0"/>
          </a:p>
          <a:p>
            <a:pPr algn="ctr" eaLnBrk="0" hangingPunct="0"/>
            <a:r>
              <a:rPr lang="ru-RU" altLang="ru-RU" sz="3600" b="1" dirty="0">
                <a:cs typeface="Times New Roman" pitchFamily="18" charset="0"/>
              </a:rPr>
              <a:t>Старший сержант</a:t>
            </a:r>
          </a:p>
          <a:p>
            <a:pPr algn="ctr" eaLnBrk="0" hangingPunct="0"/>
            <a:endParaRPr lang="ru-RU" altLang="ru-RU" sz="3600" dirty="0"/>
          </a:p>
          <a:p>
            <a:pPr algn="ctr" eaLnBrk="0" hangingPunct="0"/>
            <a:r>
              <a:rPr lang="ru-RU" altLang="ru-RU" sz="3600" b="1" i="1" dirty="0">
                <a:cs typeface="Times New Roman" pitchFamily="18" charset="0"/>
              </a:rPr>
              <a:t>Герой Советского Союза</a:t>
            </a:r>
            <a:endParaRPr lang="ru-RU" altLang="ru-RU" sz="3600" dirty="0"/>
          </a:p>
          <a:p>
            <a:pPr algn="ctr" eaLnBrk="0" hangingPunct="0"/>
            <a:endParaRPr lang="ru-RU" altLang="ru-RU" dirty="0"/>
          </a:p>
        </p:txBody>
      </p:sp>
      <p:pic>
        <p:nvPicPr>
          <p:cNvPr id="19461" name="Picture 3" descr="Лига русской молодежи 9 мая в Бельцах развернула самую длинную в мире Георгиевскую ленту DNIESTER"/>
          <p:cNvPicPr>
            <a:picLocks noChangeAspect="1" noChangeArrowheads="1"/>
          </p:cNvPicPr>
          <p:nvPr/>
        </p:nvPicPr>
        <p:blipFill>
          <a:blip r:embed="rId3" r:link="rId4"/>
          <a:srcRect/>
          <a:stretch>
            <a:fillRect/>
          </a:stretch>
        </p:blipFill>
        <p:spPr bwMode="auto">
          <a:xfrm>
            <a:off x="5540602" y="4844824"/>
            <a:ext cx="5105400" cy="1109662"/>
          </a:xfrm>
          <a:prstGeom prst="rect">
            <a:avLst/>
          </a:prstGeom>
          <a:noFill/>
          <a:ln w="9525">
            <a:noFill/>
            <a:miter lim="800000"/>
            <a:headEnd/>
            <a:tailEnd/>
          </a:ln>
        </p:spPr>
      </p:pic>
      <p:sp>
        <p:nvSpPr>
          <p:cNvPr id="19462" name="Rectangle 5"/>
          <p:cNvSpPr>
            <a:spLocks noChangeArrowheads="1"/>
          </p:cNvSpPr>
          <p:nvPr/>
        </p:nvSpPr>
        <p:spPr bwMode="auto">
          <a:xfrm>
            <a:off x="4589689" y="1599974"/>
            <a:ext cx="12192000" cy="457200"/>
          </a:xfrm>
          <a:prstGeom prst="rect">
            <a:avLst/>
          </a:prstGeom>
          <a:noFill/>
          <a:ln w="9525">
            <a:noFill/>
            <a:miter lim="800000"/>
            <a:headEnd/>
            <a:tailEnd/>
          </a:ln>
        </p:spPr>
        <p:txBody>
          <a:bodyPr wrap="none" anchor="ctr">
            <a:spAutoFit/>
          </a:bodyPr>
          <a:lstStyle/>
          <a:p>
            <a:endParaRPr lang="ru-RU">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100_2691[1]"/>
          <p:cNvPicPr>
            <a:picLocks noChangeAspect="1" noChangeArrowheads="1"/>
          </p:cNvPicPr>
          <p:nvPr/>
        </p:nvPicPr>
        <p:blipFill>
          <a:blip r:embed="rId2"/>
          <a:srcRect/>
          <a:stretch>
            <a:fillRect/>
          </a:stretch>
        </p:blipFill>
        <p:spPr bwMode="auto">
          <a:xfrm>
            <a:off x="2016125" y="1496291"/>
            <a:ext cx="8062913" cy="5167745"/>
          </a:xfrm>
          <a:prstGeom prst="rect">
            <a:avLst/>
          </a:prstGeom>
          <a:noFill/>
          <a:ln w="3175">
            <a:solidFill>
              <a:srgbClr val="000000"/>
            </a:solidFill>
            <a:miter lim="800000"/>
            <a:headEnd/>
            <a:tailEnd/>
          </a:ln>
        </p:spPr>
      </p:pic>
      <p:sp>
        <p:nvSpPr>
          <p:cNvPr id="28674" name="Прямоугольник 1"/>
          <p:cNvSpPr>
            <a:spLocks noChangeArrowheads="1"/>
          </p:cNvSpPr>
          <p:nvPr/>
        </p:nvSpPr>
        <p:spPr bwMode="auto">
          <a:xfrm>
            <a:off x="678873" y="457200"/>
            <a:ext cx="10446327" cy="1107996"/>
          </a:xfrm>
          <a:prstGeom prst="rect">
            <a:avLst/>
          </a:prstGeom>
          <a:noFill/>
          <a:ln w="9525">
            <a:noFill/>
            <a:miter lim="800000"/>
            <a:headEnd/>
            <a:tailEnd/>
          </a:ln>
        </p:spPr>
        <p:txBody>
          <a:bodyPr wrap="square">
            <a:spAutoFit/>
          </a:bodyPr>
          <a:lstStyle/>
          <a:p>
            <a:pPr algn="ctr"/>
            <a:r>
              <a:rPr lang="ru-RU" sz="2400" b="1" dirty="0">
                <a:latin typeface="Arial" pitchFamily="34" charset="0"/>
                <a:cs typeface="Arial" pitchFamily="34" charset="0"/>
              </a:rPr>
              <a:t>В школьном музее Памяти хранятся фотоматериалы </a:t>
            </a:r>
          </a:p>
          <a:p>
            <a:pPr algn="ctr"/>
            <a:r>
              <a:rPr lang="ru-RU" sz="2400" b="1" dirty="0">
                <a:latin typeface="Arial" pitchFamily="34" charset="0"/>
                <a:cs typeface="Arial" pitchFamily="34" charset="0"/>
              </a:rPr>
              <a:t>о  Герое Советского Союза Илье </a:t>
            </a:r>
            <a:r>
              <a:rPr lang="ru-RU" sz="2400" b="1" dirty="0" smtClean="0">
                <a:latin typeface="Arial" pitchFamily="34" charset="0"/>
                <a:cs typeface="Arial" pitchFamily="34" charset="0"/>
              </a:rPr>
              <a:t>Уткине</a:t>
            </a:r>
            <a:endParaRPr lang="ru-RU" sz="2400" b="1" dirty="0">
              <a:latin typeface="Arial" pitchFamily="34" charset="0"/>
              <a:cs typeface="Arial" pitchFamily="34" charset="0"/>
            </a:endParaRPr>
          </a:p>
          <a:p>
            <a:pPr algn="ctr"/>
            <a:r>
              <a:rPr lang="ru-RU"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IMG_0909[1]"/>
          <p:cNvPicPr>
            <a:picLocks noChangeAspect="1" noChangeArrowheads="1"/>
          </p:cNvPicPr>
          <p:nvPr/>
        </p:nvPicPr>
        <p:blipFill>
          <a:blip r:embed="rId2"/>
          <a:srcRect/>
          <a:stretch>
            <a:fillRect/>
          </a:stretch>
        </p:blipFill>
        <p:spPr bwMode="auto">
          <a:xfrm>
            <a:off x="1883642" y="484909"/>
            <a:ext cx="8188614" cy="6012873"/>
          </a:xfrm>
          <a:prstGeom prst="rect">
            <a:avLst/>
          </a:prstGeom>
          <a:noFill/>
          <a:ln w="3175">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342900" y="80963"/>
            <a:ext cx="11482388" cy="6555641"/>
          </a:xfrm>
          <a:prstGeom prst="rect">
            <a:avLst/>
          </a:prstGeom>
          <a:noFill/>
          <a:ln w="9525">
            <a:noFill/>
            <a:miter lim="800000"/>
            <a:headEnd/>
            <a:tailEnd/>
          </a:ln>
        </p:spPr>
        <p:txBody>
          <a:bodyPr>
            <a:spAutoFit/>
          </a:bodyPr>
          <a:lstStyle/>
          <a:p>
            <a:pPr algn="ctr"/>
            <a:r>
              <a:rPr lang="ru-RU" sz="2400" b="1" dirty="0">
                <a:latin typeface="Arial" pitchFamily="34" charset="0"/>
                <a:cs typeface="Arial" pitchFamily="34" charset="0"/>
              </a:rPr>
              <a:t>РЕЙД В ТЫЛ ВРАГА </a:t>
            </a:r>
          </a:p>
          <a:p>
            <a:r>
              <a:rPr lang="ru-RU" b="1" dirty="0">
                <a:latin typeface="Arial" pitchFamily="34" charset="0"/>
                <a:cs typeface="Arial" pitchFamily="34" charset="0"/>
              </a:rPr>
              <a:t>      В ТУМАННЫЙ октябрьский вечер 1943 года старшего сержанта Илью Уткина вызвали в штаб. Широкоплечий, в потертой походами шинели, с автоматом на плече, он переступил порог хаты и доложил командиру: </a:t>
            </a:r>
            <a:br>
              <a:rPr lang="ru-RU" b="1" dirty="0">
                <a:latin typeface="Arial" pitchFamily="34" charset="0"/>
                <a:cs typeface="Arial" pitchFamily="34" charset="0"/>
              </a:rPr>
            </a:br>
            <a:r>
              <a:rPr lang="ru-RU" b="1" dirty="0">
                <a:latin typeface="Arial" pitchFamily="34" charset="0"/>
                <a:cs typeface="Arial" pitchFamily="34" charset="0"/>
              </a:rPr>
              <a:t>      – Прибыл по вашему приказанию. </a:t>
            </a:r>
            <a:br>
              <a:rPr lang="ru-RU" b="1" dirty="0">
                <a:latin typeface="Arial" pitchFamily="34" charset="0"/>
                <a:cs typeface="Arial" pitchFamily="34" charset="0"/>
              </a:rPr>
            </a:br>
            <a:r>
              <a:rPr lang="ru-RU" b="1" dirty="0">
                <a:latin typeface="Arial" pitchFamily="34" charset="0"/>
                <a:cs typeface="Arial" pitchFamily="34" charset="0"/>
              </a:rPr>
              <a:t>      Офицер, пододвинул стул, спросил: - Сколько человек осталось в отделении? </a:t>
            </a:r>
            <a:br>
              <a:rPr lang="ru-RU" b="1" dirty="0">
                <a:latin typeface="Arial" pitchFamily="34" charset="0"/>
                <a:cs typeface="Arial" pitchFamily="34" charset="0"/>
              </a:rPr>
            </a:br>
            <a:r>
              <a:rPr lang="ru-RU" b="1" dirty="0">
                <a:latin typeface="Arial" pitchFamily="34" charset="0"/>
                <a:cs typeface="Arial" pitchFamily="34" charset="0"/>
              </a:rPr>
              <a:t>      – Четверо. </a:t>
            </a:r>
            <a:br>
              <a:rPr lang="ru-RU" b="1" dirty="0">
                <a:latin typeface="Arial" pitchFamily="34" charset="0"/>
                <a:cs typeface="Arial" pitchFamily="34" charset="0"/>
              </a:rPr>
            </a:br>
            <a:r>
              <a:rPr lang="ru-RU" b="1" dirty="0">
                <a:latin typeface="Arial" pitchFamily="34" charset="0"/>
                <a:cs typeface="Arial" pitchFamily="34" charset="0"/>
              </a:rPr>
              <a:t>      – Маловато... </a:t>
            </a:r>
            <a:br>
              <a:rPr lang="ru-RU" b="1" dirty="0">
                <a:latin typeface="Arial" pitchFamily="34" charset="0"/>
                <a:cs typeface="Arial" pitchFamily="34" charset="0"/>
              </a:rPr>
            </a:br>
            <a:r>
              <a:rPr lang="ru-RU" b="1" dirty="0">
                <a:latin typeface="Arial" pitchFamily="34" charset="0"/>
                <a:cs typeface="Arial" pitchFamily="34" charset="0"/>
              </a:rPr>
              <a:t>      .Положив руку на плечо сержанта, командир по-отцовски тепло заглянул ему в глаза: </a:t>
            </a:r>
            <a:br>
              <a:rPr lang="ru-RU" b="1" dirty="0">
                <a:latin typeface="Arial" pitchFamily="34" charset="0"/>
                <a:cs typeface="Arial" pitchFamily="34" charset="0"/>
              </a:rPr>
            </a:br>
            <a:r>
              <a:rPr lang="ru-RU" b="1" dirty="0">
                <a:latin typeface="Arial" pitchFamily="34" charset="0"/>
                <a:cs typeface="Arial" pitchFamily="34" charset="0"/>
              </a:rPr>
              <a:t>      – Вам поручается ответственное задание. Надо разведать, что делают немцы на том берегу. </a:t>
            </a:r>
            <a:br>
              <a:rPr lang="ru-RU" b="1" dirty="0">
                <a:latin typeface="Arial" pitchFamily="34" charset="0"/>
                <a:cs typeface="Arial" pitchFamily="34" charset="0"/>
              </a:rPr>
            </a:br>
            <a:r>
              <a:rPr lang="ru-RU" b="1" dirty="0">
                <a:latin typeface="Arial" pitchFamily="34" charset="0"/>
                <a:cs typeface="Arial" pitchFamily="34" charset="0"/>
              </a:rPr>
              <a:t>      – Что ж, я готов идти в разведку... </a:t>
            </a:r>
            <a:br>
              <a:rPr lang="ru-RU" b="1" dirty="0">
                <a:latin typeface="Arial" pitchFamily="34" charset="0"/>
                <a:cs typeface="Arial" pitchFamily="34" charset="0"/>
              </a:rPr>
            </a:br>
            <a:r>
              <a:rPr lang="ru-RU" b="1" dirty="0">
                <a:latin typeface="Arial" pitchFamily="34" charset="0"/>
                <a:cs typeface="Arial" pitchFamily="34" charset="0"/>
              </a:rPr>
              <a:t>      Через полчаса Уткин возвратился в подразделение. Рассказав солдатам суть боевого задания и осмотрев снаряжение, сказал: </a:t>
            </a:r>
            <a:br>
              <a:rPr lang="ru-RU" b="1" dirty="0">
                <a:latin typeface="Arial" pitchFamily="34" charset="0"/>
                <a:cs typeface="Arial" pitchFamily="34" charset="0"/>
              </a:rPr>
            </a:br>
            <a:r>
              <a:rPr lang="ru-RU" b="1" dirty="0">
                <a:latin typeface="Arial" pitchFamily="34" charset="0"/>
                <a:cs typeface="Arial" pitchFamily="34" charset="0"/>
              </a:rPr>
              <a:t>      – Пошли... </a:t>
            </a:r>
            <a:br>
              <a:rPr lang="ru-RU" b="1" dirty="0">
                <a:latin typeface="Arial" pitchFamily="34" charset="0"/>
                <a:cs typeface="Arial" pitchFamily="34" charset="0"/>
              </a:rPr>
            </a:br>
            <a:r>
              <a:rPr lang="ru-RU" b="1" dirty="0">
                <a:latin typeface="Arial" pitchFamily="34" charset="0"/>
                <a:cs typeface="Arial" pitchFamily="34" charset="0"/>
              </a:rPr>
              <a:t>      В первую очередь надо было найти хоть какую-нибудь лодку или плот. Было уже совсем темно, когда разведчики вышли на берег Днепра. Посоветовавшись, решили идти вправо, где по карте значился небольшой хутор. Может, около него попадется подходящая «посудинка». Шли около часа. В темноте натыкались на исковерканные машины, падали в воронки от разрывов снарядов и бомб. На всякий случай собирали пригодные для плота обломки досок. Наконец, метрах в пяти от берега кто-то заметил </a:t>
            </a:r>
            <a:r>
              <a:rPr lang="ru-RU" b="1" dirty="0" err="1">
                <a:latin typeface="Arial" pitchFamily="34" charset="0"/>
                <a:cs typeface="Arial" pitchFamily="34" charset="0"/>
              </a:rPr>
              <a:t>полузатопленную</a:t>
            </a:r>
            <a:r>
              <a:rPr lang="ru-RU" b="1" dirty="0">
                <a:latin typeface="Arial" pitchFamily="34" charset="0"/>
                <a:cs typeface="Arial" pitchFamily="34" charset="0"/>
              </a:rPr>
              <a:t> лодку. Один из солдат быстро разделся и побрел к ней. Лодка оказалась довольно исправной, если не считать в правом борту небольшого отверстия, пробитого осколком какого-то снаряда. </a:t>
            </a:r>
            <a:br>
              <a:rPr lang="ru-RU" b="1" dirty="0">
                <a:latin typeface="Arial" pitchFamily="34" charset="0"/>
                <a:cs typeface="Arial" pitchFamily="34" charset="0"/>
              </a:rPr>
            </a:br>
            <a:r>
              <a:rPr lang="ru-RU" b="1"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560388" y="412029"/>
            <a:ext cx="11025187" cy="6740307"/>
          </a:xfrm>
          <a:prstGeom prst="rect">
            <a:avLst/>
          </a:prstGeom>
          <a:noFill/>
          <a:ln w="9525">
            <a:noFill/>
            <a:miter lim="800000"/>
            <a:headEnd/>
            <a:tailEnd/>
          </a:ln>
        </p:spPr>
        <p:txBody>
          <a:bodyPr>
            <a:spAutoFit/>
          </a:bodyPr>
          <a:lstStyle/>
          <a:p>
            <a:r>
              <a:rPr lang="ru-RU" b="1" dirty="0" smtClean="0">
                <a:latin typeface="Arial" pitchFamily="34" charset="0"/>
                <a:cs typeface="Arial" pitchFamily="34" charset="0"/>
              </a:rPr>
              <a:t>    Залатав </a:t>
            </a:r>
            <a:r>
              <a:rPr lang="ru-RU" b="1" dirty="0" smtClean="0">
                <a:latin typeface="Arial" pitchFamily="34" charset="0"/>
                <a:cs typeface="Arial" pitchFamily="34" charset="0"/>
              </a:rPr>
              <a:t>дыру, разведчики отчалили от берега. Плыли, не переговариваясь, старались ничем не выдать себя. Откуда-то доносились раскаты орудийных выстрелов. Боясь переправы наших войск под покровом ночи, немцы почти не прекращали вести огонь по реке. </a:t>
            </a:r>
            <a:br>
              <a:rPr lang="ru-RU" b="1" dirty="0" smtClean="0">
                <a:latin typeface="Arial" pitchFamily="34" charset="0"/>
                <a:cs typeface="Arial" pitchFamily="34" charset="0"/>
              </a:rPr>
            </a:br>
            <a:r>
              <a:rPr lang="ru-RU" b="1" dirty="0" smtClean="0">
                <a:latin typeface="Arial" pitchFamily="34" charset="0"/>
                <a:cs typeface="Arial" pitchFamily="34" charset="0"/>
              </a:rPr>
              <a:t>... </a:t>
            </a:r>
            <a:r>
              <a:rPr lang="ru-RU" b="1" dirty="0">
                <a:latin typeface="Arial" pitchFamily="34" charset="0"/>
                <a:cs typeface="Arial" pitchFamily="34" charset="0"/>
              </a:rPr>
              <a:t>Вот и берег. Лодка с легким шорохом уткнулась в заросли камыша. Держа автомат наизготовку, Уткин первым переступил борт. Постоял минуту, прислушался и махнул рукой. </a:t>
            </a:r>
            <a:br>
              <a:rPr lang="ru-RU" b="1" dirty="0">
                <a:latin typeface="Arial" pitchFamily="34" charset="0"/>
                <a:cs typeface="Arial" pitchFamily="34" charset="0"/>
              </a:rPr>
            </a:br>
            <a:r>
              <a:rPr lang="ru-RU" b="1" dirty="0">
                <a:latin typeface="Arial" pitchFamily="34" charset="0"/>
                <a:cs typeface="Arial" pitchFamily="34" charset="0"/>
              </a:rPr>
              <a:t>      Осторожно ступая по вязкому суглинку, воины выбрались на верхний срез берега. Вокруг – непроглядная темень. Где-то впереди, может быть в нескольких сотнях метров отсюда, на склоне сопки, притаился враг. На карте командира части эта сопка помечена действующей. По всей вероятности, здесь замаскирован пулемет или миномет. </a:t>
            </a:r>
            <a:br>
              <a:rPr lang="ru-RU" b="1" dirty="0">
                <a:latin typeface="Arial" pitchFamily="34" charset="0"/>
                <a:cs typeface="Arial" pitchFamily="34" charset="0"/>
              </a:rPr>
            </a:br>
            <a:r>
              <a:rPr lang="ru-RU" b="1" dirty="0">
                <a:latin typeface="Arial" pitchFamily="34" charset="0"/>
                <a:cs typeface="Arial" pitchFamily="34" charset="0"/>
              </a:rPr>
              <a:t>      Не успели разведчики сделать несколько десятков шагов, как до слуха донеслись приглушенные голоса. Уткин приказал солдатам ложиться, а сам приготовил гранату, пригнулся к земле и почти на четвереньках пополз вперед. Взрыв разорвал ночную мглу. В стане врага всполошились. Через несколько минут на огромном участке правобережья вдруг все ожило, заметалось в огне и грохоте.  </a:t>
            </a:r>
          </a:p>
          <a:p>
            <a:r>
              <a:rPr lang="ru-RU" b="1" dirty="0">
                <a:latin typeface="Arial" pitchFamily="34" charset="0"/>
                <a:cs typeface="Arial" pitchFamily="34" charset="0"/>
              </a:rPr>
              <a:t>      Теперь разведчики безошибочно могли определить расположение огневой системы противника, наметить путь, по которому безопаснее всего можно проникнуть в населенный пункт Балык. По предположению нашего командования там находился немецкий штаб ударного направления. </a:t>
            </a:r>
            <a:br>
              <a:rPr lang="ru-RU" b="1" dirty="0">
                <a:latin typeface="Arial" pitchFamily="34" charset="0"/>
                <a:cs typeface="Arial" pitchFamily="34" charset="0"/>
              </a:rPr>
            </a:br>
            <a:r>
              <a:rPr lang="ru-RU" b="1" dirty="0">
                <a:latin typeface="Arial" pitchFamily="34" charset="0"/>
                <a:cs typeface="Arial" pitchFamily="34" charset="0"/>
              </a:rPr>
              <a:t>      К полуночи советские воины подошли к крайним хатам Балыка. Остановились, прислушались. На улицах было тихо. Лишь откуда-то издалека доносился лай собак. </a:t>
            </a:r>
            <a:br>
              <a:rPr lang="ru-RU" b="1" dirty="0">
                <a:latin typeface="Arial" pitchFamily="34" charset="0"/>
                <a:cs typeface="Arial" pitchFamily="34" charset="0"/>
              </a:rPr>
            </a:br>
            <a:r>
              <a:rPr lang="ru-RU" b="1" dirty="0">
                <a:latin typeface="Arial" pitchFamily="34" charset="0"/>
                <a:cs typeface="Arial" pitchFamily="34" charset="0"/>
              </a:rPr>
              <a:t>      – Здесь надо взять «языка», – прошептал Уткин. – Как видно, опят гады? Ни одного огонька  </a:t>
            </a:r>
          </a:p>
          <a:p>
            <a:endParaRPr lang="ru-RU"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665163" y="336550"/>
            <a:ext cx="10858500" cy="7017306"/>
          </a:xfrm>
          <a:prstGeom prst="rect">
            <a:avLst/>
          </a:prstGeom>
          <a:noFill/>
          <a:ln w="9525">
            <a:noFill/>
            <a:miter lim="800000"/>
            <a:headEnd/>
            <a:tailEnd/>
          </a:ln>
        </p:spPr>
        <p:txBody>
          <a:bodyPr>
            <a:spAutoFit/>
          </a:bodyPr>
          <a:lstStyle/>
          <a:p>
            <a:r>
              <a:rPr lang="ru-RU" dirty="0">
                <a:latin typeface="Times New Roman" pitchFamily="18" charset="0"/>
                <a:cs typeface="Times New Roman" pitchFamily="18" charset="0"/>
              </a:rPr>
              <a:t>    </a:t>
            </a:r>
            <a:r>
              <a:rPr lang="ru-RU" b="1" dirty="0" smtClean="0">
                <a:latin typeface="Arial" pitchFamily="34" charset="0"/>
                <a:cs typeface="Arial" pitchFamily="34" charset="0"/>
              </a:rPr>
              <a:t>Прикинув что-то в уме, старший сержант стал излагать план предстоящей операции. </a:t>
            </a:r>
            <a:br>
              <a:rPr lang="ru-RU" b="1" dirty="0" smtClean="0">
                <a:latin typeface="Arial" pitchFamily="34" charset="0"/>
                <a:cs typeface="Arial" pitchFamily="34" charset="0"/>
              </a:rPr>
            </a:br>
            <a:r>
              <a:rPr lang="ru-RU" b="1" dirty="0" smtClean="0">
                <a:latin typeface="Arial" pitchFamily="34" charset="0"/>
                <a:cs typeface="Arial" pitchFamily="34" charset="0"/>
              </a:rPr>
              <a:t>     – Дадим вдоль улицы несколько очередей из автоматов и отойдем вон к тому садику. Когда гитлеровцы начнут выбегать из хат, огонь прекращаем, чтобы не демаскировать себя. В момент суматохи надо схватить какого-нибудь фрица и тихонько уйти прежней дорогой</a:t>
            </a:r>
          </a:p>
          <a:p>
            <a:r>
              <a:rPr lang="ru-RU" b="1" dirty="0" smtClean="0">
                <a:latin typeface="Arial" pitchFamily="34" charset="0"/>
                <a:cs typeface="Arial" pitchFamily="34" charset="0"/>
              </a:rPr>
              <a:t>      – Задача ясна? </a:t>
            </a:r>
            <a:br>
              <a:rPr lang="ru-RU" b="1" dirty="0" smtClean="0">
                <a:latin typeface="Arial" pitchFamily="34" charset="0"/>
                <a:cs typeface="Arial" pitchFamily="34" charset="0"/>
              </a:rPr>
            </a:br>
            <a:r>
              <a:rPr lang="ru-RU" b="1" dirty="0" smtClean="0">
                <a:latin typeface="Arial" pitchFamily="34" charset="0"/>
                <a:cs typeface="Arial" pitchFamily="34" charset="0"/>
              </a:rPr>
              <a:t>      Солдаты в знак согласия кивнули головой. </a:t>
            </a:r>
            <a:br>
              <a:rPr lang="ru-RU" b="1" dirty="0" smtClean="0">
                <a:latin typeface="Arial" pitchFamily="34" charset="0"/>
                <a:cs typeface="Arial" pitchFamily="34" charset="0"/>
              </a:rPr>
            </a:br>
            <a:r>
              <a:rPr lang="ru-RU" b="1" dirty="0" smtClean="0">
                <a:latin typeface="Arial" pitchFamily="34" charset="0"/>
                <a:cs typeface="Arial" pitchFamily="34" charset="0"/>
              </a:rPr>
              <a:t>      – Ну, тогда действуем! </a:t>
            </a:r>
            <a:br>
              <a:rPr lang="ru-RU" b="1" dirty="0" smtClean="0">
                <a:latin typeface="Arial" pitchFamily="34" charset="0"/>
                <a:cs typeface="Arial" pitchFamily="34" charset="0"/>
              </a:rPr>
            </a:br>
            <a:r>
              <a:rPr lang="ru-RU" b="1" dirty="0" smtClean="0">
                <a:latin typeface="Arial" pitchFamily="34" charset="0"/>
                <a:cs typeface="Arial" pitchFamily="34" charset="0"/>
              </a:rPr>
              <a:t>      Вынув из сумки гранату, Уткин сделал несколько шагов вперед и бросил ее через крышу мазанки. Туда же полетела и вторая граната. Вслед за взрывами застрекотали автоматы. </a:t>
            </a:r>
            <a:br>
              <a:rPr lang="ru-RU" b="1" dirty="0" smtClean="0">
                <a:latin typeface="Arial" pitchFamily="34" charset="0"/>
                <a:cs typeface="Arial" pitchFamily="34" charset="0"/>
              </a:rPr>
            </a:br>
            <a:r>
              <a:rPr lang="ru-RU" b="1" dirty="0" smtClean="0">
                <a:latin typeface="Arial" pitchFamily="34" charset="0"/>
                <a:cs typeface="Arial" pitchFamily="34" charset="0"/>
              </a:rPr>
              <a:t>      Уткин не ошибся в своих предположениях. Буквально через минуту хутор ожил. Перепуганные гитлеровцы выбегали из хат и без разбору начинали стрельбу. То тут, то там раздавались возбужденные голоса, в конце улицы загудели моторы автомашин. Паника усиливалась. Тем временем разведчики перебежали через большак и притаились около деревьев, росших на краю оврага. Отсюда хорошо просматривался узенький переулок, по которому то и дело топали немцы. </a:t>
            </a:r>
          </a:p>
          <a:p>
            <a:r>
              <a:rPr lang="ru-RU" b="1" dirty="0" smtClean="0">
                <a:latin typeface="Arial" pitchFamily="34" charset="0"/>
                <a:cs typeface="Arial" pitchFamily="34" charset="0"/>
              </a:rPr>
              <a:t>      Старший сержант взял одного солдата и выдвинулся с ним к полуразрушенному сараю, стоявшему метрах в двадцати от хаты. </a:t>
            </a:r>
            <a:br>
              <a:rPr lang="ru-RU" b="1" dirty="0" smtClean="0">
                <a:latin typeface="Arial" pitchFamily="34" charset="0"/>
                <a:cs typeface="Arial" pitchFamily="34" charset="0"/>
              </a:rPr>
            </a:br>
            <a:r>
              <a:rPr lang="ru-RU" b="1" dirty="0" smtClean="0">
                <a:latin typeface="Arial" pitchFamily="34" charset="0"/>
                <a:cs typeface="Arial" pitchFamily="34" charset="0"/>
              </a:rPr>
              <a:t>      – Остальным быть наготове и, в случае необходимости, прикрывать нас огнем. </a:t>
            </a:r>
            <a:br>
              <a:rPr lang="ru-RU" b="1" dirty="0" smtClean="0">
                <a:latin typeface="Arial" pitchFamily="34" charset="0"/>
                <a:cs typeface="Arial" pitchFamily="34" charset="0"/>
              </a:rPr>
            </a:br>
            <a:r>
              <a:rPr lang="ru-RU" b="1" dirty="0" smtClean="0">
                <a:latin typeface="Arial" pitchFamily="34" charset="0"/>
                <a:cs typeface="Arial" pitchFamily="34" charset="0"/>
              </a:rPr>
              <a:t>      А в Балыке без умолку стрекотали автоматы и пулеметы, по улицам сновали обезумевшие мотоциклисты. Вот один из них остановился буквально в десяти шагах от Уткина, оставил машину около изгороди и побежал к хате. Старший сержант ударом приклада свалил гитлеровца на землю и мгновенно скрутил ему руки. Все в порядке! </a:t>
            </a:r>
            <a:br>
              <a:rPr lang="ru-RU" b="1" dirty="0" smtClean="0">
                <a:latin typeface="Arial" pitchFamily="34" charset="0"/>
                <a:cs typeface="Arial" pitchFamily="34" charset="0"/>
              </a:rPr>
            </a:br>
            <a:r>
              <a:rPr lang="ru-RU" b="1" dirty="0" smtClean="0">
                <a:latin typeface="Arial" pitchFamily="34" charset="0"/>
                <a:cs typeface="Arial" pitchFamily="34" charset="0"/>
              </a:rPr>
              <a:t>      </a:t>
            </a:r>
            <a:br>
              <a:rPr lang="ru-RU" b="1" dirty="0" smtClean="0">
                <a:latin typeface="Arial" pitchFamily="34" charset="0"/>
                <a:cs typeface="Arial" pitchFamily="34" charset="0"/>
              </a:rPr>
            </a:br>
            <a:endParaRPr lang="ru-RU" b="1" dirty="0" smtClean="0">
              <a:latin typeface="Arial" pitchFamily="34" charset="0"/>
              <a:cs typeface="Arial" pitchFamily="34" charset="0"/>
            </a:endParaRPr>
          </a:p>
          <a:p>
            <a:r>
              <a:rPr lang="ru-RU" dirty="0">
                <a:latin typeface="Times New Roman" pitchFamily="18" charset="0"/>
                <a:cs typeface="Times New Roman" pitchFamily="18" charset="0"/>
              </a:rPr>
              <a:t> </a:t>
            </a:r>
            <a:endParaRPr lang="ru-RU"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1017588" y="685800"/>
            <a:ext cx="10256837" cy="3693319"/>
          </a:xfrm>
          <a:prstGeom prst="rect">
            <a:avLst/>
          </a:prstGeom>
          <a:noFill/>
          <a:ln w="9525">
            <a:noFill/>
            <a:miter lim="800000"/>
            <a:headEnd/>
            <a:tailEnd/>
          </a:ln>
        </p:spPr>
        <p:txBody>
          <a:bodyPr>
            <a:spAutoFit/>
          </a:bodyPr>
          <a:lstStyle/>
          <a:p>
            <a:r>
              <a:rPr lang="ru-RU" dirty="0">
                <a:latin typeface="Times New Roman" pitchFamily="18" charset="0"/>
                <a:cs typeface="Times New Roman" pitchFamily="18" charset="0"/>
              </a:rPr>
              <a:t>     </a:t>
            </a:r>
            <a:r>
              <a:rPr lang="ru-RU" b="1" dirty="0" smtClean="0">
                <a:latin typeface="Arial" pitchFamily="34" charset="0"/>
                <a:cs typeface="Arial" pitchFamily="34" charset="0"/>
              </a:rPr>
              <a:t> На обратном пути разведчики попали в засаду. Пришлось принять бой. Двоим солдатам Уткин приказал сопровождать пленного, разыскать лодку, столкнуть ее на воду и ждать. А сам с остальными бойцами начал перестрелку</a:t>
            </a:r>
            <a:r>
              <a:rPr lang="ru-RU" b="1" dirty="0" smtClean="0">
                <a:latin typeface="Arial" pitchFamily="34" charset="0"/>
                <a:cs typeface="Arial" pitchFamily="34" charset="0"/>
              </a:rPr>
              <a:t>.</a:t>
            </a:r>
          </a:p>
          <a:p>
            <a:r>
              <a:rPr lang="ru-RU" b="1" dirty="0" smtClean="0">
                <a:latin typeface="Arial" pitchFamily="34" charset="0"/>
                <a:cs typeface="Arial" pitchFamily="34" charset="0"/>
              </a:rPr>
              <a:t> </a:t>
            </a:r>
            <a:r>
              <a:rPr lang="ru-RU" b="1" dirty="0" smtClean="0">
                <a:latin typeface="Arial" pitchFamily="34" charset="0"/>
                <a:cs typeface="Arial" pitchFamily="34" charset="0"/>
              </a:rPr>
              <a:t>    </a:t>
            </a:r>
            <a:r>
              <a:rPr lang="ru-RU" b="1" dirty="0">
                <a:latin typeface="Arial" pitchFamily="34" charset="0"/>
                <a:cs typeface="Arial" pitchFamily="34" charset="0"/>
              </a:rPr>
              <a:t>Около часа трое храбрецов держали гитлеровцев под огнем. В этой схватке один из наших солдат был убит. Старший сержант подал сигнал отхода после того, как гранаты и патроны были на исходе. </a:t>
            </a:r>
            <a:br>
              <a:rPr lang="ru-RU" b="1" dirty="0">
                <a:latin typeface="Arial" pitchFamily="34" charset="0"/>
                <a:cs typeface="Arial" pitchFamily="34" charset="0"/>
              </a:rPr>
            </a:br>
            <a:r>
              <a:rPr lang="ru-RU" b="1" dirty="0">
                <a:latin typeface="Arial" pitchFamily="34" charset="0"/>
                <a:cs typeface="Arial" pitchFamily="34" charset="0"/>
              </a:rPr>
              <a:t>      На левый берег переправились благополучно, без каких-либо происшествий. На рассвете пленный был уже доставлен в штаб. Он оказался связным командира части и дал ценные сведения. </a:t>
            </a:r>
            <a:br>
              <a:rPr lang="ru-RU" b="1" dirty="0">
                <a:latin typeface="Arial" pitchFamily="34" charset="0"/>
                <a:cs typeface="Arial" pitchFamily="34" charset="0"/>
              </a:rPr>
            </a:br>
            <a:r>
              <a:rPr lang="ru-RU" b="1" dirty="0">
                <a:latin typeface="Arial" pitchFamily="34" charset="0"/>
                <a:cs typeface="Arial" pitchFamily="34" charset="0"/>
              </a:rPr>
              <a:t>      Успешно форсировав Днепр, наши войска разгромили немецкие укрепления на правом берегу и с боями продвинулись вперед. Старший сержант Уткин по-прежнему ходил в разведку, не щадя своей жизни дрался с врагом. Четвертого ноября, за два дня до освобождения Киева, он был тяжело ранен и отправлен на лечение в госпиталь</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Прямоугольник 1"/>
          <p:cNvSpPr>
            <a:spLocks noChangeArrowheads="1"/>
          </p:cNvSpPr>
          <p:nvPr/>
        </p:nvSpPr>
        <p:spPr bwMode="auto">
          <a:xfrm>
            <a:off x="301625" y="95250"/>
            <a:ext cx="5299075" cy="6945491"/>
          </a:xfrm>
          <a:prstGeom prst="rect">
            <a:avLst/>
          </a:prstGeom>
          <a:noFill/>
          <a:ln w="9525">
            <a:noFill/>
            <a:miter lim="800000"/>
            <a:headEnd/>
            <a:tailEnd/>
          </a:ln>
        </p:spPr>
        <p:txBody>
          <a:bodyPr>
            <a:spAutoFit/>
          </a:bodyPr>
          <a:lstStyle/>
          <a:p>
            <a:r>
              <a:rPr lang="ru-RU" sz="2400" b="1" dirty="0">
                <a:latin typeface="Arial" pitchFamily="34" charset="0"/>
                <a:cs typeface="Arial" pitchFamily="34" charset="0"/>
              </a:rPr>
              <a:t>Стихотворение об Уткине И.Н., </a:t>
            </a:r>
          </a:p>
          <a:p>
            <a:r>
              <a:rPr lang="ru-RU" sz="2400" b="1" dirty="0">
                <a:latin typeface="Arial" pitchFamily="34" charset="0"/>
                <a:cs typeface="Arial" pitchFamily="34" charset="0"/>
              </a:rPr>
              <a:t>сочинённое его внуком Уткиным Никитой, учеником 5 класса.</a:t>
            </a:r>
          </a:p>
          <a:p>
            <a:pPr algn="ctr">
              <a:lnSpc>
                <a:spcPct val="150000"/>
              </a:lnSpc>
            </a:pPr>
            <a:r>
              <a:rPr lang="ru-RU" sz="800" b="1" dirty="0">
                <a:latin typeface="Arial" pitchFamily="34" charset="0"/>
                <a:ea typeface="Calibri" pitchFamily="34" charset="0"/>
                <a:cs typeface="Arial" pitchFamily="34" charset="0"/>
              </a:rPr>
              <a:t> </a:t>
            </a:r>
          </a:p>
          <a:p>
            <a:pPr>
              <a:lnSpc>
                <a:spcPct val="150000"/>
              </a:lnSpc>
            </a:pPr>
            <a:r>
              <a:rPr lang="ru-RU" b="1" dirty="0">
                <a:latin typeface="Arial" pitchFamily="34" charset="0"/>
                <a:ea typeface="Calibri" pitchFamily="34" charset="0"/>
                <a:cs typeface="Arial" pitchFamily="34" charset="0"/>
              </a:rPr>
              <a:t> </a:t>
            </a:r>
            <a:r>
              <a:rPr lang="ru-RU" b="1" i="1" dirty="0">
                <a:latin typeface="Arial" pitchFamily="34" charset="0"/>
                <a:ea typeface="Calibri" pitchFamily="34" charset="0"/>
                <a:cs typeface="Arial" pitchFamily="34" charset="0"/>
              </a:rPr>
              <a:t>Моему деду Уткину Илье Никифоровичу посвящаю …</a:t>
            </a:r>
            <a:endParaRPr lang="ru-RU" b="1" dirty="0">
              <a:latin typeface="Arial" pitchFamily="34" charset="0"/>
              <a:ea typeface="Calibri" pitchFamily="34" charset="0"/>
              <a:cs typeface="Arial" pitchFamily="34" charset="0"/>
            </a:endParaRPr>
          </a:p>
          <a:p>
            <a:pPr>
              <a:lnSpc>
                <a:spcPct val="150000"/>
              </a:lnSpc>
            </a:pPr>
            <a:r>
              <a:rPr lang="ru-RU" b="1" dirty="0">
                <a:latin typeface="Arial" pitchFamily="34" charset="0"/>
                <a:ea typeface="Calibri" pitchFamily="34" charset="0"/>
                <a:cs typeface="Arial" pitchFamily="34" charset="0"/>
              </a:rPr>
              <a:t> </a:t>
            </a:r>
            <a:endParaRPr lang="ru-RU" sz="800" b="1" dirty="0">
              <a:latin typeface="Arial" pitchFamily="34" charset="0"/>
              <a:ea typeface="Calibri" pitchFamily="34" charset="0"/>
              <a:cs typeface="Arial" pitchFamily="34" charset="0"/>
            </a:endParaRPr>
          </a:p>
          <a:p>
            <a:pPr algn="just">
              <a:lnSpc>
                <a:spcPct val="150000"/>
              </a:lnSpc>
              <a:spcAft>
                <a:spcPts val="1000"/>
              </a:spcAft>
            </a:pPr>
            <a:r>
              <a:rPr lang="ru-RU" b="1" dirty="0">
                <a:latin typeface="Arial" pitchFamily="34" charset="0"/>
                <a:ea typeface="Calibri" pitchFamily="34" charset="0"/>
                <a:cs typeface="Arial" pitchFamily="34" charset="0"/>
              </a:rPr>
              <a:t>Октябрьской ночью Уткин Илья</a:t>
            </a:r>
          </a:p>
          <a:p>
            <a:pPr algn="just">
              <a:lnSpc>
                <a:spcPct val="150000"/>
              </a:lnSpc>
              <a:spcAft>
                <a:spcPts val="1000"/>
              </a:spcAft>
            </a:pPr>
            <a:r>
              <a:rPr lang="ru-RU" b="1" dirty="0">
                <a:latin typeface="Arial" pitchFamily="34" charset="0"/>
                <a:ea typeface="Calibri" pitchFamily="34" charset="0"/>
                <a:cs typeface="Arial" pitchFamily="34" charset="0"/>
              </a:rPr>
              <a:t>Форсировал Днепр, чтоб достать «языка».</a:t>
            </a:r>
          </a:p>
          <a:p>
            <a:pPr algn="just">
              <a:lnSpc>
                <a:spcPct val="150000"/>
              </a:lnSpc>
              <a:spcAft>
                <a:spcPts val="1000"/>
              </a:spcAft>
            </a:pPr>
            <a:r>
              <a:rPr lang="ru-RU" b="1" dirty="0">
                <a:latin typeface="Arial" pitchFamily="34" charset="0"/>
                <a:ea typeface="Calibri" pitchFamily="34" charset="0"/>
                <a:cs typeface="Arial" pitchFamily="34" charset="0"/>
              </a:rPr>
              <a:t>Бесшумно вошли солдаты в штаб</a:t>
            </a:r>
          </a:p>
          <a:p>
            <a:pPr algn="just">
              <a:lnSpc>
                <a:spcPct val="150000"/>
              </a:lnSpc>
              <a:spcAft>
                <a:spcPts val="1000"/>
              </a:spcAft>
            </a:pPr>
            <a:r>
              <a:rPr lang="ru-RU" b="1" dirty="0">
                <a:latin typeface="Arial" pitchFamily="34" charset="0"/>
                <a:ea typeface="Calibri" pitchFamily="34" charset="0"/>
                <a:cs typeface="Arial" pitchFamily="34" charset="0"/>
              </a:rPr>
              <a:t>И тут удача! Все в карманах у ребят!</a:t>
            </a:r>
          </a:p>
          <a:p>
            <a:pPr algn="just">
              <a:lnSpc>
                <a:spcPct val="150000"/>
              </a:lnSpc>
              <a:spcAft>
                <a:spcPts val="1000"/>
              </a:spcAft>
            </a:pPr>
            <a:r>
              <a:rPr lang="ru-RU" b="1" dirty="0">
                <a:latin typeface="Arial" pitchFamily="34" charset="0"/>
                <a:ea typeface="Calibri" pitchFamily="34" charset="0"/>
                <a:cs typeface="Arial" pitchFamily="34" charset="0"/>
              </a:rPr>
              <a:t>Разведчики пошли назад,</a:t>
            </a:r>
          </a:p>
          <a:p>
            <a:pPr algn="just">
              <a:lnSpc>
                <a:spcPct val="150000"/>
              </a:lnSpc>
              <a:spcAft>
                <a:spcPts val="1000"/>
              </a:spcAft>
            </a:pPr>
            <a:r>
              <a:rPr lang="ru-RU" b="1" dirty="0">
                <a:latin typeface="Arial" pitchFamily="34" charset="0"/>
                <a:ea typeface="Calibri" pitchFamily="34" charset="0"/>
                <a:cs typeface="Arial" pitchFamily="34" charset="0"/>
              </a:rPr>
              <a:t>Но немцы по нашим стали стрелять.</a:t>
            </a:r>
          </a:p>
          <a:p>
            <a:pPr algn="just">
              <a:lnSpc>
                <a:spcPct val="150000"/>
              </a:lnSpc>
              <a:spcAft>
                <a:spcPts val="1000"/>
              </a:spcAft>
            </a:pPr>
            <a:r>
              <a:rPr lang="ru-RU" b="1" dirty="0">
                <a:latin typeface="Arial" pitchFamily="34" charset="0"/>
                <a:ea typeface="Calibri" pitchFamily="34" charset="0"/>
                <a:cs typeface="Arial" pitchFamily="34" charset="0"/>
              </a:rPr>
              <a:t>Фашисты спросонья не попадали,</a:t>
            </a:r>
          </a:p>
          <a:p>
            <a:r>
              <a:rPr lang="ru-RU" b="1" dirty="0">
                <a:latin typeface="Arial" pitchFamily="34" charset="0"/>
                <a:cs typeface="Arial" pitchFamily="34" charset="0"/>
              </a:rPr>
              <a:t>А наши солдаты Днепр переплывали</a:t>
            </a:r>
          </a:p>
        </p:txBody>
      </p:sp>
      <p:sp>
        <p:nvSpPr>
          <p:cNvPr id="34818" name="Прямоугольник 2"/>
          <p:cNvSpPr>
            <a:spLocks noChangeArrowheads="1"/>
          </p:cNvSpPr>
          <p:nvPr/>
        </p:nvSpPr>
        <p:spPr bwMode="auto">
          <a:xfrm>
            <a:off x="5957455" y="2604655"/>
            <a:ext cx="5504295" cy="4253345"/>
          </a:xfrm>
          <a:prstGeom prst="rect">
            <a:avLst/>
          </a:prstGeom>
          <a:noFill/>
          <a:ln w="9525">
            <a:noFill/>
            <a:miter lim="800000"/>
            <a:headEnd/>
            <a:tailEnd/>
          </a:ln>
        </p:spPr>
        <p:txBody>
          <a:bodyPr wrap="square">
            <a:spAutoFit/>
          </a:bodyPr>
          <a:lstStyle/>
          <a:p>
            <a:pPr algn="just">
              <a:lnSpc>
                <a:spcPct val="150000"/>
              </a:lnSpc>
              <a:spcAft>
                <a:spcPts val="1000"/>
              </a:spcAft>
            </a:pPr>
            <a:r>
              <a:rPr lang="ru-RU" b="1" dirty="0">
                <a:latin typeface="Arial" pitchFamily="34" charset="0"/>
                <a:ea typeface="Calibri" pitchFamily="34" charset="0"/>
                <a:cs typeface="Arial" pitchFamily="34" charset="0"/>
              </a:rPr>
              <a:t>На полпути попали в Илью</a:t>
            </a:r>
          </a:p>
          <a:p>
            <a:pPr algn="just">
              <a:lnSpc>
                <a:spcPct val="150000"/>
              </a:lnSpc>
              <a:spcAft>
                <a:spcPts val="1000"/>
              </a:spcAft>
            </a:pPr>
            <a:r>
              <a:rPr lang="ru-RU" b="1" dirty="0">
                <a:latin typeface="Arial" pitchFamily="34" charset="0"/>
                <a:ea typeface="Calibri" pitchFamily="34" charset="0"/>
                <a:cs typeface="Arial" pitchFamily="34" charset="0"/>
              </a:rPr>
              <a:t>И пролил он кровь там свою.</a:t>
            </a:r>
          </a:p>
          <a:p>
            <a:pPr algn="just">
              <a:lnSpc>
                <a:spcPct val="150000"/>
              </a:lnSpc>
              <a:spcAft>
                <a:spcPts val="1000"/>
              </a:spcAft>
            </a:pPr>
            <a:r>
              <a:rPr lang="ru-RU" b="1" dirty="0">
                <a:latin typeface="Arial" pitchFamily="34" charset="0"/>
                <a:ea typeface="Calibri" pitchFamily="34" charset="0"/>
                <a:cs typeface="Arial" pitchFamily="34" charset="0"/>
              </a:rPr>
              <a:t>Уткин Илья Героем стал,</a:t>
            </a:r>
          </a:p>
          <a:p>
            <a:pPr algn="just">
              <a:lnSpc>
                <a:spcPct val="150000"/>
              </a:lnSpc>
              <a:spcAft>
                <a:spcPts val="1000"/>
              </a:spcAft>
            </a:pPr>
            <a:r>
              <a:rPr lang="ru-RU" b="1" dirty="0">
                <a:latin typeface="Arial" pitchFamily="34" charset="0"/>
                <a:ea typeface="Calibri" pitchFamily="34" charset="0"/>
                <a:cs typeface="Arial" pitchFamily="34" charset="0"/>
              </a:rPr>
              <a:t>Но раненый в госпиталь он попал…</a:t>
            </a:r>
          </a:p>
          <a:p>
            <a:pPr algn="just">
              <a:lnSpc>
                <a:spcPct val="150000"/>
              </a:lnSpc>
              <a:spcAft>
                <a:spcPts val="1000"/>
              </a:spcAft>
            </a:pPr>
            <a:r>
              <a:rPr lang="ru-RU" b="1" dirty="0">
                <a:latin typeface="Arial" pitchFamily="34" charset="0"/>
                <a:ea typeface="Calibri" pitchFamily="34" charset="0"/>
                <a:cs typeface="Arial" pitchFamily="34" charset="0"/>
              </a:rPr>
              <a:t>Ему не пришлось врага больше бить:</a:t>
            </a:r>
          </a:p>
          <a:p>
            <a:pPr algn="just">
              <a:lnSpc>
                <a:spcPct val="150000"/>
              </a:lnSpc>
              <a:spcAft>
                <a:spcPts val="1000"/>
              </a:spcAft>
            </a:pPr>
            <a:r>
              <a:rPr lang="ru-RU" b="1" dirty="0">
                <a:latin typeface="Arial" pitchFamily="34" charset="0"/>
                <a:ea typeface="Calibri" pitchFamily="34" charset="0"/>
                <a:cs typeface="Arial" pitchFamily="34" charset="0"/>
              </a:rPr>
              <a:t>Смерть Героя смогла победить.</a:t>
            </a:r>
          </a:p>
          <a:p>
            <a:pPr algn="just">
              <a:lnSpc>
                <a:spcPct val="150000"/>
              </a:lnSpc>
              <a:spcAft>
                <a:spcPts val="1000"/>
              </a:spcAft>
            </a:pPr>
            <a:r>
              <a:rPr lang="ru-RU" b="1" dirty="0">
                <a:latin typeface="Arial" pitchFamily="34" charset="0"/>
                <a:ea typeface="Calibri" pitchFamily="34" charset="0"/>
                <a:cs typeface="Arial" pitchFamily="34" charset="0"/>
              </a:rPr>
              <a:t>Да будет бессмертен твой подвиг, Илья!</a:t>
            </a:r>
          </a:p>
          <a:p>
            <a:r>
              <a:rPr lang="ru-RU" b="1" dirty="0">
                <a:latin typeface="Arial" pitchFamily="34" charset="0"/>
                <a:ea typeface="Calibri" pitchFamily="34" charset="0"/>
                <a:cs typeface="Arial" pitchFamily="34" charset="0"/>
              </a:rPr>
              <a:t>«Спасибо!» - скажет вся наша страна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1"/>
          <p:cNvSpPr>
            <a:spLocks noChangeArrowheads="1"/>
          </p:cNvSpPr>
          <p:nvPr/>
        </p:nvSpPr>
        <p:spPr bwMode="auto">
          <a:xfrm>
            <a:off x="1485900" y="395288"/>
            <a:ext cx="8894763" cy="739754"/>
          </a:xfrm>
          <a:prstGeom prst="rect">
            <a:avLst/>
          </a:prstGeom>
          <a:noFill/>
          <a:ln w="9525">
            <a:noFill/>
            <a:miter lim="800000"/>
            <a:headEnd/>
            <a:tailEnd/>
          </a:ln>
        </p:spPr>
        <p:txBody>
          <a:bodyPr>
            <a:spAutoFit/>
          </a:bodyPr>
          <a:lstStyle/>
          <a:p>
            <a:pPr algn="ctr">
              <a:lnSpc>
                <a:spcPct val="150000"/>
              </a:lnSpc>
              <a:spcAft>
                <a:spcPts val="1000"/>
              </a:spcAft>
            </a:pPr>
            <a:r>
              <a:rPr lang="ru-RU" sz="2800" b="1" dirty="0">
                <a:solidFill>
                  <a:srgbClr val="C00000"/>
                </a:solidFill>
                <a:latin typeface="Arial" pitchFamily="34" charset="0"/>
                <a:cs typeface="Arial" pitchFamily="34" charset="0"/>
              </a:rPr>
              <a:t>Мы </a:t>
            </a:r>
            <a:r>
              <a:rPr lang="ru-RU" sz="3200" b="1" dirty="0">
                <a:solidFill>
                  <a:srgbClr val="C00000"/>
                </a:solidFill>
                <a:latin typeface="Arial" pitchFamily="34" charset="0"/>
                <a:cs typeface="Arial" pitchFamily="34" charset="0"/>
              </a:rPr>
              <a:t>помним</a:t>
            </a:r>
            <a:r>
              <a:rPr lang="ru-RU" sz="2800" b="1" dirty="0">
                <a:solidFill>
                  <a:srgbClr val="C00000"/>
                </a:solidFill>
                <a:latin typeface="Arial" pitchFamily="34" charset="0"/>
                <a:cs typeface="Arial" pitchFamily="34" charset="0"/>
              </a:rPr>
              <a:t>, мы гордимся!</a:t>
            </a:r>
            <a:endParaRPr lang="ru-RU" sz="2800" dirty="0">
              <a:latin typeface="Arial" pitchFamily="34" charset="0"/>
              <a:ea typeface="Calibri" pitchFamily="34" charset="0"/>
              <a:cs typeface="Arial" pitchFamily="34" charset="0"/>
            </a:endParaRPr>
          </a:p>
        </p:txBody>
      </p:sp>
      <p:pic>
        <p:nvPicPr>
          <p:cNvPr id="35842" name="Picture 2" descr="Лига русской молодежи 9 мая в Бельцах развернула самую длинную в мире Георгиевскую ленту DNIESTER"/>
          <p:cNvPicPr>
            <a:picLocks noChangeAspect="1" noChangeArrowheads="1"/>
          </p:cNvPicPr>
          <p:nvPr/>
        </p:nvPicPr>
        <p:blipFill>
          <a:blip r:embed="rId2" r:link="rId3"/>
          <a:srcRect/>
          <a:stretch>
            <a:fillRect/>
          </a:stretch>
        </p:blipFill>
        <p:spPr bwMode="auto">
          <a:xfrm>
            <a:off x="1854200" y="2795588"/>
            <a:ext cx="7673975" cy="20462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1315482185356966[1]"/>
          <p:cNvPicPr>
            <a:picLocks noChangeAspect="1" noChangeArrowheads="1"/>
          </p:cNvPicPr>
          <p:nvPr/>
        </p:nvPicPr>
        <p:blipFill>
          <a:blip r:embed="rId2"/>
          <a:srcRect/>
          <a:stretch>
            <a:fillRect/>
          </a:stretch>
        </p:blipFill>
        <p:spPr bwMode="auto">
          <a:xfrm>
            <a:off x="1225550" y="919163"/>
            <a:ext cx="2484438" cy="3268662"/>
          </a:xfrm>
          <a:prstGeom prst="rect">
            <a:avLst/>
          </a:prstGeom>
          <a:noFill/>
          <a:ln w="9525">
            <a:noFill/>
            <a:miter lim="800000"/>
            <a:headEnd/>
            <a:tailEnd/>
          </a:ln>
        </p:spPr>
      </p:pic>
      <p:pic>
        <p:nvPicPr>
          <p:cNvPr id="20482" name="Рисунок 7" descr="Статьи &quot; CCCP.KG - Клуб Любителей Живой Истории"/>
          <p:cNvPicPr>
            <a:picLocks noChangeAspect="1" noChangeArrowheads="1"/>
          </p:cNvPicPr>
          <p:nvPr/>
        </p:nvPicPr>
        <p:blipFill>
          <a:blip r:embed="rId3"/>
          <a:srcRect/>
          <a:stretch>
            <a:fillRect/>
          </a:stretch>
        </p:blipFill>
        <p:spPr bwMode="auto">
          <a:xfrm>
            <a:off x="5911850" y="995363"/>
            <a:ext cx="4365625" cy="3690937"/>
          </a:xfrm>
          <a:prstGeom prst="rect">
            <a:avLst/>
          </a:prstGeom>
          <a:noFill/>
          <a:ln w="28575">
            <a:solidFill>
              <a:srgbClr val="000000"/>
            </a:solidFill>
            <a:miter lim="800000"/>
            <a:headEnd/>
            <a:tailEnd/>
          </a:ln>
        </p:spPr>
      </p:pic>
      <p:sp>
        <p:nvSpPr>
          <p:cNvPr id="20483" name="Прямоугольник 1"/>
          <p:cNvSpPr>
            <a:spLocks noChangeArrowheads="1"/>
          </p:cNvSpPr>
          <p:nvPr/>
        </p:nvSpPr>
        <p:spPr bwMode="auto">
          <a:xfrm>
            <a:off x="914401" y="4821238"/>
            <a:ext cx="9282544" cy="1200329"/>
          </a:xfrm>
          <a:prstGeom prst="rect">
            <a:avLst/>
          </a:prstGeom>
          <a:noFill/>
          <a:ln w="9525">
            <a:noFill/>
            <a:miter lim="800000"/>
            <a:headEnd/>
            <a:tailEnd/>
          </a:ln>
        </p:spPr>
        <p:txBody>
          <a:bodyPr wrap="square">
            <a:spAutoFit/>
          </a:bodyPr>
          <a:lstStyle/>
          <a:p>
            <a:pPr algn="ctr"/>
            <a:r>
              <a:rPr lang="ru-RU" sz="3600" b="1" dirty="0">
                <a:latin typeface="Arial" pitchFamily="34" charset="0"/>
                <a:cs typeface="Arial" pitchFamily="34" charset="0"/>
              </a:rPr>
              <a:t>Награды  Героя Советского Союза Уткина Ивана Никифоровича</a:t>
            </a:r>
            <a:r>
              <a:rPr lang="ru-RU" b="1"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738188" y="882650"/>
            <a:ext cx="6413500" cy="6571030"/>
          </a:xfrm>
          <a:prstGeom prst="rect">
            <a:avLst/>
          </a:prstGeom>
          <a:noFill/>
          <a:ln w="9525">
            <a:noFill/>
            <a:miter lim="800000"/>
            <a:headEnd/>
            <a:tailEnd/>
          </a:ln>
        </p:spPr>
        <p:txBody>
          <a:bodyPr>
            <a:spAutoFit/>
          </a:bodyPr>
          <a:lstStyle/>
          <a:p>
            <a:pPr algn="just">
              <a:lnSpc>
                <a:spcPct val="150000"/>
              </a:lnSpc>
              <a:spcAft>
                <a:spcPts val="1000"/>
              </a:spcAft>
            </a:pPr>
            <a:r>
              <a:rPr lang="ru-RU" sz="3200" b="1" dirty="0">
                <a:latin typeface="Arial" pitchFamily="34" charset="0"/>
                <a:cs typeface="Arial" pitchFamily="34" charset="0"/>
              </a:rPr>
              <a:t>Илья Никифорович Уткин </a:t>
            </a:r>
            <a:r>
              <a:rPr lang="ru-RU" sz="2400" b="1" dirty="0">
                <a:latin typeface="Arial" pitchFamily="34" charset="0"/>
                <a:cs typeface="Arial" pitchFamily="34" charset="0"/>
              </a:rPr>
              <a:t>родился в 1922 году в деревне Дубровное </a:t>
            </a:r>
            <a:r>
              <a:rPr lang="ru-RU" sz="2400" b="1" dirty="0" err="1">
                <a:latin typeface="Arial" pitchFamily="34" charset="0"/>
                <a:cs typeface="Arial" pitchFamily="34" charset="0"/>
              </a:rPr>
              <a:t>Ярковского</a:t>
            </a:r>
            <a:r>
              <a:rPr lang="ru-RU" sz="2400" b="1" dirty="0">
                <a:latin typeface="Arial" pitchFamily="34" charset="0"/>
                <a:cs typeface="Arial" pitchFamily="34" charset="0"/>
              </a:rPr>
              <a:t> района Тюменской области. </a:t>
            </a:r>
            <a:endParaRPr lang="ru-RU" sz="2400" b="1" dirty="0" smtClean="0">
              <a:latin typeface="Arial" pitchFamily="34" charset="0"/>
              <a:cs typeface="Arial" pitchFamily="34" charset="0"/>
            </a:endParaRPr>
          </a:p>
          <a:p>
            <a:pPr algn="just">
              <a:lnSpc>
                <a:spcPct val="150000"/>
              </a:lnSpc>
              <a:spcAft>
                <a:spcPts val="1000"/>
              </a:spcAft>
            </a:pPr>
            <a:endParaRPr lang="ru-RU" sz="2400" b="1" dirty="0" smtClean="0">
              <a:latin typeface="Arial" pitchFamily="34" charset="0"/>
              <a:cs typeface="Arial" pitchFamily="34" charset="0"/>
            </a:endParaRPr>
          </a:p>
          <a:p>
            <a:pPr algn="just">
              <a:lnSpc>
                <a:spcPct val="150000"/>
              </a:lnSpc>
              <a:spcAft>
                <a:spcPts val="1000"/>
              </a:spcAft>
            </a:pPr>
            <a:r>
              <a:rPr lang="ru-RU" sz="2400" b="1" dirty="0" smtClean="0">
                <a:latin typeface="Arial" pitchFamily="34" charset="0"/>
                <a:cs typeface="Arial" pitchFamily="34" charset="0"/>
              </a:rPr>
              <a:t>Окончив </a:t>
            </a:r>
            <a:r>
              <a:rPr lang="ru-RU" sz="2400" b="1" dirty="0">
                <a:latin typeface="Arial" pitchFamily="34" charset="0"/>
                <a:cs typeface="Arial" pitchFamily="34" charset="0"/>
              </a:rPr>
              <a:t>сельскую школу, работал сначала в колхозе имени Кирова, затем на заводе по выработке шпал для строительства железных дорог</a:t>
            </a:r>
          </a:p>
          <a:p>
            <a:r>
              <a:rPr lang="ru-RU" sz="2400" b="1" dirty="0">
                <a:latin typeface="Arial" pitchFamily="34" charset="0"/>
                <a:cs typeface="Arial" pitchFamily="34" charset="0"/>
              </a:rPr>
              <a:t> </a:t>
            </a:r>
          </a:p>
          <a:p>
            <a:pPr algn="just">
              <a:lnSpc>
                <a:spcPct val="150000"/>
              </a:lnSpc>
              <a:spcAft>
                <a:spcPts val="1000"/>
              </a:spcAft>
            </a:pPr>
            <a:r>
              <a:rPr lang="ru-RU" sz="2400" dirty="0">
                <a:latin typeface="Times New Roman" pitchFamily="18" charset="0"/>
                <a:cs typeface="Times New Roman" pitchFamily="18" charset="0"/>
              </a:rPr>
              <a:t> </a:t>
            </a:r>
            <a:endParaRPr lang="ru-RU" sz="2400" dirty="0">
              <a:latin typeface="Calibri" pitchFamily="34" charset="0"/>
              <a:ea typeface="Calibri" pitchFamily="34" charset="0"/>
              <a:cs typeface="Times New Roman" pitchFamily="18" charset="0"/>
            </a:endParaRPr>
          </a:p>
        </p:txBody>
      </p:sp>
      <p:pic>
        <p:nvPicPr>
          <p:cNvPr id="21506" name="Рисунок 2" descr="природа ярковского района тюменской области фото">
            <a:hlinkClick r:id="rId2"/>
          </p:cNvPr>
          <p:cNvPicPr>
            <a:picLocks noChangeAspect="1" noChangeArrowheads="1"/>
          </p:cNvPicPr>
          <p:nvPr/>
        </p:nvPicPr>
        <p:blipFill>
          <a:blip r:embed="rId3"/>
          <a:srcRect/>
          <a:stretch>
            <a:fillRect/>
          </a:stretch>
        </p:blipFill>
        <p:spPr bwMode="auto">
          <a:xfrm>
            <a:off x="7369175" y="555625"/>
            <a:ext cx="4495800" cy="523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1"/>
          <p:cNvSpPr>
            <a:spLocks noChangeArrowheads="1"/>
          </p:cNvSpPr>
          <p:nvPr/>
        </p:nvSpPr>
        <p:spPr bwMode="auto">
          <a:xfrm>
            <a:off x="522288" y="0"/>
            <a:ext cx="6945312" cy="8586966"/>
          </a:xfrm>
          <a:prstGeom prst="rect">
            <a:avLst/>
          </a:prstGeom>
          <a:noFill/>
          <a:ln w="9525">
            <a:solidFill>
              <a:schemeClr val="tx1"/>
            </a:solidFill>
            <a:miter lim="800000"/>
            <a:headEnd/>
            <a:tailEnd/>
          </a:ln>
        </p:spPr>
        <p:txBody>
          <a:bodyPr>
            <a:spAutoFit/>
          </a:bodyPr>
          <a:lstStyle/>
          <a:p>
            <a:pPr algn="just">
              <a:spcAft>
                <a:spcPts val="1000"/>
              </a:spcAft>
            </a:pPr>
            <a:r>
              <a:rPr lang="ru-RU" sz="2000" b="1" dirty="0" smtClean="0">
                <a:latin typeface="Arial" pitchFamily="34" charset="0"/>
                <a:cs typeface="Arial" pitchFamily="34" charset="0"/>
              </a:rPr>
              <a:t>В </a:t>
            </a:r>
            <a:r>
              <a:rPr lang="ru-RU" sz="2000" b="1" dirty="0">
                <a:latin typeface="Arial" pitchFamily="34" charset="0"/>
                <a:cs typeface="Arial" pitchFamily="34" charset="0"/>
              </a:rPr>
              <a:t>1942 году был призван на службу в Рабоче-крестьянскую Красную Армию и направлен на фронт Великой Отечественной войны в пехотные войска.   </a:t>
            </a:r>
            <a:endParaRPr lang="ru-RU" sz="2000" b="1" dirty="0" smtClean="0">
              <a:latin typeface="Arial" pitchFamily="34" charset="0"/>
              <a:cs typeface="Arial" pitchFamily="34" charset="0"/>
            </a:endParaRPr>
          </a:p>
          <a:p>
            <a:pPr algn="just">
              <a:spcAft>
                <a:spcPts val="1000"/>
              </a:spcAft>
            </a:pPr>
            <a:r>
              <a:rPr lang="ru-RU" sz="2000" b="1" dirty="0" smtClean="0">
                <a:latin typeface="Arial" pitchFamily="34" charset="0"/>
                <a:cs typeface="Arial" pitchFamily="34" charset="0"/>
              </a:rPr>
              <a:t>К </a:t>
            </a:r>
            <a:r>
              <a:rPr lang="ru-RU" sz="2000" b="1" dirty="0">
                <a:latin typeface="Arial" pitchFamily="34" charset="0"/>
                <a:cs typeface="Arial" pitchFamily="34" charset="0"/>
              </a:rPr>
              <a:t>сентябрю 1943 года старший сержант Илья Уткин командовал отделением </a:t>
            </a:r>
            <a:r>
              <a:rPr lang="ru-RU" sz="2000" b="1" dirty="0" err="1">
                <a:latin typeface="Arial" pitchFamily="34" charset="0"/>
                <a:cs typeface="Arial" pitchFamily="34" charset="0"/>
              </a:rPr>
              <a:t>разведвзвода</a:t>
            </a:r>
            <a:r>
              <a:rPr lang="ru-RU" sz="2000" b="1" dirty="0">
                <a:latin typeface="Arial" pitchFamily="34" charset="0"/>
                <a:cs typeface="Arial" pitchFamily="34" charset="0"/>
              </a:rPr>
              <a:t> 957-го стрелкового полка 309-й стрелковой дивизии 40-й армии Воронежского фронта.   </a:t>
            </a:r>
            <a:endParaRPr lang="ru-RU" sz="2000" b="1" dirty="0" smtClean="0">
              <a:latin typeface="Arial" pitchFamily="34" charset="0"/>
              <a:cs typeface="Arial" pitchFamily="34" charset="0"/>
            </a:endParaRPr>
          </a:p>
          <a:p>
            <a:pPr algn="just">
              <a:spcAft>
                <a:spcPts val="1000"/>
              </a:spcAft>
            </a:pPr>
            <a:r>
              <a:rPr lang="ru-RU" sz="2000" b="1" dirty="0" smtClean="0">
                <a:latin typeface="Arial" pitchFamily="34" charset="0"/>
                <a:cs typeface="Arial" pitchFamily="34" charset="0"/>
              </a:rPr>
              <a:t>Отличился </a:t>
            </a:r>
            <a:r>
              <a:rPr lang="ru-RU" sz="2000" b="1" dirty="0">
                <a:latin typeface="Arial" pitchFamily="34" charset="0"/>
                <a:cs typeface="Arial" pitchFamily="34" charset="0"/>
              </a:rPr>
              <a:t>во время битвы за Днепр. В ночь с 23 на 24 сентября 1943 года передовой отряд под командованием Уткина переправился через Днепр в районе села </a:t>
            </a:r>
            <a:r>
              <a:rPr lang="ru-RU" sz="2000" b="1" dirty="0" err="1">
                <a:latin typeface="Arial" pitchFamily="34" charset="0"/>
                <a:cs typeface="Arial" pitchFamily="34" charset="0"/>
              </a:rPr>
              <a:t>Балыко-Щучинка</a:t>
            </a:r>
            <a:r>
              <a:rPr lang="ru-RU" sz="2000" b="1" dirty="0">
                <a:latin typeface="Arial" pitchFamily="34" charset="0"/>
                <a:cs typeface="Arial" pitchFamily="34" charset="0"/>
              </a:rPr>
              <a:t> </a:t>
            </a:r>
            <a:r>
              <a:rPr lang="ru-RU" sz="2000" b="1" dirty="0" err="1">
                <a:latin typeface="Arial" pitchFamily="34" charset="0"/>
                <a:cs typeface="Arial" pitchFamily="34" charset="0"/>
              </a:rPr>
              <a:t>Кагарлыкского</a:t>
            </a:r>
            <a:r>
              <a:rPr lang="ru-RU" sz="2000" b="1" dirty="0">
                <a:latin typeface="Arial" pitchFamily="34" charset="0"/>
                <a:cs typeface="Arial" pitchFamily="34" charset="0"/>
              </a:rPr>
              <a:t> района Киевской области Украинской ССР и захватил важного «языка». Во время возвращения назад группа Уткина разгромила вражескую засаду.   </a:t>
            </a:r>
          </a:p>
          <a:p>
            <a:pPr algn="just"/>
            <a:r>
              <a:rPr lang="ru-RU" sz="2000" b="1" dirty="0">
                <a:latin typeface="Arial" pitchFamily="34" charset="0"/>
                <a:cs typeface="Arial" pitchFamily="34" charset="0"/>
              </a:rPr>
              <a:t>Указом Президиума Верховного Совета СССР от 23 октября 1943 года за «мужество и отвагу, проявленные при форсировании Днепра» старший сержант Илья Уткин был удостоен высокого звания Героя Советского Союза с вручением ордена Ленина и медали «Золотая Звезда» за № 2743</a:t>
            </a:r>
          </a:p>
          <a:p>
            <a:pPr algn="just"/>
            <a:endParaRPr lang="ru-RU" sz="2000" dirty="0">
              <a:latin typeface="Times New Roman" pitchFamily="18" charset="0"/>
              <a:cs typeface="Times New Roman" pitchFamily="18" charset="0"/>
            </a:endParaRPr>
          </a:p>
          <a:p>
            <a:pPr algn="just"/>
            <a:endParaRPr lang="ru-RU" sz="2000" dirty="0">
              <a:latin typeface="Century Gothic" pitchFamily="34" charset="0"/>
            </a:endParaRPr>
          </a:p>
          <a:p>
            <a:pPr algn="just"/>
            <a:endParaRPr lang="ru-RU" sz="2000" dirty="0">
              <a:latin typeface="Century Gothic" pitchFamily="34" charset="0"/>
            </a:endParaRPr>
          </a:p>
          <a:p>
            <a:pPr algn="just"/>
            <a:endParaRPr lang="ru-RU" sz="2000" dirty="0">
              <a:latin typeface="Century Gothic" pitchFamily="34" charset="0"/>
            </a:endParaRPr>
          </a:p>
          <a:p>
            <a:pPr algn="just">
              <a:lnSpc>
                <a:spcPct val="150000"/>
              </a:lnSpc>
              <a:spcAft>
                <a:spcPts val="1000"/>
              </a:spcAft>
            </a:pPr>
            <a:endParaRPr lang="ru-RU" dirty="0">
              <a:latin typeface="Calibri" pitchFamily="34" charset="0"/>
              <a:ea typeface="Calibri" pitchFamily="34" charset="0"/>
              <a:cs typeface="Times New Roman" pitchFamily="18" charset="0"/>
            </a:endParaRPr>
          </a:p>
        </p:txBody>
      </p:sp>
      <p:pic>
        <p:nvPicPr>
          <p:cNvPr id="22530" name="Рисунок 2"/>
          <p:cNvPicPr>
            <a:picLocks noChangeAspect="1"/>
          </p:cNvPicPr>
          <p:nvPr/>
        </p:nvPicPr>
        <p:blipFill>
          <a:blip r:embed="rId2"/>
          <a:srcRect/>
          <a:stretch>
            <a:fillRect/>
          </a:stretch>
        </p:blipFill>
        <p:spPr bwMode="auto">
          <a:xfrm>
            <a:off x="7628371" y="812368"/>
            <a:ext cx="422275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1"/>
          <p:cNvSpPr>
            <a:spLocks noChangeArrowheads="1"/>
          </p:cNvSpPr>
          <p:nvPr/>
        </p:nvSpPr>
        <p:spPr bwMode="auto">
          <a:xfrm>
            <a:off x="605993" y="522720"/>
            <a:ext cx="10764837" cy="830997"/>
          </a:xfrm>
          <a:prstGeom prst="rect">
            <a:avLst/>
          </a:prstGeom>
          <a:noFill/>
          <a:ln w="9525">
            <a:noFill/>
            <a:miter lim="800000"/>
            <a:headEnd/>
            <a:tailEnd/>
          </a:ln>
        </p:spPr>
        <p:txBody>
          <a:bodyPr>
            <a:spAutoFit/>
          </a:bodyPr>
          <a:lstStyle/>
          <a:p>
            <a:r>
              <a:rPr lang="ru-RU" sz="2400" b="1" dirty="0">
                <a:latin typeface="Times New Roman" pitchFamily="18" charset="0"/>
                <a:cs typeface="Times New Roman" pitchFamily="18" charset="0"/>
              </a:rPr>
              <a:t>4 ноября, за два дня до освобождения Киева, И.Н.Уткин был тяжело ранен и отправлен на лечение в  госпиталь в поселок Молочное под Вологдой. </a:t>
            </a:r>
          </a:p>
        </p:txBody>
      </p:sp>
      <p:pic>
        <p:nvPicPr>
          <p:cNvPr id="23554" name="Picture 2" descr="ВГМХА отметили на российском уровне Молодежный портал Вологодской области upinfo.ru"/>
          <p:cNvPicPr>
            <a:picLocks noChangeAspect="1" noChangeArrowheads="1"/>
          </p:cNvPicPr>
          <p:nvPr/>
        </p:nvPicPr>
        <p:blipFill>
          <a:blip r:embed="rId2" r:link="rId3"/>
          <a:srcRect/>
          <a:stretch>
            <a:fillRect/>
          </a:stretch>
        </p:blipFill>
        <p:spPr bwMode="auto">
          <a:xfrm>
            <a:off x="204210" y="1918134"/>
            <a:ext cx="7897812" cy="4692650"/>
          </a:xfrm>
          <a:prstGeom prst="rect">
            <a:avLst/>
          </a:prstGeom>
          <a:noFill/>
          <a:ln w="3175">
            <a:solidFill>
              <a:srgbClr val="000000"/>
            </a:solidFill>
            <a:miter lim="800000"/>
            <a:headEnd/>
            <a:tailEnd/>
          </a:ln>
        </p:spPr>
      </p:pic>
      <p:sp>
        <p:nvSpPr>
          <p:cNvPr id="23555" name="Прямоугольник 3"/>
          <p:cNvSpPr>
            <a:spLocks noChangeArrowheads="1"/>
          </p:cNvSpPr>
          <p:nvPr/>
        </p:nvSpPr>
        <p:spPr bwMode="auto">
          <a:xfrm>
            <a:off x="8686800" y="1779588"/>
            <a:ext cx="2909888" cy="5016758"/>
          </a:xfrm>
          <a:prstGeom prst="rect">
            <a:avLst/>
          </a:prstGeom>
          <a:noFill/>
          <a:ln w="9525">
            <a:noFill/>
            <a:miter lim="800000"/>
            <a:headEnd/>
            <a:tailEnd/>
          </a:ln>
        </p:spPr>
        <p:txBody>
          <a:bodyPr>
            <a:spAutoFit/>
          </a:bodyPr>
          <a:lstStyle/>
          <a:p>
            <a:pPr algn="ctr"/>
            <a:r>
              <a:rPr lang="ru-RU" sz="2000" b="1" dirty="0">
                <a:latin typeface="Arial" pitchFamily="34" charset="0"/>
                <a:cs typeface="Arial" pitchFamily="34" charset="0"/>
              </a:rPr>
              <a:t>ВГМХА им.Верещагина в п.Молочное </a:t>
            </a:r>
            <a:endParaRPr lang="ru-RU" sz="2000" dirty="0">
              <a:latin typeface="Arial" pitchFamily="34" charset="0"/>
              <a:cs typeface="Arial" pitchFamily="34" charset="0"/>
            </a:endParaRPr>
          </a:p>
          <a:p>
            <a:pPr algn="ctr"/>
            <a:r>
              <a:rPr lang="ru-RU" sz="2000" b="1" dirty="0">
                <a:latin typeface="Arial" pitchFamily="34" charset="0"/>
                <a:cs typeface="Arial" pitchFamily="34" charset="0"/>
              </a:rPr>
              <a:t>Вологодского района Вологодской области</a:t>
            </a:r>
            <a:endParaRPr lang="ru-RU" sz="2000" dirty="0">
              <a:latin typeface="Arial" pitchFamily="34" charset="0"/>
              <a:cs typeface="Arial" pitchFamily="34" charset="0"/>
            </a:endParaRPr>
          </a:p>
          <a:p>
            <a:pPr algn="ctr"/>
            <a:r>
              <a:rPr lang="ru-RU" sz="2000" b="1" dirty="0">
                <a:latin typeface="Arial" pitchFamily="34" charset="0"/>
                <a:cs typeface="Arial" pitchFamily="34" charset="0"/>
              </a:rPr>
              <a:t>/в годы Великой Отечественной войны Военный госпиталь/ </a:t>
            </a:r>
          </a:p>
          <a:p>
            <a:pPr algn="ctr"/>
            <a:endParaRPr lang="ru-RU" sz="2000" b="1" dirty="0">
              <a:latin typeface="Arial" pitchFamily="34" charset="0"/>
              <a:cs typeface="Arial" pitchFamily="34" charset="0"/>
            </a:endParaRPr>
          </a:p>
          <a:p>
            <a:pPr algn="ctr"/>
            <a:r>
              <a:rPr lang="ru-RU" sz="2000" b="1" dirty="0">
                <a:latin typeface="Arial" pitchFamily="34" charset="0"/>
                <a:cs typeface="Arial" pitchFamily="34" charset="0"/>
              </a:rPr>
              <a:t>Около полугода врачи боролись за жизнь воина, но спасти его не могли</a:t>
            </a:r>
          </a:p>
          <a:p>
            <a:pPr algn="ctr"/>
            <a:r>
              <a:rPr lang="ru-RU" sz="2000"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1295255" y="173760"/>
            <a:ext cx="9511289" cy="830997"/>
          </a:xfrm>
          <a:prstGeom prst="rect">
            <a:avLst/>
          </a:prstGeom>
          <a:noFill/>
          <a:ln w="9525">
            <a:noFill/>
            <a:miter lim="800000"/>
            <a:headEnd/>
            <a:tailEnd/>
          </a:ln>
        </p:spPr>
        <p:txBody>
          <a:bodyPr wrap="square">
            <a:spAutoFit/>
          </a:bodyPr>
          <a:lstStyle/>
          <a:p>
            <a:pPr algn="ctr"/>
            <a:r>
              <a:rPr lang="ru-RU" sz="2400" b="1" dirty="0">
                <a:latin typeface="Arial" pitchFamily="34" charset="0"/>
                <a:cs typeface="Arial" pitchFamily="34" charset="0"/>
              </a:rPr>
              <a:t>24 мая 1944 года Илья Никифорович Уткин скончался.      Похоронен на вологодской земле.</a:t>
            </a:r>
          </a:p>
        </p:txBody>
      </p:sp>
      <p:pic>
        <p:nvPicPr>
          <p:cNvPr id="24578" name="Рисунок 6" descr="C:\Users\1\Desktop\UtkinINMon[1].jpg"/>
          <p:cNvPicPr>
            <a:picLocks noChangeAspect="1" noChangeArrowheads="1"/>
          </p:cNvPicPr>
          <p:nvPr/>
        </p:nvPicPr>
        <p:blipFill>
          <a:blip r:embed="rId2"/>
          <a:srcRect/>
          <a:stretch>
            <a:fillRect/>
          </a:stretch>
        </p:blipFill>
        <p:spPr bwMode="auto">
          <a:xfrm>
            <a:off x="2167948" y="1233775"/>
            <a:ext cx="7045325" cy="5360987"/>
          </a:xfrm>
          <a:prstGeom prst="rect">
            <a:avLst/>
          </a:prstGeom>
          <a:noFill/>
          <a:ln w="76200">
            <a:solidFill>
              <a:srgbClr val="00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p:cNvPicPr>
            <a:picLocks noChangeAspect="1"/>
          </p:cNvPicPr>
          <p:nvPr/>
        </p:nvPicPr>
        <p:blipFill>
          <a:blip r:embed="rId2" cstate="print"/>
          <a:srcRect/>
          <a:stretch>
            <a:fillRect/>
          </a:stretch>
        </p:blipFill>
        <p:spPr bwMode="auto">
          <a:xfrm>
            <a:off x="1040535" y="1072718"/>
            <a:ext cx="9946120" cy="9111521"/>
          </a:xfrm>
          <a:prstGeom prst="rect">
            <a:avLst/>
          </a:prstGeom>
          <a:noFill/>
          <a:ln w="9525">
            <a:noFill/>
            <a:miter lim="800000"/>
            <a:headEnd/>
            <a:tailEnd/>
          </a:ln>
        </p:spPr>
      </p:pic>
      <p:sp>
        <p:nvSpPr>
          <p:cNvPr id="25602" name="Прямоугольник 2"/>
          <p:cNvSpPr>
            <a:spLocks noChangeArrowheads="1"/>
          </p:cNvSpPr>
          <p:nvPr/>
        </p:nvSpPr>
        <p:spPr bwMode="auto">
          <a:xfrm>
            <a:off x="2024063" y="457200"/>
            <a:ext cx="6967537" cy="646331"/>
          </a:xfrm>
          <a:prstGeom prst="rect">
            <a:avLst/>
          </a:prstGeom>
          <a:noFill/>
          <a:ln w="9525">
            <a:noFill/>
            <a:miter lim="800000"/>
            <a:headEnd/>
            <a:tailEnd/>
          </a:ln>
        </p:spPr>
        <p:txBody>
          <a:bodyPr>
            <a:spAutoFit/>
          </a:bodyPr>
          <a:lstStyle/>
          <a:p>
            <a:pPr algn="ctr"/>
            <a:r>
              <a:rPr lang="ru-RU" sz="3600" b="1" dirty="0">
                <a:latin typeface="Arial" pitchFamily="34" charset="0"/>
                <a:cs typeface="Arial" pitchFamily="34" charset="0"/>
              </a:rPr>
              <a:t>Документы о награждении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descr="http://www.obd-memorial.ru/memorial/fullimage?id=260354053&amp;id1=8ff5ad5b29c7288b5c068289001302b9"/>
          <p:cNvPicPr>
            <a:picLocks noChangeAspect="1" noChangeArrowheads="1"/>
          </p:cNvPicPr>
          <p:nvPr/>
        </p:nvPicPr>
        <p:blipFill>
          <a:blip r:embed="rId2"/>
          <a:srcRect/>
          <a:stretch>
            <a:fillRect/>
          </a:stretch>
        </p:blipFill>
        <p:spPr bwMode="auto">
          <a:xfrm>
            <a:off x="1305213" y="1190192"/>
            <a:ext cx="9338984" cy="5958753"/>
          </a:xfrm>
          <a:prstGeom prst="rect">
            <a:avLst/>
          </a:prstGeom>
          <a:noFill/>
          <a:ln w="9525">
            <a:noFill/>
            <a:miter lim="800000"/>
            <a:headEnd/>
            <a:tailEnd/>
          </a:ln>
        </p:spPr>
      </p:pic>
      <p:sp>
        <p:nvSpPr>
          <p:cNvPr id="26626" name="Прямоугольник 2"/>
          <p:cNvSpPr>
            <a:spLocks noChangeArrowheads="1"/>
          </p:cNvSpPr>
          <p:nvPr/>
        </p:nvSpPr>
        <p:spPr bwMode="auto">
          <a:xfrm>
            <a:off x="5516563" y="3235325"/>
            <a:ext cx="1062037" cy="374650"/>
          </a:xfrm>
          <a:prstGeom prst="rect">
            <a:avLst/>
          </a:prstGeom>
          <a:noFill/>
          <a:ln w="9525">
            <a:noFill/>
            <a:miter lim="800000"/>
            <a:headEnd/>
            <a:tailEnd/>
          </a:ln>
        </p:spPr>
        <p:txBody>
          <a:bodyPr wrap="none">
            <a:spAutoFit/>
          </a:bodyPr>
          <a:lstStyle/>
          <a:p>
            <a:pPr>
              <a:lnSpc>
                <a:spcPct val="107000"/>
              </a:lnSpc>
              <a:spcAft>
                <a:spcPts val="800"/>
              </a:spcAft>
            </a:pPr>
            <a:r>
              <a:rPr lang="ru-RU">
                <a:latin typeface="Calibri" pitchFamily="34" charset="0"/>
                <a:ea typeface="Calibri" pitchFamily="34" charset="0"/>
                <a:cs typeface="Times New Roman" pitchFamily="18" charset="0"/>
              </a:rPr>
              <a:t>Из арива</a:t>
            </a:r>
            <a:endParaRPr lang="ru-RU" sz="900">
              <a:latin typeface="Calibri" pitchFamily="34" charset="0"/>
              <a:ea typeface="Calibri" pitchFamily="34" charset="0"/>
              <a:cs typeface="Times New Roman" pitchFamily="18" charset="0"/>
            </a:endParaRPr>
          </a:p>
        </p:txBody>
      </p:sp>
      <p:sp>
        <p:nvSpPr>
          <p:cNvPr id="26627" name="Прямоугольник 3"/>
          <p:cNvSpPr>
            <a:spLocks noChangeArrowheads="1"/>
          </p:cNvSpPr>
          <p:nvPr/>
        </p:nvSpPr>
        <p:spPr bwMode="auto">
          <a:xfrm>
            <a:off x="4640263" y="468313"/>
            <a:ext cx="3875087" cy="642035"/>
          </a:xfrm>
          <a:prstGeom prst="rect">
            <a:avLst/>
          </a:prstGeom>
          <a:noFill/>
          <a:ln w="9525">
            <a:noFill/>
            <a:miter lim="800000"/>
            <a:headEnd/>
            <a:tailEnd/>
          </a:ln>
        </p:spPr>
        <p:txBody>
          <a:bodyPr>
            <a:spAutoFit/>
          </a:bodyPr>
          <a:lstStyle/>
          <a:p>
            <a:pPr>
              <a:lnSpc>
                <a:spcPct val="107000"/>
              </a:lnSpc>
              <a:spcAft>
                <a:spcPts val="800"/>
              </a:spcAft>
            </a:pPr>
            <a:r>
              <a:rPr lang="ru-RU" sz="3600" b="1" dirty="0">
                <a:latin typeface="Arial" pitchFamily="34" charset="0"/>
                <a:ea typeface="Calibri" pitchFamily="34" charset="0"/>
                <a:cs typeface="Arial" pitchFamily="34" charset="0"/>
              </a:rPr>
              <a:t>Из архива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387927" y="274350"/>
            <a:ext cx="11111346" cy="1890774"/>
          </a:xfrm>
          <a:prstGeom prst="rect">
            <a:avLst/>
          </a:prstGeom>
          <a:noFill/>
          <a:ln w="9525">
            <a:noFill/>
            <a:miter lim="800000"/>
            <a:headEnd/>
            <a:tailEnd/>
          </a:ln>
        </p:spPr>
        <p:txBody>
          <a:bodyPr wrap="square">
            <a:spAutoFit/>
          </a:bodyPr>
          <a:lstStyle/>
          <a:p>
            <a:pPr algn="ctr">
              <a:lnSpc>
                <a:spcPct val="115000"/>
              </a:lnSpc>
              <a:spcAft>
                <a:spcPts val="1000"/>
              </a:spcAft>
            </a:pPr>
            <a:r>
              <a:rPr lang="ru-RU" sz="2400" b="1" dirty="0">
                <a:latin typeface="Times New Roman" pitchFamily="18" charset="0"/>
                <a:cs typeface="Times New Roman" pitchFamily="18" charset="0"/>
              </a:rPr>
              <a:t>Имя Героя Советского Союза И.Н.Уткина присвоено </a:t>
            </a:r>
            <a:r>
              <a:rPr lang="ru-RU" sz="2400" b="1" dirty="0" err="1">
                <a:latin typeface="Times New Roman" pitchFamily="18" charset="0"/>
                <a:cs typeface="Times New Roman" pitchFamily="18" charset="0"/>
              </a:rPr>
              <a:t>Гилевской</a:t>
            </a:r>
            <a:r>
              <a:rPr lang="ru-RU" sz="2400" b="1" dirty="0">
                <a:latin typeface="Times New Roman" pitchFamily="18" charset="0"/>
                <a:cs typeface="Times New Roman" pitchFamily="18" charset="0"/>
              </a:rPr>
              <a:t> средней общеобразовательной школе </a:t>
            </a:r>
            <a:r>
              <a:rPr lang="ru-RU" sz="2400" b="1" dirty="0" err="1">
                <a:latin typeface="Times New Roman" pitchFamily="18" charset="0"/>
                <a:cs typeface="Times New Roman" pitchFamily="18" charset="0"/>
              </a:rPr>
              <a:t>Ярковского</a:t>
            </a:r>
            <a:r>
              <a:rPr lang="ru-RU" sz="2400" b="1" dirty="0">
                <a:latin typeface="Times New Roman" pitchFamily="18" charset="0"/>
                <a:cs typeface="Times New Roman" pitchFamily="18" charset="0"/>
              </a:rPr>
              <a:t> района Тюменской области, в которой он учился /а</a:t>
            </a:r>
            <a:r>
              <a:rPr lang="ru-RU" sz="2400" b="1" dirty="0">
                <a:latin typeface="Calibri" pitchFamily="34" charset="0"/>
                <a:ea typeface="Calibri" pitchFamily="34" charset="0"/>
                <a:cs typeface="Times New Roman" pitchFamily="18" charset="0"/>
              </a:rPr>
              <a:t>дрес:</a:t>
            </a:r>
            <a:r>
              <a:rPr lang="ru-RU" sz="2400" b="1" dirty="0">
                <a:latin typeface="Times New Roman" pitchFamily="18" charset="0"/>
                <a:ea typeface="Calibri" pitchFamily="34" charset="0"/>
                <a:cs typeface="Times New Roman" pitchFamily="18" charset="0"/>
              </a:rPr>
              <a:t>626077, Тюменская область, </a:t>
            </a:r>
            <a:r>
              <a:rPr lang="ru-RU" sz="2400" b="1" dirty="0" err="1">
                <a:latin typeface="Times New Roman" pitchFamily="18" charset="0"/>
                <a:ea typeface="Calibri" pitchFamily="34" charset="0"/>
                <a:cs typeface="Times New Roman" pitchFamily="18" charset="0"/>
              </a:rPr>
              <a:t>Ярковский</a:t>
            </a:r>
            <a:r>
              <a:rPr lang="ru-RU" sz="2400" b="1" dirty="0">
                <a:latin typeface="Times New Roman" pitchFamily="18" charset="0"/>
                <a:ea typeface="Calibri" pitchFamily="34" charset="0"/>
                <a:cs typeface="Times New Roman" pitchFamily="18" charset="0"/>
              </a:rPr>
              <a:t> район, </a:t>
            </a:r>
            <a:endParaRPr lang="ru-RU" sz="2400" b="1" dirty="0" smtClean="0">
              <a:latin typeface="Times New Roman" pitchFamily="18" charset="0"/>
              <a:ea typeface="Calibri" pitchFamily="34" charset="0"/>
              <a:cs typeface="Times New Roman" pitchFamily="18" charset="0"/>
            </a:endParaRPr>
          </a:p>
          <a:p>
            <a:pPr algn="ctr">
              <a:lnSpc>
                <a:spcPct val="115000"/>
              </a:lnSpc>
              <a:spcAft>
                <a:spcPts val="1000"/>
              </a:spcAft>
            </a:pPr>
            <a:r>
              <a:rPr lang="ru-RU" sz="2400" b="1" dirty="0" smtClean="0">
                <a:latin typeface="Times New Roman" pitchFamily="18" charset="0"/>
                <a:ea typeface="Calibri" pitchFamily="34" charset="0"/>
                <a:cs typeface="Times New Roman" pitchFamily="18" charset="0"/>
              </a:rPr>
              <a:t>с </a:t>
            </a:r>
            <a:r>
              <a:rPr lang="ru-RU" sz="2400" b="1" dirty="0" err="1">
                <a:latin typeface="Times New Roman" pitchFamily="18" charset="0"/>
                <a:ea typeface="Calibri" pitchFamily="34" charset="0"/>
                <a:cs typeface="Times New Roman" pitchFamily="18" charset="0"/>
              </a:rPr>
              <a:t>Гилево</a:t>
            </a:r>
            <a:r>
              <a:rPr lang="ru-RU" sz="2400" b="1" dirty="0">
                <a:latin typeface="Times New Roman" pitchFamily="18" charset="0"/>
                <a:ea typeface="Calibri" pitchFamily="34" charset="0"/>
                <a:cs typeface="Times New Roman" pitchFamily="18" charset="0"/>
              </a:rPr>
              <a:t>, </a:t>
            </a:r>
            <a:r>
              <a:rPr lang="ru-RU" sz="2400" b="1" dirty="0" err="1">
                <a:latin typeface="Times New Roman" pitchFamily="18" charset="0"/>
                <a:ea typeface="Calibri" pitchFamily="34" charset="0"/>
                <a:cs typeface="Times New Roman" pitchFamily="18" charset="0"/>
              </a:rPr>
              <a:t>ул</a:t>
            </a:r>
            <a:r>
              <a:rPr lang="ru-RU" sz="2400" b="1" dirty="0">
                <a:latin typeface="Times New Roman" pitchFamily="18" charset="0"/>
                <a:ea typeface="Calibri" pitchFamily="34" charset="0"/>
                <a:cs typeface="Times New Roman" pitchFamily="18" charset="0"/>
              </a:rPr>
              <a:t> Центральная, </a:t>
            </a:r>
            <a:r>
              <a:rPr lang="ru-RU" sz="2400" b="1" dirty="0" err="1">
                <a:latin typeface="Times New Roman" pitchFamily="18" charset="0"/>
                <a:ea typeface="Calibri" pitchFamily="34" charset="0"/>
                <a:cs typeface="Times New Roman" pitchFamily="18" charset="0"/>
              </a:rPr>
              <a:t>д</a:t>
            </a:r>
            <a:r>
              <a:rPr lang="ru-RU" sz="2400" b="1" dirty="0">
                <a:latin typeface="Times New Roman" pitchFamily="18" charset="0"/>
                <a:ea typeface="Calibri" pitchFamily="34" charset="0"/>
                <a:cs typeface="Times New Roman" pitchFamily="18" charset="0"/>
              </a:rPr>
              <a:t> 33 ; тел. 34531-93-71-4</a:t>
            </a:r>
            <a:r>
              <a:rPr lang="ru-RU" sz="2400" b="1" dirty="0">
                <a:latin typeface="Times New Roman" pitchFamily="18" charset="0"/>
                <a:cs typeface="Times New Roman" pitchFamily="18" charset="0"/>
              </a:rPr>
              <a:t>5</a:t>
            </a:r>
            <a:r>
              <a:rPr lang="ru-RU" sz="2400" b="1" dirty="0">
                <a:solidFill>
                  <a:srgbClr val="3C3C3C"/>
                </a:solidFill>
                <a:latin typeface="Tahoma" pitchFamily="34" charset="0"/>
              </a:rPr>
              <a:t> </a:t>
            </a:r>
            <a:r>
              <a:rPr lang="ru-RU" sz="2400" b="1" dirty="0">
                <a:latin typeface="Times New Roman" pitchFamily="18" charset="0"/>
                <a:cs typeface="Times New Roman" pitchFamily="18" charset="0"/>
              </a:rPr>
              <a:t>/. </a:t>
            </a:r>
            <a:endParaRPr lang="ru-RU" sz="2400" b="1" dirty="0">
              <a:latin typeface="Calibri" pitchFamily="34" charset="0"/>
            </a:endParaRPr>
          </a:p>
        </p:txBody>
      </p:sp>
      <p:pic>
        <p:nvPicPr>
          <p:cNvPr id="27650" name="Picture 5" descr="DSC02130[1]"/>
          <p:cNvPicPr>
            <a:picLocks noChangeAspect="1" noChangeArrowheads="1"/>
          </p:cNvPicPr>
          <p:nvPr/>
        </p:nvPicPr>
        <p:blipFill>
          <a:blip r:embed="rId2"/>
          <a:srcRect/>
          <a:stretch>
            <a:fillRect/>
          </a:stretch>
        </p:blipFill>
        <p:spPr bwMode="auto">
          <a:xfrm>
            <a:off x="2396548" y="2240540"/>
            <a:ext cx="7429500" cy="4375150"/>
          </a:xfrm>
          <a:prstGeom prst="rect">
            <a:avLst/>
          </a:prstGeom>
          <a:noFill/>
          <a:ln w="3175">
            <a:solidFill>
              <a:srgbClr val="00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151</TotalTime>
  <Words>446</Words>
  <Application>Microsoft Office PowerPoint</Application>
  <PresentationFormat>Произвольный</PresentationFormat>
  <Paragraphs>67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Сектор</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21</cp:revision>
  <dcterms:created xsi:type="dcterms:W3CDTF">2017-04-04T09:08:34Z</dcterms:created>
  <dcterms:modified xsi:type="dcterms:W3CDTF">2017-04-05T04:28:37Z</dcterms:modified>
</cp:coreProperties>
</file>