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14" autoAdjust="0"/>
  </p:normalViewPr>
  <p:slideViewPr>
    <p:cSldViewPr>
      <p:cViewPr varScale="1">
        <p:scale>
          <a:sx n="74" d="100"/>
          <a:sy n="74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A09B94-1BDA-40CD-A73B-39A99C197CEB}" type="datetimeFigureOut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EB364D0-D106-4317-9E71-84FE31E6E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xfrm>
            <a:off x="684213" y="4787900"/>
            <a:ext cx="5489575" cy="399573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449263" algn="just">
              <a:spcBef>
                <a:spcPct val="0"/>
              </a:spcBef>
            </a:pPr>
            <a:endParaRPr lang="ru-RU" altLang="ru-RU" sz="1400" smtClean="0">
              <a:latin typeface="Arial" charset="0"/>
              <a:cs typeface="Arial" charset="0"/>
            </a:endParaRP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C997DA-7E88-46C2-B3FB-9A05C66A38AC}" type="slidenum">
              <a:rPr lang="id-ID" altLang="ru-RU">
                <a:ea typeface="MS PGothic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d-ID" altLang="ru-RU"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1ACC6-43B0-4BAE-B8D0-649B47426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E758-0E98-4566-9813-1AE004B27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9D2CA-136B-4254-905B-78A64BFCF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A44F9-04BC-43E7-91C8-50BD74AF83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3ED72-9C6D-4424-91AA-9376F8293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AC314-6D7F-4920-AEAA-6845085AB8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EF737-14D6-4E49-8C86-10E86D8B88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6F59-38B3-4834-81BD-ADE5D07F0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73484-96DB-4EB8-A73F-11393334F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88466-CEE0-42E1-8AF7-8CC29BCD3B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32D1B-4B60-4D87-90C2-2A5AE570ED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8478E8-449F-46DA-A4F1-79C9F87121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135"/>
          <p:cNvSpPr/>
          <p:nvPr/>
        </p:nvSpPr>
        <p:spPr>
          <a:xfrm rot="16200000">
            <a:off x="5199857" y="1899443"/>
            <a:ext cx="5162550" cy="2519363"/>
          </a:xfrm>
          <a:prstGeom prst="rect">
            <a:avLst/>
          </a:prstGeom>
          <a:gradFill flip="none" rotWithShape="1">
            <a:gsLst>
              <a:gs pos="0">
                <a:srgbClr val="D4DBE4">
                  <a:alpha val="95686"/>
                </a:srgbClr>
              </a:gs>
              <a:gs pos="100000">
                <a:srgbClr val="E7E6E6">
                  <a:alpha val="60000"/>
                  <a:lumMod val="0"/>
                  <a:lumOff val="100000"/>
                </a:srgbClr>
              </a:gs>
            </a:gsLst>
            <a:lin ang="0" scaled="1"/>
            <a:tileRect/>
          </a:gradFill>
          <a:ln w="3175" cap="flat" cmpd="sng" algn="ctr">
            <a:solidFill>
              <a:schemeClr val="tx1"/>
            </a:solidFill>
            <a:prstDash val="dash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350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49213" y="88900"/>
            <a:ext cx="9144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ru-RU" sz="2000" b="1">
                <a:solidFill>
                  <a:srgbClr val="C00000"/>
                </a:solidFill>
                <a:latin typeface="Verdana" pitchFamily="34" charset="0"/>
              </a:rPr>
              <a:t>Единый день профилактики 29 апреля 2016 года</a:t>
            </a:r>
          </a:p>
          <a:p>
            <a:pPr algn="ctr">
              <a:lnSpc>
                <a:spcPct val="95000"/>
              </a:lnSpc>
            </a:pPr>
            <a:endParaRPr lang="ru-RU" sz="2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5363" name="Прямоугольник 6"/>
          <p:cNvSpPr>
            <a:spLocks noChangeArrowheads="1"/>
          </p:cNvSpPr>
          <p:nvPr/>
        </p:nvSpPr>
        <p:spPr bwMode="auto">
          <a:xfrm>
            <a:off x="-590550" y="560388"/>
            <a:ext cx="36988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300" b="1">
                <a:latin typeface="Verdana" pitchFamily="34" charset="0"/>
              </a:rPr>
              <a:t>Областной уровень</a:t>
            </a:r>
            <a:endParaRPr lang="ru-RU" altLang="ru-RU" sz="1300">
              <a:latin typeface="Verdana" pitchFamily="34" charset="0"/>
            </a:endParaRPr>
          </a:p>
        </p:txBody>
      </p:sp>
      <p:sp>
        <p:nvSpPr>
          <p:cNvPr id="15364" name="Прямоугольник 64524"/>
          <p:cNvSpPr>
            <a:spLocks noChangeArrowheads="1"/>
          </p:cNvSpPr>
          <p:nvPr/>
        </p:nvSpPr>
        <p:spPr bwMode="auto">
          <a:xfrm>
            <a:off x="-352425" y="1820863"/>
            <a:ext cx="38385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300" b="1">
                <a:latin typeface="Verdana" pitchFamily="34" charset="0"/>
              </a:rPr>
              <a:t>Муниципальный уровень</a:t>
            </a: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>
            <a:off x="79375" y="1803400"/>
            <a:ext cx="5337175" cy="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85725" y="3068638"/>
            <a:ext cx="5283200" cy="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85725" y="5989638"/>
            <a:ext cx="5441950" cy="7937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8" name="Прямоугольник 64524"/>
          <p:cNvSpPr>
            <a:spLocks noChangeArrowheads="1"/>
          </p:cNvSpPr>
          <p:nvPr/>
        </p:nvSpPr>
        <p:spPr bwMode="auto">
          <a:xfrm>
            <a:off x="276225" y="3159125"/>
            <a:ext cx="40767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300" b="1">
                <a:latin typeface="Verdana" pitchFamily="34" charset="0"/>
              </a:rPr>
              <a:t>Уровень образовательной организации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invGray">
          <a:xfrm>
            <a:off x="0" y="-26988"/>
            <a:ext cx="9144000" cy="103188"/>
          </a:xfrm>
          <a:prstGeom prst="rect">
            <a:avLst/>
          </a:prstGeom>
          <a:solidFill>
            <a:srgbClr val="8EC0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104A8A"/>
              </a:solidFill>
            </a:endParaRPr>
          </a:p>
        </p:txBody>
      </p:sp>
      <p:sp>
        <p:nvSpPr>
          <p:cNvPr id="15370" name="TextBox 5"/>
          <p:cNvSpPr txBox="1">
            <a:spLocks noChangeArrowheads="1"/>
          </p:cNvSpPr>
          <p:nvPr/>
        </p:nvSpPr>
        <p:spPr bwMode="auto">
          <a:xfrm>
            <a:off x="1011238" y="5980113"/>
            <a:ext cx="5267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Calibri" pitchFamily="34" charset="0"/>
              </a:rPr>
              <a:t>Анонсирование Единого дня профилактики </a:t>
            </a:r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 l="16192" t="5893" r="11107" b="24444"/>
          <a:stretch/>
        </p:blipFill>
        <p:spPr bwMode="auto">
          <a:xfrm>
            <a:off x="2681579" y="6562600"/>
            <a:ext cx="279066" cy="26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15372" name="TextBox 6"/>
          <p:cNvSpPr txBox="1">
            <a:spLocks noChangeArrowheads="1"/>
          </p:cNvSpPr>
          <p:nvPr/>
        </p:nvSpPr>
        <p:spPr bwMode="auto">
          <a:xfrm>
            <a:off x="1692275" y="6243638"/>
            <a:ext cx="607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Calibri" pitchFamily="34" charset="0"/>
              </a:rPr>
              <a:t>Обеспечение информационного сопровождения Единого дня профилактики</a:t>
            </a:r>
          </a:p>
        </p:txBody>
      </p:sp>
      <p:sp>
        <p:nvSpPr>
          <p:cNvPr id="15373" name="TextBox 7"/>
          <p:cNvSpPr txBox="1">
            <a:spLocks noChangeArrowheads="1"/>
          </p:cNvSpPr>
          <p:nvPr/>
        </p:nvSpPr>
        <p:spPr bwMode="auto">
          <a:xfrm>
            <a:off x="3073400" y="6496050"/>
            <a:ext cx="4433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Calibri" pitchFamily="34" charset="0"/>
              </a:rPr>
              <a:t>Подведение итогов Единого дня профилактики</a:t>
            </a:r>
          </a:p>
        </p:txBody>
      </p:sp>
      <p:pic>
        <p:nvPicPr>
          <p:cNvPr id="7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 l="16192" t="5893" r="11107" b="24444"/>
          <a:stretch/>
        </p:blipFill>
        <p:spPr bwMode="auto">
          <a:xfrm>
            <a:off x="713103" y="6016977"/>
            <a:ext cx="279066" cy="26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 l="16192" t="5893" r="11107" b="24444"/>
          <a:stretch/>
        </p:blipFill>
        <p:spPr bwMode="auto">
          <a:xfrm>
            <a:off x="1389343" y="6244016"/>
            <a:ext cx="279066" cy="26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15376" name="TextBox 8"/>
          <p:cNvSpPr txBox="1">
            <a:spLocks noChangeArrowheads="1"/>
          </p:cNvSpPr>
          <p:nvPr/>
        </p:nvSpPr>
        <p:spPr bwMode="auto">
          <a:xfrm>
            <a:off x="3995738" y="852488"/>
            <a:ext cx="3913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200">
              <a:latin typeface="Calibri" pitchFamily="34" charset="0"/>
            </a:endParaRPr>
          </a:p>
        </p:txBody>
      </p:sp>
      <p:sp>
        <p:nvSpPr>
          <p:cNvPr id="15377" name="TextBox 9"/>
          <p:cNvSpPr txBox="1">
            <a:spLocks noChangeArrowheads="1"/>
          </p:cNvSpPr>
          <p:nvPr/>
        </p:nvSpPr>
        <p:spPr bwMode="auto">
          <a:xfrm>
            <a:off x="481013" y="852488"/>
            <a:ext cx="5472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000">
                <a:latin typeface="Verdana" pitchFamily="34" charset="0"/>
              </a:rPr>
              <a:t>«Горячая линия» по вопросам оказания психологической и педагогической помощи детям для родителей и педагогов </a:t>
            </a:r>
          </a:p>
        </p:txBody>
      </p:sp>
      <p:sp>
        <p:nvSpPr>
          <p:cNvPr id="15378" name="TextBox 73"/>
          <p:cNvSpPr txBox="1">
            <a:spLocks noChangeArrowheads="1"/>
          </p:cNvSpPr>
          <p:nvPr/>
        </p:nvSpPr>
        <p:spPr bwMode="auto">
          <a:xfrm>
            <a:off x="503238" y="1239838"/>
            <a:ext cx="54498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000">
                <a:latin typeface="Verdana" pitchFamily="34" charset="0"/>
              </a:rPr>
              <a:t>Областное родительское собрание в режиме видеоконференцсвязи</a:t>
            </a:r>
          </a:p>
        </p:txBody>
      </p:sp>
      <p:sp>
        <p:nvSpPr>
          <p:cNvPr id="15379" name="TextBox 74"/>
          <p:cNvSpPr txBox="1">
            <a:spLocks noChangeArrowheads="1"/>
          </p:cNvSpPr>
          <p:nvPr/>
        </p:nvSpPr>
        <p:spPr bwMode="auto">
          <a:xfrm>
            <a:off x="515938" y="1520825"/>
            <a:ext cx="543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000">
                <a:latin typeface="Verdana" pitchFamily="34" charset="0"/>
              </a:rPr>
              <a:t>Тематический флэшмоб «Шоплифтинг - ловушка для глупцов»</a:t>
            </a:r>
          </a:p>
        </p:txBody>
      </p:sp>
      <p:pic>
        <p:nvPicPr>
          <p:cNvPr id="76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79512" y="892572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pic>
        <p:nvPicPr>
          <p:cNvPr id="79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59227" y="1346697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pic>
        <p:nvPicPr>
          <p:cNvPr id="80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79512" y="1612604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pic>
        <p:nvPicPr>
          <p:cNvPr id="81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69502" y="2210686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pic>
        <p:nvPicPr>
          <p:cNvPr id="84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69502" y="2626638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sp>
        <p:nvSpPr>
          <p:cNvPr id="15385" name="TextBox 10"/>
          <p:cNvSpPr txBox="1">
            <a:spLocks noChangeArrowheads="1"/>
          </p:cNvSpPr>
          <p:nvPr/>
        </p:nvSpPr>
        <p:spPr bwMode="auto">
          <a:xfrm>
            <a:off x="469900" y="2166938"/>
            <a:ext cx="54340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000">
                <a:latin typeface="Verdana" pitchFamily="34" charset="0"/>
              </a:rPr>
              <a:t>Круглые столы, родительские собрания по вопросам правового просвещения</a:t>
            </a:r>
          </a:p>
        </p:txBody>
      </p:sp>
      <p:sp>
        <p:nvSpPr>
          <p:cNvPr id="15386" name="TextBox 86"/>
          <p:cNvSpPr txBox="1">
            <a:spLocks noChangeArrowheads="1"/>
          </p:cNvSpPr>
          <p:nvPr/>
        </p:nvSpPr>
        <p:spPr bwMode="auto">
          <a:xfrm>
            <a:off x="481013" y="2528888"/>
            <a:ext cx="54117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000">
                <a:latin typeface="Verdana" pitchFamily="34" charset="0"/>
              </a:rPr>
              <a:t>Встречи специалистов системы профилактики, инспекторов по охране детства с родительской общественностью  </a:t>
            </a:r>
          </a:p>
        </p:txBody>
      </p:sp>
      <p:sp>
        <p:nvSpPr>
          <p:cNvPr id="15387" name="TextBox 89"/>
          <p:cNvSpPr txBox="1">
            <a:spLocks noChangeArrowheads="1"/>
          </p:cNvSpPr>
          <p:nvPr/>
        </p:nvSpPr>
        <p:spPr bwMode="auto">
          <a:xfrm>
            <a:off x="401638" y="3454400"/>
            <a:ext cx="5376862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000">
                <a:latin typeface="Verdana" pitchFamily="34" charset="0"/>
              </a:rPr>
              <a:t>Проведение мероприятий по правовому воспитанию детей в интерактивных формах</a:t>
            </a:r>
          </a:p>
          <a:p>
            <a:pPr algn="just"/>
            <a:r>
              <a:rPr lang="ru-RU" sz="1000" b="1">
                <a:latin typeface="Verdana" pitchFamily="34" charset="0"/>
              </a:rPr>
              <a:t>1-4 класс:</a:t>
            </a:r>
            <a:r>
              <a:rPr lang="ru-RU" sz="1000">
                <a:latin typeface="Verdana" pitchFamily="34" charset="0"/>
              </a:rPr>
              <a:t> викторины, ролевые игры, квесты, просмотр и обсуждение мультфильмов и др.;</a:t>
            </a:r>
          </a:p>
          <a:p>
            <a:pPr algn="just"/>
            <a:r>
              <a:rPr lang="ru-RU" sz="1000" b="1">
                <a:latin typeface="Verdana" pitchFamily="34" charset="0"/>
              </a:rPr>
              <a:t>5-8 класс: </a:t>
            </a:r>
            <a:r>
              <a:rPr lang="ru-RU" sz="1000">
                <a:latin typeface="Verdana" pitchFamily="34" charset="0"/>
              </a:rPr>
              <a:t>правовые и театрализованные игры, сюжетные опросы, ситуативные беседы, просмотр и обсуждение документальных и короткометражных художественных фильмов и др.;</a:t>
            </a:r>
          </a:p>
          <a:p>
            <a:pPr algn="just"/>
            <a:r>
              <a:rPr lang="ru-RU" sz="1000" b="1">
                <a:latin typeface="Verdana" pitchFamily="34" charset="0"/>
              </a:rPr>
              <a:t>9-11 класс: </a:t>
            </a:r>
            <a:r>
              <a:rPr lang="ru-RU" sz="1000">
                <a:latin typeface="Verdana" pitchFamily="34" charset="0"/>
              </a:rPr>
              <a:t>флэшмобы, диспуты, тренинги, часы общения, правовые и психологические игры и др.</a:t>
            </a:r>
          </a:p>
        </p:txBody>
      </p:sp>
      <p:sp>
        <p:nvSpPr>
          <p:cNvPr id="15388" name="TextBox 90"/>
          <p:cNvSpPr txBox="1">
            <a:spLocks noChangeArrowheads="1"/>
          </p:cNvSpPr>
          <p:nvPr/>
        </p:nvSpPr>
        <p:spPr bwMode="auto">
          <a:xfrm>
            <a:off x="401638" y="4933950"/>
            <a:ext cx="5376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000">
                <a:latin typeface="Verdana" pitchFamily="34" charset="0"/>
              </a:rPr>
              <a:t>Демонстрация во время перемен информационных материалов по вопросам правового воспитания обучающихся </a:t>
            </a:r>
          </a:p>
        </p:txBody>
      </p:sp>
      <p:sp>
        <p:nvSpPr>
          <p:cNvPr id="15389" name="TextBox 91"/>
          <p:cNvSpPr txBox="1">
            <a:spLocks noChangeArrowheads="1"/>
          </p:cNvSpPr>
          <p:nvPr/>
        </p:nvSpPr>
        <p:spPr bwMode="auto">
          <a:xfrm>
            <a:off x="411163" y="5370513"/>
            <a:ext cx="5375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000">
                <a:latin typeface="Verdana" pitchFamily="34" charset="0"/>
              </a:rPr>
              <a:t>Социально-значимые мероприятия совместно с родителями</a:t>
            </a:r>
          </a:p>
        </p:txBody>
      </p:sp>
      <p:sp>
        <p:nvSpPr>
          <p:cNvPr id="15390" name="TextBox 92"/>
          <p:cNvSpPr txBox="1">
            <a:spLocks noChangeArrowheads="1"/>
          </p:cNvSpPr>
          <p:nvPr/>
        </p:nvSpPr>
        <p:spPr bwMode="auto">
          <a:xfrm>
            <a:off x="352425" y="5684838"/>
            <a:ext cx="5375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000">
                <a:latin typeface="Verdana" pitchFamily="34" charset="0"/>
              </a:rPr>
              <a:t>«Родительский патруль»</a:t>
            </a:r>
          </a:p>
        </p:txBody>
      </p:sp>
      <p:pic>
        <p:nvPicPr>
          <p:cNvPr id="94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69205" y="3586456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pic>
        <p:nvPicPr>
          <p:cNvPr id="95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49410" y="5055268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pic>
        <p:nvPicPr>
          <p:cNvPr id="96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60770" y="5460419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pic>
        <p:nvPicPr>
          <p:cNvPr id="97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50749" y="5740979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sp>
        <p:nvSpPr>
          <p:cNvPr id="15395" name="Прямоугольник 10"/>
          <p:cNvSpPr>
            <a:spLocks noChangeArrowheads="1"/>
          </p:cNvSpPr>
          <p:nvPr/>
        </p:nvSpPr>
        <p:spPr bwMode="auto">
          <a:xfrm>
            <a:off x="6605588" y="996950"/>
            <a:ext cx="243046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300" b="1">
                <a:solidFill>
                  <a:srgbClr val="000000"/>
                </a:solidFill>
                <a:latin typeface="Verdana" pitchFamily="34" charset="0"/>
              </a:rPr>
              <a:t>Обучающиеся общеобразовательных учреждений</a:t>
            </a:r>
          </a:p>
        </p:txBody>
      </p:sp>
      <p:sp>
        <p:nvSpPr>
          <p:cNvPr id="15396" name="Прямоугольник 10"/>
          <p:cNvSpPr>
            <a:spLocks noChangeArrowheads="1"/>
          </p:cNvSpPr>
          <p:nvPr/>
        </p:nvSpPr>
        <p:spPr bwMode="auto">
          <a:xfrm>
            <a:off x="6605588" y="3419475"/>
            <a:ext cx="24304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300" b="1">
                <a:solidFill>
                  <a:srgbClr val="000000"/>
                </a:solidFill>
                <a:latin typeface="Verdana" pitchFamily="34" charset="0"/>
              </a:rPr>
              <a:t>Педагогические работники</a:t>
            </a:r>
          </a:p>
        </p:txBody>
      </p:sp>
      <p:sp>
        <p:nvSpPr>
          <p:cNvPr id="15397" name="Прямоугольник 10"/>
          <p:cNvSpPr>
            <a:spLocks noChangeArrowheads="1"/>
          </p:cNvSpPr>
          <p:nvPr/>
        </p:nvSpPr>
        <p:spPr bwMode="auto">
          <a:xfrm>
            <a:off x="6651625" y="4438650"/>
            <a:ext cx="2384425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300" b="1">
                <a:solidFill>
                  <a:srgbClr val="000000"/>
                </a:solidFill>
                <a:latin typeface="Verdana" pitchFamily="34" charset="0"/>
              </a:rPr>
              <a:t>Жители сельских и городских муниципальных образований</a:t>
            </a:r>
          </a:p>
        </p:txBody>
      </p:sp>
      <p:sp>
        <p:nvSpPr>
          <p:cNvPr id="103" name="Равнобедренный треугольник 102"/>
          <p:cNvSpPr/>
          <p:nvPr/>
        </p:nvSpPr>
        <p:spPr>
          <a:xfrm rot="5400000">
            <a:off x="3776663" y="3021013"/>
            <a:ext cx="4664075" cy="390525"/>
          </a:xfrm>
          <a:prstGeom prst="triangle">
            <a:avLst/>
          </a:prstGeom>
          <a:solidFill>
            <a:srgbClr val="4472C4">
              <a:lumMod val="20000"/>
              <a:lumOff val="8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ru-RU" kern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5399" name="Прямоугольник 10"/>
          <p:cNvSpPr>
            <a:spLocks noChangeArrowheads="1"/>
          </p:cNvSpPr>
          <p:nvPr/>
        </p:nvSpPr>
        <p:spPr bwMode="auto">
          <a:xfrm>
            <a:off x="6610350" y="2236788"/>
            <a:ext cx="24304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300" b="1">
                <a:solidFill>
                  <a:srgbClr val="000000"/>
                </a:solidFill>
                <a:latin typeface="Verdana" pitchFamily="34" charset="0"/>
              </a:rPr>
              <a:t>Родители (законные представители)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161</Words>
  <Application>Microsoft Office PowerPoint</Application>
  <PresentationFormat>Экран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Calibri</vt:lpstr>
      <vt:lpstr>Arial</vt:lpstr>
      <vt:lpstr>Verdana</vt:lpstr>
      <vt:lpstr>MS PGothic</vt:lpstr>
      <vt:lpstr>Тема Office</vt:lpstr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Пыжова Мария Александровна</dc:creator>
  <cp:lastModifiedBy>user</cp:lastModifiedBy>
  <cp:revision>35</cp:revision>
  <cp:lastPrinted>2016-04-06T13:51:07Z</cp:lastPrinted>
  <dcterms:created xsi:type="dcterms:W3CDTF">2016-02-19T03:34:20Z</dcterms:created>
  <dcterms:modified xsi:type="dcterms:W3CDTF">2016-04-19T16:58:14Z</dcterms:modified>
</cp:coreProperties>
</file>