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0688638" cy="75628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38" y="-90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5" name="Рисунок 74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Рисунок 11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1" name="Рисунок 150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151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0" name="Рисунок 189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91" name="Рисунок 190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29" name="Рисунок 228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229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pic>
        <p:nvPicPr>
          <p:cNvPr id="2" name="Изображение 1"/>
          <p:cNvPicPr/>
          <p:nvPr/>
        </p:nvPicPr>
        <p:blipFill>
          <a:blip r:embed="rId15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pic>
        <p:nvPicPr>
          <p:cNvPr id="155" name="Изображение 3"/>
          <p:cNvPicPr/>
          <p:nvPr/>
        </p:nvPicPr>
        <p:blipFill>
          <a:blip r:embed="rId15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156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Изображение 2"/>
          <p:cNvPicPr/>
          <p:nvPr/>
        </p:nvPicPr>
        <p:blipFill>
          <a:blip r:embed="rId14" cstate="print"/>
          <a:stretch/>
        </p:blipFill>
        <p:spPr>
          <a:xfrm>
            <a:off x="0" y="0"/>
            <a:ext cx="10679400" cy="754020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516960" y="7009560"/>
            <a:ext cx="363384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u="sng" strike="noStrike">
                <a:solidFill>
                  <a:srgbClr val="00909B"/>
                </a:solidFill>
                <a:latin typeface="Tahoma"/>
                <a:ea typeface="DejaVu Sans"/>
              </a:rPr>
              <a:t>вашифинансы.рф</a:t>
            </a:r>
            <a:endParaRPr/>
          </a:p>
        </p:txBody>
      </p:sp>
      <p:pic>
        <p:nvPicPr>
          <p:cNvPr id="194" name="Изображение 1"/>
          <p:cNvPicPr/>
          <p:nvPr/>
        </p:nvPicPr>
        <p:blipFill>
          <a:blip r:embed="rId15" cstate="print"/>
          <a:stretch/>
        </p:blipFill>
        <p:spPr>
          <a:xfrm>
            <a:off x="0" y="0"/>
            <a:ext cx="10688040" cy="7549200"/>
          </a:xfrm>
          <a:prstGeom prst="rect">
            <a:avLst/>
          </a:prstGeom>
          <a:ln>
            <a:noFill/>
          </a:ln>
        </p:spPr>
      </p:pic>
      <p:sp>
        <p:nvSpPr>
          <p:cNvPr id="195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37200" y="2764800"/>
            <a:ext cx="4209120" cy="252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3399FF"/>
                </a:solidFill>
                <a:latin typeface="Tahoma"/>
              </a:rPr>
              <a:t>Финансовое воспитание детей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/>
          <p:cNvPicPr/>
          <p:nvPr/>
        </p:nvPicPr>
        <p:blipFill>
          <a:blip r:embed="rId2" cstate="print"/>
          <a:stretch/>
        </p:blipFill>
        <p:spPr>
          <a:xfrm>
            <a:off x="534960" y="1512000"/>
            <a:ext cx="3425040" cy="2283120"/>
          </a:xfrm>
          <a:prstGeom prst="rect">
            <a:avLst/>
          </a:prstGeom>
          <a:ln>
            <a:noFill/>
          </a:ln>
        </p:spPr>
      </p:pic>
      <p:sp>
        <p:nvSpPr>
          <p:cNvPr id="294" name="TextShape 1"/>
          <p:cNvSpPr txBox="1"/>
          <p:nvPr/>
        </p:nvSpPr>
        <p:spPr>
          <a:xfrm>
            <a:off x="615240" y="1080000"/>
            <a:ext cx="9824760" cy="120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16-18 лет</a:t>
            </a:r>
            <a:endParaRPr/>
          </a:p>
        </p:txBody>
      </p:sp>
      <p:sp>
        <p:nvSpPr>
          <p:cNvPr id="295" name="TextShape 2"/>
          <p:cNvSpPr txBox="1"/>
          <p:nvPr/>
        </p:nvSpPr>
        <p:spPr>
          <a:xfrm>
            <a:off x="4176000" y="2033640"/>
            <a:ext cx="6536160" cy="1949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самостоятельно вести личный бюджет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разбираться в возможностях финансовых инструментов, доступных по возрасту</a:t>
            </a:r>
            <a:endParaRPr/>
          </a:p>
        </p:txBody>
      </p:sp>
      <p:sp>
        <p:nvSpPr>
          <p:cNvPr id="296" name="TextShape 3"/>
          <p:cNvSpPr txBox="1"/>
          <p:nvPr/>
        </p:nvSpPr>
        <p:spPr>
          <a:xfrm>
            <a:off x="432000" y="3983400"/>
            <a:ext cx="10228320" cy="232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понимает особенности договорных отношений, и собственные права и обязанности в качестве потребителя финансовой услуги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находить, анализировать и интерпретировать нужную финансовую информацию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вести переговоры о работе, самостоятельно выяснять все вопросы, касающиеся финансовых условий трудовой занятости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2"/>
          <p:cNvPicPr/>
          <p:nvPr/>
        </p:nvPicPr>
        <p:blipFill>
          <a:blip r:embed="rId2" cstate="print"/>
          <a:stretch/>
        </p:blipFill>
        <p:spPr>
          <a:xfrm>
            <a:off x="3195000" y="1697040"/>
            <a:ext cx="3861000" cy="2435040"/>
          </a:xfrm>
          <a:prstGeom prst="rect">
            <a:avLst/>
          </a:prstGeom>
          <a:ln>
            <a:noFill/>
          </a:ln>
        </p:spPr>
      </p:pic>
      <p:sp>
        <p:nvSpPr>
          <p:cNvPr id="298" name="TextShape 1"/>
          <p:cNvSpPr txBox="1"/>
          <p:nvPr/>
        </p:nvSpPr>
        <p:spPr>
          <a:xfrm>
            <a:off x="1113840" y="4132080"/>
            <a:ext cx="7539120" cy="2693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Разовая денежная помощь и денежные подарки</a:t>
            </a: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Ссуда и аванс</a:t>
            </a: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Оплачиваемая работа</a:t>
            </a: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endParaRPr/>
          </a:p>
          <a:p>
            <a:pPr>
              <a:lnSpc>
                <a:spcPct val="100000"/>
              </a:lnSpc>
              <a:buFont typeface="StarSymbol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Денежное содержание</a:t>
            </a:r>
            <a:endParaRPr/>
          </a:p>
        </p:txBody>
      </p:sp>
      <p:sp>
        <p:nvSpPr>
          <p:cNvPr id="299" name="TextShape 2"/>
          <p:cNvSpPr txBox="1"/>
          <p:nvPr/>
        </p:nvSpPr>
        <p:spPr>
          <a:xfrm>
            <a:off x="805320" y="936000"/>
            <a:ext cx="9720000" cy="1229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strike="noStrike">
                <a:solidFill>
                  <a:srgbClr val="000000"/>
                </a:solidFill>
                <a:latin typeface="Calibri"/>
              </a:rPr>
              <a:t>Как и за что давать деньги ребёнку?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256000" y="1934280"/>
            <a:ext cx="417600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Говорите на равных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Личный пример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Нет негативным эмоциям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Сделайте процесс живым и интересным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Дайте право на собственные ошибки</a:t>
            </a: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576000" y="1008000"/>
            <a:ext cx="4176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Советы</a:t>
            </a:r>
            <a:endParaRPr/>
          </a:p>
        </p:txBody>
      </p:sp>
      <p:pic>
        <p:nvPicPr>
          <p:cNvPr id="302" name="Picture 2"/>
          <p:cNvPicPr/>
          <p:nvPr/>
        </p:nvPicPr>
        <p:blipFill>
          <a:blip r:embed="rId2" cstate="print"/>
          <a:stretch/>
        </p:blipFill>
        <p:spPr>
          <a:xfrm>
            <a:off x="582480" y="2592000"/>
            <a:ext cx="3809520" cy="253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534600" y="1115640"/>
            <a:ext cx="961920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За ближайшие 1,5 часа вы узнаете:</a:t>
            </a:r>
            <a:endParaRPr/>
          </a:p>
        </p:txBody>
      </p:sp>
      <p:sp>
        <p:nvSpPr>
          <p:cNvPr id="233" name="CustomShape 2"/>
          <p:cNvSpPr/>
          <p:nvPr/>
        </p:nvSpPr>
        <p:spPr>
          <a:xfrm>
            <a:off x="397800" y="2081880"/>
            <a:ext cx="6441840" cy="5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Как родитель может повлиять на финансовую грамотность своих детей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Как выглядит использование инструментов финансовой грамотности у детей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Что и как рассказывать детям про обращение с деньгами в зависимости от возраста детей</a:t>
            </a:r>
            <a:endParaRPr/>
          </a:p>
        </p:txBody>
      </p:sp>
      <p:sp>
        <p:nvSpPr>
          <p:cNvPr id="234" name="CustomShape 3"/>
          <p:cNvSpPr/>
          <p:nvPr/>
        </p:nvSpPr>
        <p:spPr>
          <a:xfrm>
            <a:off x="9418680" y="7005240"/>
            <a:ext cx="79596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r">
              <a:lnSpc>
                <a:spcPct val="100000"/>
              </a:lnSpc>
            </a:pPr>
            <a:fld id="{E975E901-25F8-4F2A-A120-E39ACE632FF1}" type="slidenum">
              <a:rPr lang="ru-RU" sz="1300" strike="noStrike">
                <a:solidFill>
                  <a:srgbClr val="00909B"/>
                </a:solidFill>
                <a:latin typeface="Tahoma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pic>
        <p:nvPicPr>
          <p:cNvPr id="235" name="Picture 5"/>
          <p:cNvPicPr/>
          <p:nvPr/>
        </p:nvPicPr>
        <p:blipFill>
          <a:blip r:embed="rId2" cstate="print"/>
          <a:stretch/>
        </p:blipFill>
        <p:spPr>
          <a:xfrm>
            <a:off x="7354080" y="2736000"/>
            <a:ext cx="2437560" cy="243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534600" y="1115640"/>
            <a:ext cx="9619200" cy="87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r>
              <a:rPr lang="ru-RU" sz="3600" strike="noStrike">
                <a:latin typeface="Calibri"/>
              </a:rPr>
              <a:t>Чем важно научить ребёнка?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5256000" y="1991520"/>
            <a:ext cx="4897440" cy="5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endParaRPr/>
          </a:p>
          <a:p>
            <a:r>
              <a:rPr lang="ru-RU" sz="2400" strike="noStrike">
                <a:solidFill>
                  <a:srgbClr val="000000"/>
                </a:solidFill>
                <a:latin typeface="Tahoma"/>
              </a:rPr>
              <a:t>- планировать будущее</a:t>
            </a:r>
            <a:endParaRPr/>
          </a:p>
          <a:p>
            <a:endParaRPr/>
          </a:p>
          <a:p>
            <a:r>
              <a:rPr lang="ru-RU" sz="2400" strike="noStrike">
                <a:solidFill>
                  <a:srgbClr val="000000"/>
                </a:solidFill>
                <a:latin typeface="Tahoma"/>
              </a:rPr>
              <a:t>- управлять желаниями</a:t>
            </a:r>
            <a:endParaRPr/>
          </a:p>
          <a:p>
            <a:endParaRPr/>
          </a:p>
          <a:p>
            <a:r>
              <a:rPr lang="ru-RU" sz="2400" strike="noStrike">
                <a:solidFill>
                  <a:srgbClr val="000000"/>
                </a:solidFill>
                <a:latin typeface="Tahoma"/>
              </a:rPr>
              <a:t>- зарабатывать и накапливать ресурсы</a:t>
            </a:r>
            <a:endParaRPr/>
          </a:p>
          <a:p>
            <a:endParaRPr/>
          </a:p>
          <a:p>
            <a:r>
              <a:rPr lang="ru-RU" sz="2400" strike="noStrike">
                <a:solidFill>
                  <a:srgbClr val="000000"/>
                </a:solidFill>
                <a:latin typeface="Tahoma"/>
              </a:rPr>
              <a:t>- делиться благом с другими</a:t>
            </a:r>
            <a:endParaRPr/>
          </a:p>
        </p:txBody>
      </p:sp>
      <p:sp>
        <p:nvSpPr>
          <p:cNvPr id="238" name="CustomShape 3"/>
          <p:cNvSpPr/>
          <p:nvPr/>
        </p:nvSpPr>
        <p:spPr>
          <a:xfrm>
            <a:off x="9418680" y="7005240"/>
            <a:ext cx="79596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r">
              <a:lnSpc>
                <a:spcPct val="100000"/>
              </a:lnSpc>
            </a:pPr>
            <a:fld id="{09ED3E53-96F5-4785-A0E8-F86B6DF7D97C}" type="slidenum">
              <a:rPr lang="ru-RU" sz="1300" strike="noStrike">
                <a:solidFill>
                  <a:srgbClr val="00909B"/>
                </a:solidFill>
                <a:latin typeface="Tahoma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  <p:pic>
        <p:nvPicPr>
          <p:cNvPr id="239" name="Picture 2"/>
          <p:cNvPicPr/>
          <p:nvPr/>
        </p:nvPicPr>
        <p:blipFill>
          <a:blip r:embed="rId2" cstate="print"/>
          <a:stretch/>
        </p:blipFill>
        <p:spPr>
          <a:xfrm>
            <a:off x="963360" y="2422440"/>
            <a:ext cx="3140280" cy="420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648000" y="1105200"/>
            <a:ext cx="8753040" cy="62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ctr">
              <a:lnSpc>
                <a:spcPct val="100000"/>
              </a:lnSpc>
            </a:pPr>
            <a:r>
              <a:rPr lang="ru-RU" sz="4000" strike="noStrike">
                <a:latin typeface="Calibri"/>
              </a:rPr>
              <a:t>Возраст ребёнка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9418680" y="7005240"/>
            <a:ext cx="795960" cy="40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 algn="r">
              <a:lnSpc>
                <a:spcPct val="100000"/>
              </a:lnSpc>
            </a:pPr>
            <a:fld id="{ED0C5C2E-12F7-4283-BCC9-F070D4170A83}" type="slidenum">
              <a:rPr lang="ru-RU" sz="1300" strike="noStrike">
                <a:solidFill>
                  <a:srgbClr val="00909B"/>
                </a:solidFill>
                <a:latin typeface="Tahoma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pic>
        <p:nvPicPr>
          <p:cNvPr id="242" name="Picture 2"/>
          <p:cNvPicPr/>
          <p:nvPr/>
        </p:nvPicPr>
        <p:blipFill>
          <a:blip r:embed="rId2" cstate="print"/>
          <a:stretch/>
        </p:blipFill>
        <p:spPr>
          <a:xfrm>
            <a:off x="2678760" y="2016000"/>
            <a:ext cx="4376880" cy="3282480"/>
          </a:xfrm>
          <a:prstGeom prst="rect">
            <a:avLst/>
          </a:prstGeom>
          <a:ln>
            <a:noFill/>
          </a:ln>
        </p:spPr>
      </p:pic>
      <p:sp>
        <p:nvSpPr>
          <p:cNvPr id="243" name="CustomShape 3"/>
          <p:cNvSpPr/>
          <p:nvPr/>
        </p:nvSpPr>
        <p:spPr>
          <a:xfrm>
            <a:off x="991800" y="5337000"/>
            <a:ext cx="8079840" cy="164664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44" name="CustomShape 4"/>
          <p:cNvSpPr/>
          <p:nvPr/>
        </p:nvSpPr>
        <p:spPr>
          <a:xfrm>
            <a:off x="1368000" y="5730120"/>
            <a:ext cx="6134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5-6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лет</a:t>
            </a:r>
            <a:endParaRPr/>
          </a:p>
        </p:txBody>
      </p:sp>
      <p:sp>
        <p:nvSpPr>
          <p:cNvPr id="245" name="Line 5"/>
          <p:cNvSpPr/>
          <p:nvPr/>
        </p:nvSpPr>
        <p:spPr>
          <a:xfrm>
            <a:off x="2304000" y="5760000"/>
            <a:ext cx="0" cy="792360"/>
          </a:xfrm>
          <a:prstGeom prst="line">
            <a:avLst/>
          </a:prstGeom>
          <a:ln>
            <a:noFill/>
          </a:ln>
        </p:spPr>
      </p:sp>
      <p:sp>
        <p:nvSpPr>
          <p:cNvPr id="246" name="CustomShape 6"/>
          <p:cNvSpPr/>
          <p:nvPr/>
        </p:nvSpPr>
        <p:spPr>
          <a:xfrm>
            <a:off x="2698200" y="5730120"/>
            <a:ext cx="6134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7-9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лет</a:t>
            </a:r>
            <a:endParaRPr/>
          </a:p>
        </p:txBody>
      </p:sp>
      <p:sp>
        <p:nvSpPr>
          <p:cNvPr id="247" name="CustomShape 7"/>
          <p:cNvSpPr/>
          <p:nvPr/>
        </p:nvSpPr>
        <p:spPr>
          <a:xfrm>
            <a:off x="3790080" y="5760000"/>
            <a:ext cx="889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10-12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лет</a:t>
            </a:r>
            <a:endParaRPr/>
          </a:p>
        </p:txBody>
      </p:sp>
      <p:sp>
        <p:nvSpPr>
          <p:cNvPr id="248" name="CustomShape 8"/>
          <p:cNvSpPr/>
          <p:nvPr/>
        </p:nvSpPr>
        <p:spPr>
          <a:xfrm>
            <a:off x="5158080" y="5730120"/>
            <a:ext cx="889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13-15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лет</a:t>
            </a:r>
            <a:endParaRPr/>
          </a:p>
        </p:txBody>
      </p:sp>
      <p:sp>
        <p:nvSpPr>
          <p:cNvPr id="249" name="CustomShape 9"/>
          <p:cNvSpPr/>
          <p:nvPr/>
        </p:nvSpPr>
        <p:spPr>
          <a:xfrm>
            <a:off x="6454080" y="5730120"/>
            <a:ext cx="8895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16-18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  <a:ea typeface="DejaVu Sans"/>
              </a:rPr>
              <a:t>лет</a:t>
            </a:r>
            <a:endParaRPr/>
          </a:p>
        </p:txBody>
      </p:sp>
      <p:sp>
        <p:nvSpPr>
          <p:cNvPr id="250" name="Line 10"/>
          <p:cNvSpPr/>
          <p:nvPr/>
        </p:nvSpPr>
        <p:spPr>
          <a:xfrm>
            <a:off x="7560000" y="5760000"/>
            <a:ext cx="0" cy="821880"/>
          </a:xfrm>
          <a:prstGeom prst="line">
            <a:avLst/>
          </a:prstGeom>
          <a:ln>
            <a:noFill/>
          </a:ln>
        </p:spPr>
      </p:sp>
      <p:sp>
        <p:nvSpPr>
          <p:cNvPr id="251" name="Line 11"/>
          <p:cNvSpPr/>
          <p:nvPr/>
        </p:nvSpPr>
        <p:spPr>
          <a:xfrm>
            <a:off x="3600000" y="5759640"/>
            <a:ext cx="0" cy="792360"/>
          </a:xfrm>
          <a:prstGeom prst="line">
            <a:avLst/>
          </a:prstGeom>
          <a:ln>
            <a:noFill/>
          </a:ln>
        </p:spPr>
      </p:sp>
      <p:sp>
        <p:nvSpPr>
          <p:cNvPr id="252" name="Line 12"/>
          <p:cNvSpPr/>
          <p:nvPr/>
        </p:nvSpPr>
        <p:spPr>
          <a:xfrm>
            <a:off x="6264000" y="5760000"/>
            <a:ext cx="0" cy="792360"/>
          </a:xfrm>
          <a:prstGeom prst="line">
            <a:avLst/>
          </a:prstGeom>
          <a:ln>
            <a:noFill/>
          </a:ln>
        </p:spPr>
      </p:sp>
      <p:sp>
        <p:nvSpPr>
          <p:cNvPr id="253" name="Line 13"/>
          <p:cNvSpPr/>
          <p:nvPr/>
        </p:nvSpPr>
        <p:spPr>
          <a:xfrm>
            <a:off x="4968000" y="5760000"/>
            <a:ext cx="0" cy="792360"/>
          </a:xfrm>
          <a:prstGeom prst="line">
            <a:avLst/>
          </a:prstGeom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19480" y="1973520"/>
            <a:ext cx="5615640" cy="455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l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понять природу денег, их назначение и источник их появления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различать номинал денежных знаков, находить признаки настоящих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осуществлять простой счет денег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понять суть процесса накопления на минимальном сроке и на визуально понятных примерах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400320" y="1080000"/>
            <a:ext cx="1004976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5-6 лет</a:t>
            </a:r>
            <a:endParaRPr/>
          </a:p>
        </p:txBody>
      </p:sp>
      <p:pic>
        <p:nvPicPr>
          <p:cNvPr id="256" name="Picture 2"/>
          <p:cNvPicPr/>
          <p:nvPr/>
        </p:nvPicPr>
        <p:blipFill>
          <a:blip r:embed="rId2" cstate="print"/>
          <a:stretch/>
        </p:blipFill>
        <p:spPr>
          <a:xfrm>
            <a:off x="6912000" y="2013480"/>
            <a:ext cx="3047400" cy="2666160"/>
          </a:xfrm>
          <a:prstGeom prst="rect">
            <a:avLst/>
          </a:prstGeom>
          <a:ln>
            <a:noFill/>
          </a:ln>
        </p:spPr>
      </p:pic>
      <p:pic>
        <p:nvPicPr>
          <p:cNvPr id="257" name="Picture 4"/>
          <p:cNvPicPr/>
          <p:nvPr/>
        </p:nvPicPr>
        <p:blipFill>
          <a:blip r:embed="rId3" cstate="print"/>
          <a:stretch/>
        </p:blipFill>
        <p:spPr>
          <a:xfrm>
            <a:off x="7290360" y="5184000"/>
            <a:ext cx="2285280" cy="152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"/>
          <p:cNvPicPr/>
          <p:nvPr/>
        </p:nvPicPr>
        <p:blipFill>
          <a:blip r:embed="rId2" cstate="print"/>
          <a:stretch/>
        </p:blipFill>
        <p:spPr>
          <a:xfrm>
            <a:off x="936000" y="2088000"/>
            <a:ext cx="3311640" cy="2262240"/>
          </a:xfrm>
          <a:prstGeom prst="rect">
            <a:avLst/>
          </a:prstGeom>
          <a:ln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4577760" y="1986480"/>
            <a:ext cx="5933880" cy="24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может самостоятельно принимать решение о том, как потратить карманные деньги, и обосновать это решение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может сравнивать цены перед покупкой и умеет экономить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может распознавать рекламные манипуляции и умеет противостоять им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504000" y="1152000"/>
            <a:ext cx="10130400" cy="7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7-9 лет</a:t>
            </a:r>
            <a:endParaRPr/>
          </a:p>
        </p:txBody>
      </p:sp>
      <p:sp>
        <p:nvSpPr>
          <p:cNvPr id="261" name="CustomShape 3"/>
          <p:cNvSpPr/>
          <p:nvPr/>
        </p:nvSpPr>
        <p:spPr>
          <a:xfrm>
            <a:off x="432000" y="4536000"/>
            <a:ext cx="964764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может запомнить и применить основные правила финансовой безопасности при использовании карты, телефона, при осуществлении платежных операций в компьютерных играх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может совершать накопления в среднесрочном периоде от 1 до 3 месяцев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200" strike="noStrike">
                <a:solidFill>
                  <a:srgbClr val="000000"/>
                </a:solidFill>
                <a:latin typeface="Calibri"/>
              </a:rPr>
              <a:t>способен понять важность благотворительности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18520" y="2016000"/>
            <a:ext cx="10149120" cy="49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справится с закупками к школе, организацией досуга, накоплением на подарки друзьям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понять финансовую ситуацию семьи и ее возможности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понять и рассчитать влияние инфляции на стоимость товаров и услуг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регулярно сберегать 10–30 % личного бюджета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делать накопления с использованием банковского счета совместно с родителями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к экспериментам с инвестиционными возможностями и может распознавать сигналы внешнего мира, влияющие на стоимость активов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может рассчитываться банковской картой 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понять суть кредитования и необходимость платы за использование кредита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377280" y="1136160"/>
            <a:ext cx="10653120" cy="8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10-12 лет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"/>
          <p:cNvPicPr/>
          <p:nvPr/>
        </p:nvPicPr>
        <p:blipFill>
          <a:blip r:embed="rId2" cstate="print"/>
          <a:stretch/>
        </p:blipFill>
        <p:spPr>
          <a:xfrm>
            <a:off x="936000" y="1512000"/>
            <a:ext cx="1661760" cy="1944000"/>
          </a:xfrm>
          <a:prstGeom prst="rect">
            <a:avLst/>
          </a:prstGeom>
          <a:ln>
            <a:noFill/>
          </a:ln>
        </p:spPr>
      </p:pic>
      <p:pic>
        <p:nvPicPr>
          <p:cNvPr id="265" name="Picture 4"/>
          <p:cNvPicPr/>
          <p:nvPr/>
        </p:nvPicPr>
        <p:blipFill>
          <a:blip r:embed="rId3" cstate="print"/>
          <a:stretch/>
        </p:blipFill>
        <p:spPr>
          <a:xfrm>
            <a:off x="2991600" y="2058840"/>
            <a:ext cx="1544400" cy="67716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4812840" y="2304000"/>
            <a:ext cx="1019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1400%</a:t>
            </a:r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4752360" y="2736000"/>
            <a:ext cx="1151640" cy="25164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</p:sp>
      <p:pic>
        <p:nvPicPr>
          <p:cNvPr id="268" name="Picture 4"/>
          <p:cNvPicPr/>
          <p:nvPr/>
        </p:nvPicPr>
        <p:blipFill>
          <a:blip r:embed="rId4" cstate="print"/>
          <a:stretch/>
        </p:blipFill>
        <p:spPr>
          <a:xfrm>
            <a:off x="6485040" y="282348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69" name="Picture 4"/>
          <p:cNvPicPr/>
          <p:nvPr/>
        </p:nvPicPr>
        <p:blipFill>
          <a:blip r:embed="rId4" cstate="print"/>
          <a:stretch/>
        </p:blipFill>
        <p:spPr>
          <a:xfrm>
            <a:off x="6506640" y="249048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0" name="Picture 4"/>
          <p:cNvPicPr/>
          <p:nvPr/>
        </p:nvPicPr>
        <p:blipFill>
          <a:blip r:embed="rId4" cstate="print"/>
          <a:stretch/>
        </p:blipFill>
        <p:spPr>
          <a:xfrm>
            <a:off x="6485040" y="217476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1" name="Picture 4"/>
          <p:cNvPicPr/>
          <p:nvPr/>
        </p:nvPicPr>
        <p:blipFill>
          <a:blip r:embed="rId4" cstate="print"/>
          <a:stretch/>
        </p:blipFill>
        <p:spPr>
          <a:xfrm>
            <a:off x="6486480" y="183600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2" name="Picture 4"/>
          <p:cNvPicPr/>
          <p:nvPr/>
        </p:nvPicPr>
        <p:blipFill>
          <a:blip r:embed="rId4" cstate="print"/>
          <a:stretch/>
        </p:blipFill>
        <p:spPr>
          <a:xfrm>
            <a:off x="7257600" y="282960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3" name="Picture 4"/>
          <p:cNvPicPr/>
          <p:nvPr/>
        </p:nvPicPr>
        <p:blipFill>
          <a:blip r:embed="rId4" cstate="print"/>
          <a:stretch/>
        </p:blipFill>
        <p:spPr>
          <a:xfrm>
            <a:off x="7278840" y="249624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4" name="Picture 4"/>
          <p:cNvPicPr/>
          <p:nvPr/>
        </p:nvPicPr>
        <p:blipFill>
          <a:blip r:embed="rId4" cstate="print"/>
          <a:stretch/>
        </p:blipFill>
        <p:spPr>
          <a:xfrm>
            <a:off x="7257600" y="218088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5" name="Picture 4"/>
          <p:cNvPicPr/>
          <p:nvPr/>
        </p:nvPicPr>
        <p:blipFill>
          <a:blip r:embed="rId4" cstate="print"/>
          <a:stretch/>
        </p:blipFill>
        <p:spPr>
          <a:xfrm>
            <a:off x="7259040" y="184212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6" name="Picture 4"/>
          <p:cNvPicPr/>
          <p:nvPr/>
        </p:nvPicPr>
        <p:blipFill>
          <a:blip r:embed="rId4" cstate="print"/>
          <a:stretch/>
        </p:blipFill>
        <p:spPr>
          <a:xfrm>
            <a:off x="8030160" y="282420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7" name="Picture 4"/>
          <p:cNvPicPr/>
          <p:nvPr/>
        </p:nvPicPr>
        <p:blipFill>
          <a:blip r:embed="rId4" cstate="print"/>
          <a:stretch/>
        </p:blipFill>
        <p:spPr>
          <a:xfrm>
            <a:off x="8051400" y="249120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8" name="Picture 4"/>
          <p:cNvPicPr/>
          <p:nvPr/>
        </p:nvPicPr>
        <p:blipFill>
          <a:blip r:embed="rId4" cstate="print"/>
          <a:stretch/>
        </p:blipFill>
        <p:spPr>
          <a:xfrm>
            <a:off x="8030160" y="217548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79" name="Picture 4"/>
          <p:cNvPicPr/>
          <p:nvPr/>
        </p:nvPicPr>
        <p:blipFill>
          <a:blip r:embed="rId4" cstate="print"/>
          <a:stretch/>
        </p:blipFill>
        <p:spPr>
          <a:xfrm>
            <a:off x="8031240" y="183672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80" name="Picture 4"/>
          <p:cNvPicPr/>
          <p:nvPr/>
        </p:nvPicPr>
        <p:blipFill>
          <a:blip r:embed="rId4" cstate="print"/>
          <a:stretch/>
        </p:blipFill>
        <p:spPr>
          <a:xfrm>
            <a:off x="8802360" y="2181240"/>
            <a:ext cx="772200" cy="338400"/>
          </a:xfrm>
          <a:prstGeom prst="rect">
            <a:avLst/>
          </a:prstGeom>
          <a:ln>
            <a:noFill/>
          </a:ln>
        </p:spPr>
      </p:pic>
      <p:pic>
        <p:nvPicPr>
          <p:cNvPr id="281" name="Picture 4"/>
          <p:cNvPicPr/>
          <p:nvPr/>
        </p:nvPicPr>
        <p:blipFill>
          <a:blip r:embed="rId4" cstate="print"/>
          <a:stretch/>
        </p:blipFill>
        <p:spPr>
          <a:xfrm>
            <a:off x="8803800" y="1842840"/>
            <a:ext cx="772200" cy="338400"/>
          </a:xfrm>
          <a:prstGeom prst="rect">
            <a:avLst/>
          </a:prstGeom>
          <a:ln>
            <a:noFill/>
          </a:ln>
        </p:spPr>
      </p:pic>
      <p:sp>
        <p:nvSpPr>
          <p:cNvPr id="282" name="CustomShape 3"/>
          <p:cNvSpPr/>
          <p:nvPr/>
        </p:nvSpPr>
        <p:spPr>
          <a:xfrm>
            <a:off x="7128000" y="3312000"/>
            <a:ext cx="796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2014</a:t>
            </a:r>
            <a:endParaRPr/>
          </a:p>
        </p:txBody>
      </p:sp>
      <p:sp>
        <p:nvSpPr>
          <p:cNvPr id="283" name="CustomShape 4"/>
          <p:cNvSpPr/>
          <p:nvPr/>
        </p:nvSpPr>
        <p:spPr>
          <a:xfrm>
            <a:off x="3307320" y="2880000"/>
            <a:ext cx="7966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2004</a:t>
            </a:r>
            <a:endParaRPr/>
          </a:p>
        </p:txBody>
      </p:sp>
      <p:sp>
        <p:nvSpPr>
          <p:cNvPr id="284" name="Line 5"/>
          <p:cNvSpPr/>
          <p:nvPr/>
        </p:nvSpPr>
        <p:spPr>
          <a:xfrm>
            <a:off x="1013400" y="4032000"/>
            <a:ext cx="8418600" cy="0"/>
          </a:xfrm>
          <a:prstGeom prst="line">
            <a:avLst/>
          </a:prstGeom>
          <a:ln>
            <a:custDash>
              <a:ds d="400000" sp="300000"/>
            </a:custDash>
            <a:round/>
          </a:ln>
        </p:spPr>
      </p:sp>
      <p:sp>
        <p:nvSpPr>
          <p:cNvPr id="285" name="CustomShape 6"/>
          <p:cNvSpPr/>
          <p:nvPr/>
        </p:nvSpPr>
        <p:spPr>
          <a:xfrm>
            <a:off x="936000" y="4608000"/>
            <a:ext cx="4176000" cy="2304000"/>
          </a:xfrm>
          <a:prstGeom prst="roundRect">
            <a:avLst>
              <a:gd name="adj" fmla="val 16667"/>
            </a:avLst>
          </a:prstGeom>
          <a:ln>
            <a:solidFill>
              <a:srgbClr val="BE4B48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Покупка: 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10 000 рублей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Процент: 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22% годовых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Срок: </a:t>
            </a:r>
            <a:r>
              <a:rPr lang="ru-RU" sz="2400" strike="noStrike">
                <a:solidFill>
                  <a:srgbClr val="000000"/>
                </a:solidFill>
                <a:latin typeface="Calibri"/>
              </a:rPr>
              <a:t>12 месяцев</a:t>
            </a:r>
            <a:endParaRPr/>
          </a:p>
        </p:txBody>
      </p:sp>
      <p:sp>
        <p:nvSpPr>
          <p:cNvPr id="286" name="CustomShape 7"/>
          <p:cNvSpPr/>
          <p:nvPr/>
        </p:nvSpPr>
        <p:spPr>
          <a:xfrm>
            <a:off x="6120000" y="5256000"/>
            <a:ext cx="59868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600" b="1" strike="noStrike">
                <a:solidFill>
                  <a:srgbClr val="000000"/>
                </a:solidFill>
                <a:latin typeface="Calibri"/>
              </a:rPr>
              <a:t>=</a:t>
            </a:r>
            <a:endParaRPr/>
          </a:p>
        </p:txBody>
      </p:sp>
      <p:sp>
        <p:nvSpPr>
          <p:cNvPr id="287" name="CustomShape 8"/>
          <p:cNvSpPr/>
          <p:nvPr/>
        </p:nvSpPr>
        <p:spPr>
          <a:xfrm>
            <a:off x="7499520" y="5663880"/>
            <a:ext cx="18604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>
                <a:solidFill>
                  <a:srgbClr val="000000"/>
                </a:solidFill>
                <a:latin typeface="Calibri"/>
              </a:rPr>
              <a:t>11 231 рубль</a:t>
            </a:r>
            <a:endParaRPr/>
          </a:p>
        </p:txBody>
      </p:sp>
      <p:sp>
        <p:nvSpPr>
          <p:cNvPr id="288" name="TextShape 9"/>
          <p:cNvSpPr txBox="1"/>
          <p:nvPr/>
        </p:nvSpPr>
        <p:spPr>
          <a:xfrm>
            <a:off x="504000" y="936000"/>
            <a:ext cx="9504000" cy="78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10-12 лет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2"/>
          <p:cNvPicPr/>
          <p:nvPr/>
        </p:nvPicPr>
        <p:blipFill>
          <a:blip r:embed="rId2" cstate="print"/>
          <a:stretch/>
        </p:blipFill>
        <p:spPr>
          <a:xfrm>
            <a:off x="7399440" y="1396800"/>
            <a:ext cx="2680560" cy="2707200"/>
          </a:xfrm>
          <a:prstGeom prst="rect">
            <a:avLst/>
          </a:prstGeom>
          <a:ln>
            <a:noFill/>
          </a:ln>
        </p:spPr>
      </p:pic>
      <p:sp>
        <p:nvSpPr>
          <p:cNvPr id="290" name="TextShape 1"/>
          <p:cNvSpPr txBox="1"/>
          <p:nvPr/>
        </p:nvSpPr>
        <p:spPr>
          <a:xfrm>
            <a:off x="360000" y="1872000"/>
            <a:ext cx="6552000" cy="244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понять ценность образования, провести анализ и оценить влияние образования на будущую личную стоимость как профессионала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соотнести выгоды от сиюминутного приобретения и переплаты по кредиту</a:t>
            </a:r>
            <a:endParaRPr/>
          </a:p>
        </p:txBody>
      </p:sp>
      <p:sp>
        <p:nvSpPr>
          <p:cNvPr id="291" name="TextShape 2"/>
          <p:cNvSpPr txBox="1"/>
          <p:nvPr/>
        </p:nvSpPr>
        <p:spPr>
          <a:xfrm>
            <a:off x="504000" y="1085760"/>
            <a:ext cx="9504000" cy="786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"/>
              </a:rPr>
              <a:t>13-15 лет</a:t>
            </a:r>
            <a:endParaRPr/>
          </a:p>
        </p:txBody>
      </p:sp>
      <p:sp>
        <p:nvSpPr>
          <p:cNvPr id="292" name="TextShape 3"/>
          <p:cNvSpPr txBox="1"/>
          <p:nvPr/>
        </p:nvSpPr>
        <p:spPr>
          <a:xfrm>
            <a:off x="360000" y="4176000"/>
            <a:ext cx="9607680" cy="246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проявляет интерес к возможностям самостоятельного заработка 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понимает суть налогообложения</a:t>
            </a:r>
            <a:endParaRPr/>
          </a:p>
          <a:p>
            <a:pPr>
              <a:lnSpc>
                <a:spcPct val="100000"/>
              </a:lnSpc>
              <a:buFont typeface="StarSymbol"/>
              <a:buChar char="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способен планировать в среднесрочной перспективе от 6 до 18 месяцев, а также осуществлять накопления и инвестиции для движения к поставленным финансовым целям с помощью родителей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456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Павел</cp:lastModifiedBy>
  <cp:revision>70</cp:revision>
  <dcterms:created xsi:type="dcterms:W3CDTF">2015-08-28T08:18:34Z</dcterms:created>
  <dcterms:modified xsi:type="dcterms:W3CDTF">2017-02-15T09:02:04Z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15.0022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Другой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