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301" r:id="rId3"/>
    <p:sldId id="303" r:id="rId4"/>
    <p:sldId id="302" r:id="rId5"/>
    <p:sldId id="259" r:id="rId6"/>
    <p:sldId id="304" r:id="rId7"/>
    <p:sldId id="261" r:id="rId8"/>
    <p:sldId id="30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57" r:id="rId17"/>
    <p:sldId id="258" r:id="rId18"/>
    <p:sldId id="269" r:id="rId19"/>
    <p:sldId id="270" r:id="rId20"/>
    <p:sldId id="271" r:id="rId21"/>
    <p:sldId id="272" r:id="rId22"/>
    <p:sldId id="275" r:id="rId23"/>
    <p:sldId id="276" r:id="rId24"/>
    <p:sldId id="285" r:id="rId25"/>
    <p:sldId id="306" r:id="rId26"/>
    <p:sldId id="283" r:id="rId27"/>
    <p:sldId id="307" r:id="rId28"/>
    <p:sldId id="284" r:id="rId29"/>
    <p:sldId id="274" r:id="rId30"/>
    <p:sldId id="286" r:id="rId31"/>
    <p:sldId id="308" r:id="rId32"/>
    <p:sldId id="289" r:id="rId33"/>
    <p:sldId id="298" r:id="rId34"/>
    <p:sldId id="295" r:id="rId35"/>
    <p:sldId id="300" r:id="rId36"/>
    <p:sldId id="294" r:id="rId37"/>
    <p:sldId id="293" r:id="rId38"/>
    <p:sldId id="309" r:id="rId39"/>
    <p:sldId id="296" r:id="rId40"/>
    <p:sldId id="297" r:id="rId41"/>
    <p:sldId id="299" r:id="rId42"/>
    <p:sldId id="310" r:id="rId43"/>
    <p:sldId id="273" r:id="rId44"/>
    <p:sldId id="279" r:id="rId45"/>
    <p:sldId id="287" r:id="rId46"/>
    <p:sldId id="280" r:id="rId47"/>
    <p:sldId id="281" r:id="rId48"/>
    <p:sldId id="282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63319-7415-4191-9E33-5BDB3D46EAB9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5045-196C-484D-8D8C-62F0F3AF6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9C2A-661F-4317-84F2-608109472E26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791C-B45E-4119-901F-09B8F5E34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DA0B-A749-4A2D-BB58-0E35F5E9AAC3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E594-F676-40FF-B5CD-9FCE27AA0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65C5-1E60-48C0-946E-29451A2A0F03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9300-B0CA-46BF-82CC-90146DCFA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C400-1520-454B-B946-16C97602BE1E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440B-490E-4BFC-90A5-E07FF6749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CF3D-64F7-4337-A77D-57EA9F29E052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4CD8-42B6-464F-9E81-1D417912D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AEF4-D8E7-44C5-830B-F7883EBBA7CF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A59A-497D-4BF6-AB39-AAF84986B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D588-B796-4F87-AA9D-C2CB26FB402D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7166-3351-4006-9E2A-10F2006FE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AAE8-3E80-4361-8D52-BAD6380CE8C5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48D0-81A3-4C5B-A9F6-0BB3346F0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AC80-98F7-42BC-B02A-B0C94CEAE09E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563E-7E3C-4700-93C8-05ED44A54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B980-F799-4FBB-9A71-934ECF05017A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9BB2-421A-4E19-B408-F920A1F0A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C040C-007F-455F-9604-7C8D243C41CB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E637C-323E-4395-A9EB-494687FF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12" r:id="rId9"/>
    <p:sldLayoutId id="2147483703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1%8B%D0%BC" TargetMode="External"/><Relationship Id="rId2" Type="http://schemas.openxmlformats.org/officeDocument/2006/relationships/hyperlink" Target="http://ru.wikipedia.org/wiki/%D0%A0%D0%BE%D1%81%D1%81%D0%B8%D0%B9%D1%81%D0%BA%D0%B0%D1%8F_%D0%A4%D0%B5%D0%B4%D0%B5%D1%80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0%B2%D0%B0%D1%81%D1%82%D0%BE%D0%BF%D0%BE%D0%BB%D1%8C" TargetMode="External"/><Relationship Id="rId5" Type="http://schemas.openxmlformats.org/officeDocument/2006/relationships/hyperlink" Target="http://ru.wikipedia.org/wiki/%D0%A0%D0%B5%D1%81%D0%BF%D1%83%D0%B1%D0%BB%D0%B8%D0%BA%D0%B0_%D0%9A%D1%80%D1%8B%D0%BC_(%D0%BD%D0%B5%D0%B7%D0%B0%D0%B2%D0%B8%D1%81%D0%B8%D0%BC%D0%BE%D0%B5_%D0%B3%D0%BE%D1%81%D1%83%D0%B4%D0%B0%D1%80%D1%81%D1%82%D0%B2%D0%BE)" TargetMode="External"/><Relationship Id="rId4" Type="http://schemas.openxmlformats.org/officeDocument/2006/relationships/hyperlink" Target="http://ru.wikipedia.org/wiki/%D0%90%D0%B2%D1%82%D0%BE%D0%BD%D0%BE%D0%BC%D0%BD%D0%B0%D1%8F_%D0%A0%D0%B5%D1%81%D0%BF%D1%83%D0%B1%D0%BB%D0%B8%D0%BA%D0%B0_%D0%9A%D1%80%D1%8B%D0%B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uxpert.ru/%D0%A0%D0%BE%D1%81%D1%81%D0%B8%D1%8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xpert.ru/%D0%92%D0%BE%D1%81%D1%81%D0%BE%D0%B5%D0%B4%D0%B8%D0%BD%D0%B5%D0%BD%D0%B8%D0%B5_%D0%9A%D1%80%D1%8B%D0%BC%D0%B0_%D1%81_%D0%A0%D0%BE%D1%81%D1%81%D0%B8%D0%B5%D0%B9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BE%D0%BB%D0%B8%D1%82%D0%B8%D1%87%D0%B5%D1%81%D0%BA%D0%B8%D0%B9_%D0%BA%D1%80%D0%B8%D0%B7%D0%B8%D1%81_%D0%BD%D0%B0_%D0%A3%D0%BA%D1%80%D0%B0%D0%B8%D0%BD%D0%B5_(2013%E2%80%942014)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9A%D1%80%D1%8B%D0%BC%D1%81%D0%BA%D0%BE%D0%B5_%D1%85%D0%B0%D0%BD%D1%81%D1%82%D0%B2%D0%B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ruxpert.ru/%D0%9A%D1%80%D1%83%D0%BF%D0%BD%D1%8B%D0%B5_%D1%80%D0%BE%D1%81%D1%81%D0%B8%D0%B9%D1%81%D0%BA%D0%B8%D0%B5_%D0%BF%D1%80%D0%BE%D0%B5%D0%BA%D1%82%D1%8B_(%D1%81%D1%82%D1%80%D0%BE%D1%8F%D1%89%D0%B8%D0%B5%D1%81%D1%8F)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Присоединение Крыма к России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http://expert.ru/data/public/455147/455299/912-cr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0025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472487" cy="6500812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В Сечь хлынул поток добровольцев со всей Украины — в основном крестьян — для которых гетман организовал «курсы» военной подготовки, в ходе которых опытные казаки обучали добровольцев рукопашному бою, фехтованию, стрельбе и основам военной тактики. к апрелю 1648 года войско Хмельницкого уже насчитывало 43720 человек</a:t>
            </a:r>
            <a:r>
              <a:rPr lang="ru-RU" dirty="0" smtClean="0"/>
              <a:t>.</a:t>
            </a:r>
            <a:endParaRPr lang="ru-RU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Восстание разрасталось с большой скоростью. Его разрастанию способствовало междуцарствие в Польше – 20 мая 1648 года умер Владислав IV, нового короля сейм никак не мог избрать. В течение года восстание переросло в освободительную войну украинского и белорусского народов против жестокого национального гнета. В результате побед у Желтых Вод и под </a:t>
            </a:r>
            <a:r>
              <a:rPr lang="ru-RU" dirty="0" err="1"/>
              <a:t>Корсунью</a:t>
            </a:r>
            <a:r>
              <a:rPr lang="ru-RU" dirty="0"/>
              <a:t> значительная часть польской Украины была освобождена, а 23 декабря 1648 года восставшие освободили Киев.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19 января 1949 года королём Польши наконец становится Ян Казимир. Он решил предпринять энергичные меры к подавлению восстания. В середине мая Ян Казимир двинул на Волынь польское войско, усиленное немецкими наёмниками, и 15-16 августа между украинскими и польскими войсками состоялось </a:t>
            </a:r>
            <a:r>
              <a:rPr lang="ru-RU" dirty="0" err="1"/>
              <a:t>Зборовское</a:t>
            </a:r>
            <a:r>
              <a:rPr lang="ru-RU" dirty="0"/>
              <a:t> сражение, победив в котором, Богдан Хмельницкий навязал королю </a:t>
            </a:r>
            <a:r>
              <a:rPr lang="ru-RU" dirty="0" err="1"/>
              <a:t>Зборовский</a:t>
            </a:r>
            <a:r>
              <a:rPr lang="ru-RU" dirty="0"/>
              <a:t> договор, закреплявший завоевания восставших. Договор привел к образованию украинского автономного «</a:t>
            </a:r>
            <a:r>
              <a:rPr lang="ru-RU" dirty="0" err="1"/>
              <a:t>гетьманата</a:t>
            </a:r>
            <a:r>
              <a:rPr lang="ru-RU" dirty="0"/>
              <a:t>» в Черниговском, Киевском и </a:t>
            </a:r>
            <a:r>
              <a:rPr lang="ru-RU" dirty="0" err="1"/>
              <a:t>Брацлавском</a:t>
            </a:r>
            <a:r>
              <a:rPr lang="ru-RU" dirty="0"/>
              <a:t> воеводствах речи </a:t>
            </a:r>
            <a:r>
              <a:rPr lang="ru-RU" dirty="0" err="1"/>
              <a:t>Посполитой</a:t>
            </a:r>
            <a:r>
              <a:rPr lang="ru-RU" dirty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Седьмой пункт мирного договора специально посвящен евреям: </a:t>
            </a:r>
            <a:r>
              <a:rPr lang="ru-RU" sz="2000" b="1" i="1" dirty="0"/>
              <a:t>«</a:t>
            </a:r>
            <a:r>
              <a:rPr lang="ru-RU" sz="2000" b="1" i="1" dirty="0" err="1"/>
              <a:t>Жиды</a:t>
            </a:r>
            <a:r>
              <a:rPr lang="ru-RU" sz="2000" b="1" i="1" dirty="0"/>
              <a:t> </a:t>
            </a:r>
            <a:r>
              <a:rPr lang="ru-RU" sz="2000" b="1" i="1" dirty="0" err="1"/>
              <a:t>державцами</a:t>
            </a:r>
            <a:r>
              <a:rPr lang="ru-RU" sz="2000" b="1" i="1" dirty="0"/>
              <a:t>, арендаторами, </a:t>
            </a:r>
            <a:r>
              <a:rPr lang="ru-RU" sz="2000" b="1" i="1" dirty="0" err="1"/>
              <a:t>ане</a:t>
            </a:r>
            <a:r>
              <a:rPr lang="ru-RU" sz="2000" b="1" i="1" dirty="0"/>
              <a:t> </a:t>
            </a:r>
            <a:r>
              <a:rPr lang="ru-RU" sz="2000" b="1" i="1" dirty="0" err="1"/>
              <a:t>мешканцами</a:t>
            </a:r>
            <a:r>
              <a:rPr lang="ru-RU" sz="2000" b="1" i="1" dirty="0"/>
              <a:t> не </a:t>
            </a:r>
            <a:r>
              <a:rPr lang="ru-RU" sz="2000" b="1" i="1" dirty="0" err="1"/>
              <a:t>мають</a:t>
            </a:r>
            <a:r>
              <a:rPr lang="ru-RU" sz="2000" b="1" i="1" dirty="0"/>
              <a:t> </a:t>
            </a:r>
            <a:r>
              <a:rPr lang="ru-RU" sz="2000" b="1" i="1" dirty="0" err="1"/>
              <a:t>быти</a:t>
            </a:r>
            <a:r>
              <a:rPr lang="ru-RU" sz="2000" b="1" i="1" dirty="0"/>
              <a:t> в местах </a:t>
            </a:r>
            <a:r>
              <a:rPr lang="ru-RU" sz="2000" b="1" i="1" dirty="0" err="1"/>
              <a:t>украинных</a:t>
            </a:r>
            <a:r>
              <a:rPr lang="ru-RU" sz="2000" b="1" i="1" dirty="0"/>
              <a:t>, где казаки свои полки </a:t>
            </a:r>
            <a:r>
              <a:rPr lang="ru-RU" sz="2000" b="1" i="1" dirty="0" err="1"/>
              <a:t>мають</a:t>
            </a:r>
            <a:r>
              <a:rPr lang="ru-RU" sz="2000" b="1" i="1" dirty="0"/>
              <a:t>»</a:t>
            </a:r>
            <a:r>
              <a:rPr lang="ru-RU" sz="2000" b="1" dirty="0"/>
              <a:t>.</a:t>
            </a:r>
            <a:endParaRPr lang="ru-RU" sz="2000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-285750" y="30003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УКРАИНА + РОССИЯ + СОЮЗ = 36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36688"/>
            <a:ext cx="7858125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Однако </a:t>
            </a:r>
            <a:r>
              <a:rPr lang="ru-RU" dirty="0"/>
              <a:t>война на этом не закончилась: сначала поляки, вновь собравшись с силами, в июле 1651 года нанесли поражение армии Богдана Хмельницкого в Берестецкой битве, но в июне 1652 Хмельницкий взял реванш в Битве под Батогом. Тем не менее, Хмельницкий понимал, что за Польшей стоит вся Европа, в которой после окончания Тридцатилетней войны осталось не у дел множество профессиональных вояк. У самого же Хмельницкого профессиональными воинами была лишь узкая прослойка казаков – основную же массу восставших составляли необученные военному делу крестьяне – стоило полякам увеличить ассигнования на набор наёмников, и все эти немцы, голландцы и французы залили Украину бы кровью. Поэтому осенью 1653 года Богдан Хмельницкий обратился за покровительством к Русскому Царю Алексею Михайловичу.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85875"/>
          </a:xfrm>
        </p:spPr>
        <p:txBody>
          <a:bodyPr/>
          <a:lstStyle/>
          <a:p>
            <a:r>
              <a:rPr lang="ru-RU" sz="2400" smtClean="0"/>
              <a:t>1 октября 1653 г. в Москве состоялся Земский собор, на котором было решено: </a:t>
            </a:r>
            <a:r>
              <a:rPr lang="ru-RU" sz="2400" b="1" i="1" smtClean="0"/>
              <a:t>«чтоб великий государь царь и великий князь Алексей Михайлович всея Русии изволил того гетмана Богдана Хмельницкого и все Войско Запорожское з городами их и з землями принять под свою государскую высокую руку».</a:t>
            </a:r>
            <a:endParaRPr lang="ru-RU" sz="24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2" descr="УКРАИНА + РОССИЯ + СОЮЗ = 36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695575"/>
            <a:ext cx="56197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9 декабря на Украину прибыл русский посол </a:t>
            </a:r>
            <a:r>
              <a:rPr lang="ru-RU" sz="3200" b="1" smtClean="0"/>
              <a:t>Василий Бутурлин</a:t>
            </a:r>
            <a:r>
              <a:rPr lang="ru-RU" sz="3200" smtClean="0"/>
              <a:t> с решением Земского Собора.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ПЕРЕЯСЛАВСКАЯ РАДА, Михаил Хмелько, 1951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5700"/>
            <a:ext cx="9144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А 8 января (18 января по новому стилю) состоялась Переславская рада, на которой был провозглашён исторический акт воссоединения Украины с братской Россией</a:t>
            </a:r>
            <a:r>
              <a:rPr lang="ru-RU" sz="2800" b="1" smtClean="0"/>
              <a:t>.</a:t>
            </a:r>
            <a:endParaRPr lang="ru-RU" sz="2800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ПРИСОЕДИНЕНИЕ МАЛОРОССИИ, Алексей Кившен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1785938"/>
            <a:ext cx="6619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360 лет назад, 18 января 1654 года состоялась Переяславская рада – собрание казаков в городе Переяславле,  принявшая решение о воссоединении Украины с Россией.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УКРАИНА + РОССИЯ + СОЮЗ = 36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933575"/>
            <a:ext cx="6572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Созванная </a:t>
            </a:r>
            <a:r>
              <a:rPr lang="ru-RU" dirty="0"/>
              <a:t>8 (18) января 1654 г. Рада, на которой было всенародно провозглашено воссоединение Украины с Россией, отличалась от обычных старшинских или войсковых рад. Она была объявлена </a:t>
            </a:r>
            <a:r>
              <a:rPr lang="ru-RU" b="1" i="1" dirty="0"/>
              <a:t>«явной всему народу»</a:t>
            </a:r>
            <a:r>
              <a:rPr lang="ru-RU" dirty="0"/>
              <a:t>. Особому значению Рады соответствовал и выбор места её созыва. Переяслав был в это время одним из крупных торгово-ремесленных городов Украины, полковым центром, расположенным далеко от района военных действий. Всё это обеспечивало условия для представительства на Раде всех слоев украинского населения. В ней принимали участие казаки, крестьяне, ремесленники, городская беднота, купцы, казацкая старшина, представители православного духовенства и мелкой украинской шляхты,</a:t>
            </a:r>
            <a:r>
              <a:rPr lang="ru-RU" b="1" dirty="0"/>
              <a:t>«</a:t>
            </a:r>
            <a:r>
              <a:rPr lang="ru-RU" b="1" i="1" dirty="0"/>
              <a:t>великое множество всяких чинов людей</a:t>
            </a:r>
            <a:r>
              <a:rPr lang="ru-RU" b="1" dirty="0"/>
              <a:t>»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229600" cy="6357937"/>
          </a:xfrm>
        </p:spPr>
        <p:txBody>
          <a:bodyPr/>
          <a:lstStyle/>
          <a:p>
            <a:r>
              <a:rPr lang="ru-RU" b="1" smtClean="0"/>
              <a:t>Воссоединение Украины с Россией имело огромное историческое значение. Украинский народ объединился с братским русским народом, с которым был связан общностью происхождения и исторического развития. 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5"/>
          <p:cNvSpPr>
            <a:spLocks noGrp="1"/>
          </p:cNvSpPr>
          <p:nvPr>
            <p:ph sz="half" idx="1"/>
          </p:nvPr>
        </p:nvSpPr>
        <p:spPr>
          <a:xfrm>
            <a:off x="214313" y="3929063"/>
            <a:ext cx="8572500" cy="2714625"/>
          </a:xfrm>
        </p:spPr>
        <p:txBody>
          <a:bodyPr/>
          <a:lstStyle/>
          <a:p>
            <a:r>
              <a:rPr lang="ru-RU" sz="2000" b="1" smtClean="0"/>
              <a:t>Воссоединившись с Россией, Украина получила более широкие возможности развивать сельское хозяйство, ремесло, торговлю. Между русским и украинским народами неуклонно росли экономические и культурные связи, укрепилась их дружба в совместной борьбе против западного влияния. В составе Русского государства украинский народ приобрёл в лице русского народа верного союзника и надёжного защитника от внешних врагов.</a:t>
            </a:r>
            <a:endParaRPr lang="ru-RU" sz="2000" smtClean="0"/>
          </a:p>
        </p:txBody>
      </p:sp>
      <p:sp>
        <p:nvSpPr>
          <p:cNvPr id="31746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УКРАИНА + РОССИЯ + СОЮЗ = 36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150" y="0"/>
            <a:ext cx="5149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Присоединение Крыма к России</a:t>
            </a:r>
            <a:r>
              <a:rPr lang="ru-RU" smtClean="0"/>
              <a:t> — вхождение в состав </a:t>
            </a:r>
            <a:r>
              <a:rPr lang="ru-RU" smtClean="0">
                <a:hlinkClick r:id="rId2" tooltip="Российская Федерация"/>
              </a:rPr>
              <a:t>Российской Федерации</a:t>
            </a:r>
            <a:r>
              <a:rPr lang="ru-RU" smtClean="0"/>
              <a:t> территории полуострова </a:t>
            </a:r>
            <a:r>
              <a:rPr lang="ru-RU" smtClean="0">
                <a:hlinkClick r:id="rId3" tooltip="Крым"/>
              </a:rPr>
              <a:t>Крым</a:t>
            </a:r>
            <a:r>
              <a:rPr lang="ru-RU" smtClean="0"/>
              <a:t> с расположенными на ней </a:t>
            </a:r>
            <a:r>
              <a:rPr lang="ru-RU" smtClean="0">
                <a:hlinkClick r:id="rId4" tooltip="Автономная Республика Крым"/>
              </a:rPr>
              <a:t>Автономной Республикой Крым</a:t>
            </a:r>
            <a:r>
              <a:rPr lang="ru-RU" smtClean="0"/>
              <a:t>(</a:t>
            </a:r>
            <a:r>
              <a:rPr lang="ru-RU" smtClean="0">
                <a:hlinkClick r:id="rId5" tooltip="Республика Крым (независимое государство)"/>
              </a:rPr>
              <a:t>Республикой Крым</a:t>
            </a:r>
            <a:r>
              <a:rPr lang="ru-RU" smtClean="0"/>
              <a:t>) и городом </a:t>
            </a:r>
            <a:r>
              <a:rPr lang="ru-RU" smtClean="0">
                <a:hlinkClick r:id="rId6" tooltip="Севастополь"/>
              </a:rPr>
              <a:t>Севастополем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625" y="214313"/>
            <a:ext cx="4038600" cy="6357937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Воссоединение Украины с Россией спасло украинский народ от угрозы порабощения и уничтожения со стороны шляхетской Польши, султанской Турции и Крымского ханства и обеспечило последующее воссоединение Правобережной Украины, происшедшее в конце 18-го столетия.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/>
          </a:p>
        </p:txBody>
      </p:sp>
      <p:pic>
        <p:nvPicPr>
          <p:cNvPr id="32771" name="Picture 2" descr="УКРАИНА + РОССИЯ + СОЮЗ = 36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90500"/>
            <a:ext cx="4381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УКРАИНА + РОССИЯ + СОЮЗ = 36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000125"/>
            <a:ext cx="86455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Крым</a:t>
            </a:r>
            <a:r>
              <a:rPr lang="ru-RU" dirty="0"/>
              <a:t> — это глубоко выдающийся в Чёрное море полуостров, восточная часть которого — Керченский полуостров — отделяет Азовское море от Черноморского бассейна. Крымский полуостров связан с материком на севере через узкий </a:t>
            </a:r>
            <a:r>
              <a:rPr lang="ru-RU" dirty="0" err="1"/>
              <a:t>Перекопский</a:t>
            </a:r>
            <a:r>
              <a:rPr lang="ru-RU" dirty="0"/>
              <a:t> перешеек (7 км), а ещё более узкий Керченский пролив (4.5 км) отделяет Крым от Таманского полуострова на востоке. </a:t>
            </a:r>
            <a:r>
              <a:rPr lang="ru-RU" dirty="0" smtClean="0"/>
              <a:t>Крым </a:t>
            </a:r>
            <a:r>
              <a:rPr lang="ru-RU" dirty="0"/>
              <a:t>обладает уникальным местоположением, разнообразным рельефом (горы высотой до 1545 м на юге и равнинная степь на севере) и разнообразным климатом (сухой умеренно-континентальный на севере и субтропический на южном берегу). Всё это, а также богатое историческое и культурное наследие делают Крым выдающейся курортно-туристической зоной, а его стратегическое положение в Черноморском регионе придаёт Крыму огромное экономическое и военно-политическое значение.</a:t>
            </a:r>
          </a:p>
        </p:txBody>
      </p:sp>
      <p:pic>
        <p:nvPicPr>
          <p:cNvPr id="34819" name="Picture 2" descr="http://ruxpert.ru/images/thumb/0/07/CrimeaflickrCrimea_Summer_05_010a.jpg/250px-CrimeaflickrCrimea_Summer_05_0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0"/>
            <a:ext cx="307181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686800" cy="6286500"/>
          </a:xfrm>
        </p:spPr>
        <p:txBody>
          <a:bodyPr/>
          <a:lstStyle/>
          <a:p>
            <a:r>
              <a:rPr lang="ru-RU" smtClean="0"/>
              <a:t>16 марта 2014 года прошёл референдум, на котором крымский народ выбрал, будет ли Крым полностью автономной и обладающей государственным суверенитетом республикой в составе Украины или же войдёт в состав </a:t>
            </a:r>
            <a:r>
              <a:rPr lang="ru-RU" smtClean="0">
                <a:hlinkClick r:id="rId2" tooltip="Россия"/>
              </a:rPr>
              <a:t>Российской Федерации</a:t>
            </a:r>
            <a:r>
              <a:rPr lang="ru-RU" smtClean="0"/>
              <a:t> на правах субъекта федерации.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2" descr="http://www.novoross.info/uploads/posts/2011-04/130322721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428625"/>
            <a:ext cx="82200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214313"/>
            <a:ext cx="3714750" cy="6286500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За </a:t>
            </a:r>
            <a:r>
              <a:rPr lang="ru-RU" b="1" dirty="0" smtClean="0">
                <a:hlinkClick r:id="rId2" tooltip="Воссоединение Крыма с Россией"/>
              </a:rPr>
              <a:t>воссоединение Крыма с Россией</a:t>
            </a:r>
            <a:r>
              <a:rPr lang="ru-RU" b="1" dirty="0" smtClean="0"/>
              <a:t>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проголосовали 96,77 % </a:t>
            </a:r>
            <a:r>
              <a:rPr lang="ru-RU" b="1" dirty="0" err="1" smtClean="0"/>
              <a:t>крымчан</a:t>
            </a:r>
            <a:r>
              <a:rPr lang="ru-RU" b="1" dirty="0" smtClean="0"/>
              <a:t> и 95,6 % </a:t>
            </a:r>
            <a:r>
              <a:rPr lang="ru-RU" b="1" dirty="0" err="1" smtClean="0"/>
              <a:t>севастопольцев</a:t>
            </a:r>
            <a:r>
              <a:rPr lang="ru-RU" dirty="0" smtClean="0"/>
              <a:t>. Явка в Крыму составила 82,71 % (с учётом Севастополя).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Надо отметить, что ровно 70 лет назад, 16 марта 1944 года, ставкой Верховного главнокомандующего был отдан приказ начать операцию освобождения Крыма.</a:t>
            </a:r>
            <a:endParaRPr lang="ru-RU" dirty="0"/>
          </a:p>
        </p:txBody>
      </p:sp>
      <p:pic>
        <p:nvPicPr>
          <p:cNvPr id="38915" name="Picture 2" descr="http://im6-tub-ru.yandex.net/i?id=7054089-09-16f-20738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40213" y="1785938"/>
            <a:ext cx="4708525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6"/>
          <p:cNvSpPr>
            <a:spLocks noGrp="1"/>
          </p:cNvSpPr>
          <p:nvPr>
            <p:ph sz="half" idx="1"/>
          </p:nvPr>
        </p:nvSpPr>
        <p:spPr>
          <a:xfrm>
            <a:off x="214313" y="857250"/>
            <a:ext cx="4286250" cy="5268913"/>
          </a:xfrm>
        </p:spPr>
        <p:txBody>
          <a:bodyPr/>
          <a:lstStyle/>
          <a:p>
            <a:r>
              <a:rPr lang="ru-RU" b="1" smtClean="0"/>
              <a:t>С момента подписания соответствующего межгосударственного договора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18 марта 2014 года Республика Крым, включая город Севастополь, является частью России</a:t>
            </a:r>
            <a:r>
              <a:rPr lang="ru-RU" smtClean="0"/>
              <a:t>. </a:t>
            </a:r>
          </a:p>
          <a:p>
            <a:endParaRPr lang="ru-RU" smtClean="0"/>
          </a:p>
        </p:txBody>
      </p:sp>
      <p:sp>
        <p:nvSpPr>
          <p:cNvPr id="3993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 descr="http://im3-tub-ru.yandex.net/i?id=1710172-12-16f-45133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0"/>
            <a:ext cx="4600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2.obozrevatel.ua/8/1249683/414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14750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21 марта Совет Федерации принял, а Президент России Владимир Путин подписал закон о принятии Крыма и Севастополя в состав России.</a:t>
            </a:r>
          </a:p>
          <a:p>
            <a:endParaRPr lang="ru-RU" smtClean="0"/>
          </a:p>
        </p:txBody>
      </p:sp>
      <p:pic>
        <p:nvPicPr>
          <p:cNvPr id="40963" name="Picture 2" descr="http://im2-tub-ru.yandex.net/i?id=553256-08-16f-61443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08488" y="1428750"/>
            <a:ext cx="4724400" cy="314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4" descr="http://news.kremlin.ru/media/events/photos/big/41d4ca1bfd627dc8672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857250"/>
            <a:ext cx="89868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Что воссоединение с Крымом  даст России</a:t>
            </a:r>
            <a:br>
              <a:rPr lang="ru-RU" sz="3600" b="1" smtClean="0"/>
            </a:b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0688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Россия получает возможность стратегического контроля над всем Черноморским регионом</a:t>
            </a:r>
            <a:r>
              <a:rPr lang="ru-RU" dirty="0"/>
              <a:t>, что обусловлено расположением южной части Крыма практически в центре Азово-Черноморского бассейна. Резко возрастают возможности России по контролю над морским и воздушным пространством в районе Чёрного моря, в том числе с размещением на полуострове радиолокационных станций предупреждения о ракетном нападении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115300" cy="5768975"/>
          </a:xfrm>
        </p:spPr>
        <p:txBody>
          <a:bodyPr>
            <a:normAutofit/>
          </a:bodyPr>
          <a:lstStyle/>
          <a:p>
            <a:r>
              <a:rPr lang="ru-RU" sz="2800" smtClean="0"/>
              <a:t> Выход Крыма из состава Украины и последующее присоединение к России можно рассматривать как одно из последствий </a:t>
            </a:r>
            <a:r>
              <a:rPr lang="ru-RU" sz="2800" smtClean="0">
                <a:hlinkClick r:id="rId2" tooltip="Политический кризис на Украине (2013—2014)"/>
              </a:rPr>
              <a:t>политического кризиса на Украине</a:t>
            </a:r>
            <a:r>
              <a:rPr lang="ru-RU" sz="2800" smtClean="0"/>
              <a:t> конца 2013 — начала 2014 годов. </a:t>
            </a:r>
          </a:p>
          <a:p>
            <a:r>
              <a:rPr lang="ru-RU" sz="2800" smtClean="0"/>
              <a:t>С точки зрения сторонников присоединения, этот процесс представляет собой </a:t>
            </a:r>
            <a:r>
              <a:rPr lang="ru-RU" sz="2800" i="1" smtClean="0"/>
              <a:t>возвращение Крыма России</a:t>
            </a:r>
            <a:r>
              <a:rPr lang="ru-RU" sz="2800" smtClean="0"/>
              <a:t> или </a:t>
            </a:r>
            <a:r>
              <a:rPr lang="ru-RU" sz="2800" i="1" smtClean="0"/>
              <a:t>воссоединение Крыма с Россией.</a:t>
            </a:r>
          </a:p>
          <a:p>
            <a:pPr marL="1143000" lvl="2" indent="-228600">
              <a:buFont typeface="Arial" charset="0"/>
              <a:buNone/>
            </a:pP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2" descr="http://primamedia.ru/f/big/479/478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00063"/>
            <a:ext cx="8143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928688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>Россия получает полный неограниченный контроль над базой Черноморского флота в Севастополе, а также получает все морские порты и военные базы в Крыму</a:t>
            </a:r>
            <a:r>
              <a:rPr lang="ru-RU" sz="2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http://sevastopol.andrewkarpov.com/images/photoalbum/sevastopol/medium/mh_Nic398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332038"/>
            <a:ext cx="68135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2" descr="http://virtual-sevastopol.ru/album/navyday/10_51_bdk_nikolay_filchenkov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7662863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Черноморский флот был основан в 1783 году после присоединения к Российской империи </a:t>
            </a:r>
            <a:r>
              <a:rPr lang="ru-RU" sz="3200" u="sng" smtClean="0">
                <a:hlinkClick r:id="rId2" tooltip="Крымское ханство"/>
              </a:rPr>
              <a:t>Крыма</a:t>
            </a:r>
            <a:r>
              <a:rPr lang="ru-RU" sz="3200" smtClean="0"/>
              <a:t>.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2" descr="http://topwar.ru/uploads/images/2013/827/uxiv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266950"/>
            <a:ext cx="6096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Picture 2" descr="http://img0.liveinternet.ru/images/attach/c/2/64/436/64436612_1285343066_43_Kolonna_slavuy_v_Sevastopol_koy_buh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51625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Флот </a:t>
            </a:r>
            <a:r>
              <a:rPr lang="ru-RU" sz="3100" dirty="0"/>
              <a:t>развивался и рос быстрыми темпами, и уже в 1787 году насчитывал в своём составе 3 линейных корабля, 12 фрегатов, 3 бомбардирских корабля, 28 других военных судов. Управляло флотом Черноморское адмиралтейство.</a:t>
            </a: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5" name="Picture 2" descr="http://kolyan.net/uploads/posts/2009-09/thumbs/1251970371_image021.jpg"/>
          <p:cNvSpPr>
            <a:spLocks noChangeAspect="1" noChangeArrowheads="1"/>
          </p:cNvSpPr>
          <p:nvPr/>
        </p:nvSpPr>
        <p:spPr bwMode="auto">
          <a:xfrm>
            <a:off x="500063" y="3006725"/>
            <a:ext cx="8001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9" name="Picture 4" descr="http://rpp.nashaucheba.ru/pars_docs/refs/27/2631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" name="Picture 2" descr="http://i063.radikal.ru/1207/2c/ff315b6d2f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novovrijeme.ba/wp-content/uploads/10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8956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313"/>
            <a:ext cx="4495800" cy="6429375"/>
          </a:xfrm>
        </p:spPr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Более не нужно платить Украине за аренду базы ЧФ в Севастополе и не нужно платить пошлины за поставки на эту базу</a:t>
            </a:r>
            <a:r>
              <a:rPr lang="ru-RU" dirty="0" smtClean="0"/>
              <a:t>. Цена аренды составляла порядка 100 </a:t>
            </a:r>
            <a:r>
              <a:rPr lang="ru-RU" dirty="0" err="1" smtClean="0"/>
              <a:t>млн</a:t>
            </a:r>
            <a:r>
              <a:rPr lang="ru-RU" dirty="0" smtClean="0"/>
              <a:t> долларов в год, еще несколько десятков миллионов долларов уходило на пошлины. То же относится к полигону для подготовки лётчиков морской авиации для полётов с авианосцев "НИТКА". Кроме того, потенциально высвобождаются огромные средства на обустройство базы ЧФ в Новороссийске и усиление инфраструктуры Южного военного округа.</a:t>
            </a:r>
            <a:endParaRPr lang="ru-RU" dirty="0"/>
          </a:p>
        </p:txBody>
      </p:sp>
      <p:pic>
        <p:nvPicPr>
          <p:cNvPr id="52226" name="Picture 4" descr="http://thekievtimes.com/wp-content/uploads/2013/10/12486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2625" y="1928813"/>
            <a:ext cx="4511675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1" name="Picture 4" descr="http://rusplt.ru/netcat_files/48/96/Plan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928688"/>
            <a:ext cx="903446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357188" y="357188"/>
            <a:ext cx="82153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11 марта 2014 года Верховный Совет Автономной Республики Крым и Севастопольский городской совет приняли декларацию о независимости Автономной Республики Крым и города Севастополя. В соответствии с декларацией, в случае решения народов Крыма в результате референдума войти в состав Российской Федерации, Крым будет объявлен суверенной республикой и именно в таком статусе обратится к Российской Федерации с предложением о принятии на основе соответствующего межгосударственного договора в состав Российской Федерации в качестве нового субъекта Российской Федерации.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298" name="Picture 2" descr="http://cs301815.vk.me/v301815684/260b/UmcGs7hbq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www.amic.ru/images/gallery_06-2011/640.5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50" y="3019425"/>
            <a:ext cx="6115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6" name="Picture 2" descr="http://i014.radikal.ru/0805/fd/ecc6f851e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6753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Прямоугольник 5"/>
          <p:cNvSpPr>
            <a:spLocks noChangeArrowheads="1"/>
          </p:cNvSpPr>
          <p:nvPr/>
        </p:nvSpPr>
        <p:spPr bwMode="auto">
          <a:xfrm>
            <a:off x="1143000" y="4572000"/>
            <a:ext cx="800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Россия получает практически полный контроль над Азовским морем, входом и выходом из него через Керченский пролив</a:t>
            </a:r>
            <a:r>
              <a:rPr lang="ru-RU"/>
              <a:t>. В данный момент Россия ежегодно платит, по разным оценкам, от 20 до 70 млн долларов за проводку русских судов по Керчь-Еникальскому каналу. После воссоединения с Крымом, фактически, Россия получает не только порты Крыма, но и опосредованный контроль над деятельностью всех украинских портов Азовского моря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4" descr="http://vppzo.ru/wp-content/uploads/2013/10/morskaya-peho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6675" y="0"/>
            <a:ext cx="6537325" cy="4357688"/>
          </a:xfrm>
        </p:spPr>
      </p:pic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214313" y="4500563"/>
            <a:ext cx="6715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Часть украинской армии (до 16000 бойцов из 18 000 дислоцированных в Крыму), часть боевой техники и почти весь Черноморский флот Украины переходит под контроль России</a:t>
            </a:r>
            <a:r>
              <a:rPr lang="ru-RU" sz="2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857250"/>
          </a:xfrm>
        </p:spPr>
        <p:txBody>
          <a:bodyPr/>
          <a:lstStyle/>
          <a:p>
            <a:r>
              <a:rPr lang="ru-RU" sz="2000" smtClean="0"/>
              <a:t>Керченский пролив, где планируется построить мост между Крымом и Краснодарским краем</a:t>
            </a:r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7" name="Picture 2" descr="Воссоединение Крыма с Росси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857250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ttp://pantikapei.ru/wp-content/uploads/2011/12/Kerch-most-cherez-zaliv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4740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Появляется возможность отказаться от Харьковских соглашений (скидка на газ в обмен на пролонгацию договора о базе ЧФ в Севастополе) и вернуться к европейским ценам на газ для Украины</a:t>
            </a:r>
            <a:r>
              <a:rPr lang="ru-RU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Стратегическое окружение территории Украины — более половины её границ оказываются окружены странами Таможенного союза</a:t>
            </a:r>
            <a:r>
              <a:rPr lang="ru-RU" dirty="0" smtClean="0"/>
              <a:t>. Это дает Украине дополнительные экономические стимулы для присоединения к Таможенному союзу, в чём весьма заинтересованы Россия и другие страны ТС.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5" name="Picture 2" descr="http://www.qrim.ru/files/images/184_1240420453_sevastopol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313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6215063"/>
          </a:xfrm>
        </p:spPr>
        <p:txBody>
          <a:bodyPr>
            <a:normAutofit fontScale="5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Возможность проложить газопровод через Крым — альтернативный маршрут для Южного потока, существенно удешевляющий проект</a:t>
            </a:r>
            <a:r>
              <a:rPr lang="ru-RU" dirty="0" smtClean="0"/>
              <a:t>. Сейчас </a:t>
            </a:r>
            <a:r>
              <a:rPr lang="ru-RU" dirty="0" smtClean="0">
                <a:hlinkClick r:id="rId2" tooltip="Крупные российские проекты (строящиеся)"/>
              </a:rPr>
              <a:t>крупнейший транзитный газопровод «Южный поток»</a:t>
            </a:r>
            <a:r>
              <a:rPr lang="ru-RU" dirty="0" smtClean="0"/>
              <a:t> предполагается провести по глубокой центральной части Чёрного моря в нейтральных водах (но в турецкой экономической зоне). В случае присоединения Крыма к России газопровод можно будет провести по суше на территории Крыма или по Крымскому шельфу через сравнительно неглубокую северную часть Чёрного моря.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К России переходит порядка 3/4 исключительной экономической зоны Украины в Черном и Азовском морях, включая месторождения нефти и газа</a:t>
            </a:r>
            <a:r>
              <a:rPr lang="ru-RU" dirty="0" smtClean="0"/>
              <a:t>. Разработкой газа на крымском шельфе в данный момент занимается зарегистрированная в Симферополе компания </a:t>
            </a:r>
            <a:r>
              <a:rPr lang="ru-RU" dirty="0" err="1" smtClean="0"/>
              <a:t>Черноморнефтегаз</a:t>
            </a:r>
            <a:r>
              <a:rPr lang="ru-RU" dirty="0" smtClean="0"/>
              <a:t>. Разведанные запасы нефти сравнительно невелики (до нескольких миллионов тонн), но запасы газа более значительны (десятки миллиардов кубометров в районе </a:t>
            </a:r>
            <a:r>
              <a:rPr lang="ru-RU" dirty="0" err="1" smtClean="0"/>
              <a:t>Казантипа</a:t>
            </a:r>
            <a:r>
              <a:rPr lang="ru-RU" dirty="0" smtClean="0"/>
              <a:t>). Кроме того, есть еще не разрабатываемые и не до конца разведанные нефтегазовые поля, запасы которых оцениваются уже в сотни миллионов тонн нефти и сотни миллиардов кубометров газа. Исключительная экономическая зона — это также право на вылов рыбы в этих водах (что, впрочем, в данный момент не является существенным ресурсом из-за истощения рыбных запасов и ухудшившейся экологической обстановки в Чёрном море)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Россия получает крупные химкомбинаты на севере Крыма</a:t>
            </a:r>
            <a:r>
              <a:rPr lang="ru-RU" dirty="0" smtClean="0"/>
              <a:t> , которые занимают значительную часть мирового рынка компонентов для удобрений и реагентов для нефтепереработки.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Что воссоединение с Россией даст Крыму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857875"/>
          </a:xfrm>
        </p:spPr>
        <p:txBody>
          <a:bodyPr>
            <a:normAutofit fontScale="5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Россия планирует в ближайшее время предоставить Крыму 6 </a:t>
            </a:r>
            <a:r>
              <a:rPr lang="ru-RU" b="1" dirty="0" err="1"/>
              <a:t>млрд</a:t>
            </a:r>
            <a:r>
              <a:rPr lang="ru-RU" b="1" dirty="0"/>
              <a:t> долларов</a:t>
            </a:r>
            <a:r>
              <a:rPr lang="ru-RU" dirty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Бюджет Крыма будет увеличен в два раза в случае присоединения к </a:t>
            </a:r>
            <a:r>
              <a:rPr lang="ru-RU" b="1" dirty="0" smtClean="0"/>
              <a:t>России</a:t>
            </a:r>
            <a:endParaRPr lang="ru-RU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Социальные выплаты жителям Крыма будут увеличены в 4 </a:t>
            </a:r>
            <a:r>
              <a:rPr lang="ru-RU" b="1" dirty="0" smtClean="0"/>
              <a:t>раза</a:t>
            </a:r>
            <a:endParaRPr lang="ru-RU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Зарплаты в России существенно выше украинских — госслужащие, бюджетники и бывшие украинские военные в Крыму могут ожидать существенный рост доходов</a:t>
            </a:r>
            <a:r>
              <a:rPr lang="ru-RU" dirty="0" smtClean="0"/>
              <a:t>.</a:t>
            </a:r>
            <a:endParaRPr lang="ru-RU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Ставки всех основных налогов в России ниже, чем на Украине — более низкие налоги будут существенным плюсом для предпринимателей в Крыму</a:t>
            </a:r>
            <a:r>
              <a:rPr lang="ru-RU" dirty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Часть полученных от России средств планируется потратить на улучшение условий жизни в поселениях крымских татар</a:t>
            </a:r>
            <a:r>
              <a:rPr lang="ru-RU" dirty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В Севастополе полностью </a:t>
            </a:r>
            <a:r>
              <a:rPr lang="ru-RU" b="1" dirty="0" err="1"/>
              <a:t>легитимизируется</a:t>
            </a:r>
            <a:r>
              <a:rPr lang="ru-RU" b="1" dirty="0"/>
              <a:t> избрание народом собственного </a:t>
            </a:r>
            <a:r>
              <a:rPr lang="ru-RU" b="1" dirty="0" smtClean="0"/>
              <a:t>мэра.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Строительство </a:t>
            </a:r>
            <a:r>
              <a:rPr lang="ru-RU" b="1" dirty="0"/>
              <a:t>моста через Керченский пролив и существенное увеличение транспортной связности полуострова с материком</a:t>
            </a:r>
            <a:r>
              <a:rPr lang="ru-RU" dirty="0"/>
              <a:t>.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Возможное строительство газопровода со стороны Таманского полуострова</a:t>
            </a:r>
            <a:r>
              <a:rPr lang="ru-RU" dirty="0"/>
              <a:t>.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/>
              <a:t>Строительство современного грузового порта на западном побережье в районе </a:t>
            </a:r>
            <a:r>
              <a:rPr lang="ru-RU" b="1" dirty="0" err="1"/>
              <a:t>Тарханкута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Строительство новых железных и шоссейных дорог</a:t>
            </a:r>
            <a:r>
              <a:rPr lang="ru-RU" sz="3700" dirty="0" smtClean="0"/>
              <a:t>. Потребуется расширение и модернизация существующих дорог и строительство новых подходов к Керченскому мосту и возможному новому порту на западе полуострова.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Восстановление, модернизация и обеспечение заказами ряда промышленных предприятий Крыма</a:t>
            </a:r>
            <a:r>
              <a:rPr lang="ru-RU" sz="3700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Снижение цен на энергоносители из России</a:t>
            </a:r>
            <a:r>
              <a:rPr lang="ru-RU" sz="3700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Увеличение рынка сбыта для крымских товаров</a:t>
            </a:r>
            <a:r>
              <a:rPr lang="ru-RU" sz="3700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Значительные инвестиции в энергетику Крыма</a:t>
            </a:r>
            <a:endParaRPr lang="ru-RU" sz="37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Значительные инвестиции в крымскую недвижимость, </a:t>
            </a:r>
            <a:r>
              <a:rPr lang="ru-RU" sz="3700" b="1" dirty="0" err="1" smtClean="0"/>
              <a:t>гостинично-ресторанный</a:t>
            </a:r>
            <a:r>
              <a:rPr lang="ru-RU" sz="3700" b="1" dirty="0" smtClean="0"/>
              <a:t> бизнес и туризм</a:t>
            </a:r>
            <a:r>
              <a:rPr lang="ru-RU" sz="3700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Рост стоимости крымской недвижимости и земли</a:t>
            </a:r>
            <a:r>
              <a:rPr lang="ru-RU" sz="3700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Увеличение количества туристов из России</a:t>
            </a:r>
            <a:endParaRPr lang="ru-RU" sz="37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700" b="1" dirty="0" smtClean="0"/>
              <a:t>Демографический рост в Крыму</a:t>
            </a:r>
            <a:r>
              <a:rPr lang="ru-RU" sz="3700" dirty="0" smtClean="0"/>
              <a:t>.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В первой половине 17-го столетия Украинские земли входили в состав Польши, Венгрии и Османской империи, и лишь часть восточно-украинских земель – Слободская Украина – входила в состав Московского царства.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Проживавшее в Речи </a:t>
            </a:r>
            <a:r>
              <a:rPr lang="ru-RU" dirty="0" err="1"/>
              <a:t>Посполитой</a:t>
            </a:r>
            <a:r>
              <a:rPr lang="ru-RU" dirty="0"/>
              <a:t> украинское население, подвергалось национальному и религиозному гнёту со стороны как поляков, так и евреев, которым польские паны </a:t>
            </a:r>
            <a:r>
              <a:rPr lang="ru-RU" dirty="0" smtClean="0"/>
              <a:t>раздавали </a:t>
            </a:r>
            <a:r>
              <a:rPr lang="ru-RU" dirty="0"/>
              <a:t>в аренду украинские земли. Протест против гнёта выливался в периодически возникающие восстания. Помочь же восставшим в тот период могла лишь Россия.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500"/>
            <a:ext cx="4038600" cy="5554663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В сер.17 в. обострились отношения между Польшей и Украиной. Центром сопротивления  стала </a:t>
            </a:r>
            <a:r>
              <a:rPr lang="ru-RU" u="sng" dirty="0" smtClean="0"/>
              <a:t>Запорожская Сеч</a:t>
            </a:r>
            <a:r>
              <a:rPr lang="ru-RU" dirty="0" smtClean="0"/>
              <a:t>ь – территория, на которой проживали казаки. В 1648 г. казаки избрали Гетманом </a:t>
            </a:r>
            <a:r>
              <a:rPr lang="ru-RU" u="sng" dirty="0" smtClean="0"/>
              <a:t>Б.Хмельницкого. </a:t>
            </a:r>
            <a:r>
              <a:rPr lang="ru-RU" dirty="0" smtClean="0"/>
              <a:t>Но 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Польский  король отказался утвердить его.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/>
          </a:p>
        </p:txBody>
      </p:sp>
      <p:pic>
        <p:nvPicPr>
          <p:cNvPr id="18435" name="Picture 2" descr="УКРАИНА + РОССИЯ + СОЮЗ = 36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212850"/>
            <a:ext cx="401796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Вернувшись с полей сражений Испано-Французской войны, где он во главе полка запорожцев в составе войск принца </a:t>
            </a:r>
            <a:r>
              <a:rPr lang="ru-RU" dirty="0" err="1"/>
              <a:t>Конде</a:t>
            </a:r>
            <a:r>
              <a:rPr lang="ru-RU" dirty="0"/>
              <a:t> участвовал во взятии Дюнкерка, Хмельницкий увидел на родине удручающую картину: </a:t>
            </a:r>
            <a:r>
              <a:rPr lang="ru-RU" b="1" dirty="0"/>
              <a:t>«</a:t>
            </a:r>
            <a:r>
              <a:rPr lang="ru-RU" b="1" dirty="0" err="1"/>
              <a:t>жиды-арендари</a:t>
            </a:r>
            <a:r>
              <a:rPr lang="ru-RU" b="1" dirty="0"/>
              <a:t>»</a:t>
            </a:r>
            <a:r>
              <a:rPr lang="ru-RU" dirty="0"/>
              <a:t> теперь взимали с </a:t>
            </a:r>
            <a:r>
              <a:rPr lang="ru-RU" dirty="0" err="1"/>
              <a:t>малоросов</a:t>
            </a:r>
            <a:r>
              <a:rPr lang="ru-RU" dirty="0"/>
              <a:t> пошлину не только за проезд по мосту, не только за торговлю на рынке, не только за рыбалку, но и за исполнение церковных таинств в православном храме. Все, кто желал обвенчаться или окрестить ребенка, должны были оплатить еврею-арендатору пошлину, а чтобы открыть церковь на время службы, поп вынужден был идти кланяться еврею, у которого хранились ключи от церкви.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Возмутившись таким состоянием дел, Хмельницкий написал жалобу польскому королю, но тот её проигнорировал, а через некоторое время в отместку за эту жалобу у Хмельницкого отобрали его родовое имение, насмерть засекли его десятилетнего сына Григория и увезли его жену Ганну, впоследствии насильно выдав её замуж за польского ротмистра Данилу </a:t>
            </a:r>
            <a:r>
              <a:rPr lang="ru-RU" dirty="0" err="1" smtClean="0"/>
              <a:t>Чаплицкого</a:t>
            </a:r>
            <a:r>
              <a:rPr lang="ru-RU" dirty="0" smtClean="0"/>
              <a:t>, объявив, что прежнее венчание с Хмельницким не имеет юридической силы, так как совершено не по католическому, а по православному обряду.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августе 1647 года Богдан Хмельницкий отправился в Сечь, где начал вербовать своих сторонников, и уже 15 октября он был избран гетманом вместо назначенного поляками Ивана Барабаша.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УКРАИНА + РОССИЯ + СОЮЗ = 360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142875"/>
            <a:ext cx="92138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255</TotalTime>
  <Words>2006</Words>
  <Application>Microsoft Office PowerPoint</Application>
  <PresentationFormat>Экран (4:3)</PresentationFormat>
  <Paragraphs>67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48</vt:i4>
      </vt:variant>
    </vt:vector>
  </HeadingPairs>
  <TitlesOfParts>
    <vt:vector size="58" baseType="lpstr">
      <vt:lpstr>Arial</vt:lpstr>
      <vt:lpstr>Franklin Gothic Book</vt:lpstr>
      <vt:lpstr>Wingdings 2</vt:lpstr>
      <vt:lpstr>Calibri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Присоединение Крыма к России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Седьмой пункт мирного договора специально посвящен евреям: «Жиды державцами, арендаторами, ане мешканцами не мають быти в местах украинных, где казаки свои полки мають».</vt:lpstr>
      <vt:lpstr>Слайд 12</vt:lpstr>
      <vt:lpstr>1 октября 1653 г. в Москве состоялся Земский собор, на котором было решено: «чтоб великий государь царь и великий князь Алексей Михайлович всея Русии изволил того гетмана Богдана Хмельницкого и все Войско Запорожское з городами их и з землями принять под свою государскую высокую руку».</vt:lpstr>
      <vt:lpstr>9 декабря на Украину прибыл русский посол Василий Бутурлин с решением Земского Собора.</vt:lpstr>
      <vt:lpstr>А 8 января (18 января по новому стилю) состоялась Переславская рада, на которой был провозглашён исторический акт воссоединения Украины с братской Россией.</vt:lpstr>
      <vt:lpstr>360 лет назад, 18 января 1654 года состоялась Переяславская рада – собрание казаков в городе Переяславле,  принявшая решение о воссоединении Украины с Россией.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Что воссоединение с Крымом  даст России </vt:lpstr>
      <vt:lpstr>Слайд 30</vt:lpstr>
      <vt:lpstr>Россия получает полный неограниченный контроль над базой Черноморского флота в Севастополе, а также получает все морские порты и военные базы в Крыму. </vt:lpstr>
      <vt:lpstr>Слайд 32</vt:lpstr>
      <vt:lpstr>Черноморский флот был основан в 1783 году после присоединения к Российской империи Крыма.</vt:lpstr>
      <vt:lpstr>Слайд 34</vt:lpstr>
      <vt:lpstr>   Флот развивался и рос быстрыми темпами, и уже в 1787 году насчитывал в своём составе 3 линейных корабля, 12 фрегатов, 3 бомбардирских корабля, 28 других военных судов. Управляло флотом Черноморское адмиралтейство.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Керченский пролив, где планируется построить мост между Крымом и Краснодарским краем</vt:lpstr>
      <vt:lpstr>Слайд 44</vt:lpstr>
      <vt:lpstr>Слайд 45</vt:lpstr>
      <vt:lpstr>Слайд 46</vt:lpstr>
      <vt:lpstr>Что воссоединение с Россией даст Крыму 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Неволино</cp:lastModifiedBy>
  <cp:revision>27</cp:revision>
  <dcterms:created xsi:type="dcterms:W3CDTF">2014-04-03T08:26:53Z</dcterms:created>
  <dcterms:modified xsi:type="dcterms:W3CDTF">2017-03-17T07:16:13Z</dcterms:modified>
</cp:coreProperties>
</file>