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CCFF"/>
    <a:srgbClr val="66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61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28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81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39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56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08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81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093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191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74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71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44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43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5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31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8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68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7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11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Прямоугольник 6"/>
          <p:cNvSpPr/>
          <p:nvPr/>
        </p:nvSpPr>
        <p:spPr>
          <a:xfrm>
            <a:off x="0" y="0"/>
            <a:ext cx="9144000" cy="5929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642918"/>
            <a:ext cx="614366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интерактивная игра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64964"/>
            <a:ext cx="8072494" cy="220691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В каком году состоялся </a:t>
            </a:r>
            <a:r>
              <a:rPr lang="ru-RU" b="1" dirty="0" err="1">
                <a:solidFill>
                  <a:srgbClr val="000099"/>
                </a:solidFill>
              </a:rPr>
              <a:t>Любечский</a:t>
            </a:r>
            <a:r>
              <a:rPr lang="ru-RU" b="1" dirty="0">
                <a:solidFill>
                  <a:srgbClr val="000099"/>
                </a:solidFill>
              </a:rPr>
              <a:t> съезд князей</a:t>
            </a:r>
            <a:r>
              <a:rPr lang="ru-RU" b="1" dirty="0" smtClean="0">
                <a:solidFill>
                  <a:srgbClr val="000099"/>
                </a:solidFill>
              </a:rPr>
              <a:t>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1)1097г.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2)1113г.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3)1111г.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4</a:t>
            </a:r>
            <a:r>
              <a:rPr lang="ru-RU" b="1" dirty="0" smtClean="0">
                <a:solidFill>
                  <a:srgbClr val="000099"/>
                </a:solidFill>
              </a:rPr>
              <a:t>)1093г.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lang="ru-RU" sz="2800" b="1" i="1" dirty="0" smtClean="0">
                <a:solidFill>
                  <a:srgbClr val="FF0000"/>
                </a:solidFill>
              </a:rPr>
              <a:t>Владимир Мономах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21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1097г.</a:t>
            </a: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08" y="63748"/>
            <a:ext cx="914479" cy="11583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62641"/>
            <a:ext cx="8072494" cy="2209235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Кочевники, пришедшие в  XI веке из глубин Азии в </a:t>
            </a:r>
            <a:r>
              <a:rPr lang="ru-RU" b="1" dirty="0" smtClean="0">
                <a:solidFill>
                  <a:srgbClr val="000099"/>
                </a:solidFill>
              </a:rPr>
              <a:t>Причерноморье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1)Хазары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2) Печенеги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 Половцы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4) Булгары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lang="ru-RU" sz="2800" b="1" i="1" dirty="0" smtClean="0">
                <a:solidFill>
                  <a:srgbClr val="FF0000"/>
                </a:solidFill>
              </a:rPr>
              <a:t>Владимир Мономах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16943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r>
              <a:rPr lang="ru-RU" sz="900" b="1" dirty="0" smtClean="0">
                <a:solidFill>
                  <a:srgbClr val="C00000"/>
                </a:solidFill>
              </a:rPr>
              <a:t>  </a:t>
            </a:r>
            <a:r>
              <a:rPr lang="ru-RU" sz="3200" b="1" dirty="0">
                <a:solidFill>
                  <a:srgbClr val="C00000"/>
                </a:solidFill>
              </a:rPr>
              <a:t>Половцы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36" y="61425"/>
            <a:ext cx="914479" cy="11583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64964"/>
            <a:ext cx="8072494" cy="220691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Какое решение приняли  князья на </a:t>
            </a:r>
            <a:r>
              <a:rPr lang="ru-RU" b="1" dirty="0" err="1">
                <a:solidFill>
                  <a:srgbClr val="000099"/>
                </a:solidFill>
              </a:rPr>
              <a:t>Любечском</a:t>
            </a:r>
            <a:r>
              <a:rPr lang="ru-RU" b="1" dirty="0">
                <a:solidFill>
                  <a:srgbClr val="000099"/>
                </a:solidFill>
              </a:rPr>
              <a:t> съезде</a:t>
            </a:r>
            <a:r>
              <a:rPr lang="ru-RU" b="1" dirty="0" smtClean="0">
                <a:solidFill>
                  <a:srgbClr val="000099"/>
                </a:solidFill>
              </a:rPr>
              <a:t>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 Избрали Владимира Мономаха великим князем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2) Каждый да правит отчиной </a:t>
            </a:r>
            <a:r>
              <a:rPr lang="ru-RU" b="1" dirty="0" smtClean="0">
                <a:solidFill>
                  <a:srgbClr val="000099"/>
                </a:solidFill>
              </a:rPr>
              <a:t>своей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 Младшие князья подчиняются старшим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«Владимир Мономах»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327160" y="3963346"/>
            <a:ext cx="5959616" cy="192882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indent="-320040" algn="ctr">
              <a:buClr>
                <a:schemeClr val="accent2"/>
              </a:buClr>
              <a:buSzPct val="60000"/>
              <a:defRPr/>
            </a:pPr>
            <a:r>
              <a:rPr lang="ru-RU" sz="3200" b="1" dirty="0">
                <a:solidFill>
                  <a:srgbClr val="C00000"/>
                </a:solidFill>
              </a:rPr>
              <a:t>«Каждый да правит отчиной своей»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08" y="63748"/>
            <a:ext cx="914479" cy="11583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928802"/>
            <a:ext cx="8031318" cy="164307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buNone/>
              <a:tabLst>
                <a:tab pos="174625" algn="l"/>
              </a:tabLst>
            </a:pPr>
            <a:r>
              <a:rPr lang="ru-RU" b="1" dirty="0">
                <a:solidFill>
                  <a:srgbClr val="000099"/>
                </a:solidFill>
              </a:rPr>
              <a:t>Владимир Мономах был Великим князем </a:t>
            </a:r>
            <a:r>
              <a:rPr lang="ru-RU" b="1" dirty="0" smtClean="0">
                <a:solidFill>
                  <a:srgbClr val="000099"/>
                </a:solidFill>
              </a:rPr>
              <a:t>киевским:</a:t>
            </a:r>
          </a:p>
          <a:p>
            <a:pPr marL="0" indent="0" algn="ctr">
              <a:buNone/>
              <a:tabLst>
                <a:tab pos="174625" algn="l"/>
              </a:tabLst>
            </a:pPr>
            <a:r>
              <a:rPr lang="ru-RU" b="1" dirty="0" smtClean="0">
                <a:solidFill>
                  <a:srgbClr val="000099"/>
                </a:solidFill>
              </a:rPr>
              <a:t>1)1113-1125г.г.</a:t>
            </a:r>
          </a:p>
          <a:p>
            <a:pPr marL="0" indent="0" algn="ctr">
              <a:buNone/>
              <a:tabLst>
                <a:tab pos="174625" algn="l"/>
              </a:tabLst>
            </a:pPr>
            <a:r>
              <a:rPr lang="ru-RU" b="1" dirty="0" smtClean="0">
                <a:solidFill>
                  <a:srgbClr val="000099"/>
                </a:solidFill>
              </a:rPr>
              <a:t>2) 1105-1113г.г.</a:t>
            </a:r>
          </a:p>
          <a:p>
            <a:pPr marL="0" indent="0" algn="ctr">
              <a:buNone/>
              <a:tabLst>
                <a:tab pos="174625" algn="l"/>
              </a:tabLst>
            </a:pPr>
            <a:r>
              <a:rPr lang="ru-RU" b="1" dirty="0" smtClean="0">
                <a:solidFill>
                  <a:srgbClr val="000099"/>
                </a:solidFill>
              </a:rPr>
              <a:t>3) 1125-1136г.г.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«Владимир Мономах»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r>
              <a:rPr lang="ru-RU" sz="3200" b="1" dirty="0">
                <a:solidFill>
                  <a:srgbClr val="C00000"/>
                </a:solidFill>
              </a:rPr>
              <a:t>1113-1125г.г.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08" y="63748"/>
            <a:ext cx="914479" cy="11583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64914"/>
            <a:ext cx="8072494" cy="220696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0099"/>
                </a:solidFill>
              </a:rPr>
              <a:t>Организованный Владимиром Мономахом крестовый поход против половцев состоялся в</a:t>
            </a:r>
            <a:r>
              <a:rPr lang="ru-RU" b="1" dirty="0" smtClean="0">
                <a:solidFill>
                  <a:srgbClr val="000099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1)1112г.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2)1121г.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3)1111г.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«Владимир Мономах»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1111г.</a:t>
            </a:r>
            <a:endParaRPr kumimoji="0" lang="ru-RU" sz="29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63798"/>
            <a:ext cx="914400" cy="11582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41993"/>
            <a:ext cx="8176422" cy="2129883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В 1225 году князь Ярослав Всеволодович, отец юного князя Александра, «учинил сыновьям княжеский постриг». Что означал этот обряд</a:t>
            </a:r>
            <a:r>
              <a:rPr lang="ru-RU" b="1" dirty="0" smtClean="0">
                <a:solidFill>
                  <a:srgbClr val="000099"/>
                </a:solidFill>
              </a:rPr>
              <a:t>?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1)Возведение </a:t>
            </a:r>
            <a:r>
              <a:rPr lang="ru-RU" b="1" dirty="0">
                <a:solidFill>
                  <a:srgbClr val="000099"/>
                </a:solidFill>
              </a:rPr>
              <a:t>в княжеский титул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2)Пострижение </a:t>
            </a:r>
            <a:r>
              <a:rPr lang="ru-RU" b="1" dirty="0">
                <a:solidFill>
                  <a:srgbClr val="000099"/>
                </a:solidFill>
              </a:rPr>
              <a:t>в монахи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 </a:t>
            </a:r>
            <a:r>
              <a:rPr lang="ru-RU" b="1" dirty="0">
                <a:solidFill>
                  <a:srgbClr val="000099"/>
                </a:solidFill>
              </a:rPr>
              <a:t>Посвящение в воины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4) </a:t>
            </a:r>
            <a:r>
              <a:rPr lang="ru-RU" b="1" dirty="0">
                <a:solidFill>
                  <a:srgbClr val="000099"/>
                </a:solidFill>
              </a:rPr>
              <a:t>Разделение княжества на уделы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>
                <a:solidFill>
                  <a:srgbClr val="C00000"/>
                </a:solidFill>
              </a:rPr>
              <a:t>Посвящение в воины</a:t>
            </a:r>
            <a:endParaRPr kumimoji="0" lang="ru-RU" sz="3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68760"/>
            <a:ext cx="8072494" cy="230311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>
                <a:solidFill>
                  <a:srgbClr val="FF0000"/>
                </a:solidFill>
              </a:rPr>
              <a:t>Вопрос 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700" b="1" dirty="0">
                <a:solidFill>
                  <a:srgbClr val="000099"/>
                </a:solidFill>
              </a:rPr>
              <a:t>Назовите </a:t>
            </a:r>
            <a:r>
              <a:rPr lang="ru-RU" sz="2700" b="1" dirty="0" smtClean="0">
                <a:solidFill>
                  <a:srgbClr val="000099"/>
                </a:solidFill>
              </a:rPr>
              <a:t>дату сражения вошедшее в историю под названием «Ледовое побоище»</a:t>
            </a:r>
          </a:p>
          <a:p>
            <a:pPr marL="0" indent="0">
              <a:buNone/>
            </a:pPr>
            <a:r>
              <a:rPr lang="ru-RU" sz="2700" b="1" dirty="0" smtClean="0">
                <a:solidFill>
                  <a:srgbClr val="000099"/>
                </a:solidFill>
              </a:rPr>
              <a:t>1)5 апреля 1240г.</a:t>
            </a:r>
          </a:p>
          <a:p>
            <a:pPr marL="0" indent="0">
              <a:buNone/>
            </a:pPr>
            <a:r>
              <a:rPr lang="ru-RU" sz="2700" b="1" dirty="0" smtClean="0">
                <a:solidFill>
                  <a:srgbClr val="000099"/>
                </a:solidFill>
              </a:rPr>
              <a:t>2) 5 октября 1242г.</a:t>
            </a:r>
          </a:p>
          <a:p>
            <a:pPr marL="0" indent="0">
              <a:buNone/>
            </a:pPr>
            <a:r>
              <a:rPr lang="ru-RU" sz="2700" b="1" dirty="0">
                <a:solidFill>
                  <a:srgbClr val="000099"/>
                </a:solidFill>
              </a:rPr>
              <a:t>3) 5 апреля 1242г.</a:t>
            </a:r>
            <a:endParaRPr lang="ru-RU" sz="2700" b="1" dirty="0" smtClean="0">
              <a:solidFill>
                <a:srgbClr val="000099"/>
              </a:solidFill>
            </a:endParaRPr>
          </a:p>
          <a:p>
            <a:pPr marL="514350" indent="-514350">
              <a:buAutoNum type="arabicParenR"/>
            </a:pPr>
            <a:endParaRPr lang="ru-RU" sz="2700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714612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5 апреля 1242г.</a:t>
            </a:r>
            <a:endParaRPr lang="ru-RU" sz="3200" dirty="0"/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70555"/>
            <a:ext cx="8072494" cy="2201321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Перед каким сражением князь Александр сказал ставшие легендарными слова «Не в силах Бог, а в правде</a:t>
            </a:r>
            <a:r>
              <a:rPr lang="ru-RU" b="1" dirty="0" smtClean="0">
                <a:solidFill>
                  <a:srgbClr val="000099"/>
                </a:solidFill>
              </a:rPr>
              <a:t>!»? Назовите дату сражения.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1)Невская </a:t>
            </a:r>
            <a:r>
              <a:rPr lang="ru-RU" b="1" dirty="0">
                <a:solidFill>
                  <a:srgbClr val="000099"/>
                </a:solidFill>
              </a:rPr>
              <a:t>битва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2) </a:t>
            </a:r>
            <a:r>
              <a:rPr lang="ru-RU" b="1" dirty="0">
                <a:solidFill>
                  <a:srgbClr val="000099"/>
                </a:solidFill>
              </a:rPr>
              <a:t>Ледовое побоище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3)Освобождение </a:t>
            </a:r>
            <a:r>
              <a:rPr lang="ru-RU" b="1" dirty="0">
                <a:solidFill>
                  <a:srgbClr val="000099"/>
                </a:solidFill>
              </a:rPr>
              <a:t>Пскова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4) </a:t>
            </a:r>
            <a:r>
              <a:rPr lang="ru-RU" b="1" dirty="0">
                <a:solidFill>
                  <a:srgbClr val="000099"/>
                </a:solidFill>
              </a:rPr>
              <a:t>Оборона Новгорода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kumimoji="0" lang="ru-RU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</a:rPr>
              <a:t>Невская битва 1240г.</a:t>
            </a:r>
            <a:endParaRPr kumimoji="0" lang="ru-RU" sz="3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41993"/>
            <a:ext cx="8072494" cy="2129883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Немецкие рыцари </a:t>
            </a:r>
            <a:r>
              <a:rPr lang="ru-RU" b="1" dirty="0" smtClean="0">
                <a:solidFill>
                  <a:srgbClr val="000099"/>
                </a:solidFill>
              </a:rPr>
              <a:t>на Чудском озере имели </a:t>
            </a:r>
            <a:r>
              <a:rPr lang="ru-RU" b="1" dirty="0">
                <a:solidFill>
                  <a:srgbClr val="000099"/>
                </a:solidFill>
              </a:rPr>
              <a:t>особое построение. Как оно называлось</a:t>
            </a:r>
            <a:r>
              <a:rPr lang="ru-RU" b="1" dirty="0" smtClean="0">
                <a:solidFill>
                  <a:srgbClr val="000099"/>
                </a:solidFill>
              </a:rPr>
              <a:t>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1)	«Клин», «свинья».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2)	«Каре».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3)	«Ромб».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4)	«Полукруг». 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Клин, свинья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27679"/>
            <a:ext cx="8072494" cy="2487073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Последствием  разгрома немецких рыцарей на Чудском озере стало</a:t>
            </a:r>
            <a:r>
              <a:rPr lang="ru-RU" b="1" dirty="0" smtClean="0">
                <a:solidFill>
                  <a:srgbClr val="000099"/>
                </a:solidFill>
              </a:rPr>
              <a:t>: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1)	Александр составляет Псковскую судную грамоту и  заключает мир с немецким Орденом и его союзниками. 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2)	Александр захватывает большую часть немецких земель.</a:t>
            </a:r>
          </a:p>
          <a:p>
            <a:pPr algn="ctr">
              <a:buNone/>
            </a:pPr>
            <a:r>
              <a:rPr lang="ru-RU" b="1" dirty="0">
                <a:solidFill>
                  <a:srgbClr val="000099"/>
                </a:solidFill>
              </a:rPr>
              <a:t>3)	Александр налаживает торговые отношения с побежденными рыцарями.</a:t>
            </a:r>
          </a:p>
          <a:p>
            <a:pPr algn="ctr">
              <a:buNone/>
            </a:pP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 fontScale="850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 Александр </a:t>
            </a:r>
            <a:r>
              <a:rPr lang="ru-RU" sz="3200" b="1" dirty="0">
                <a:solidFill>
                  <a:srgbClr val="C00000"/>
                </a:solidFill>
              </a:rPr>
              <a:t>составляет </a:t>
            </a:r>
            <a:r>
              <a:rPr lang="ru-RU" sz="3200" b="1" dirty="0" smtClean="0">
                <a:solidFill>
                  <a:srgbClr val="C00000"/>
                </a:solidFill>
              </a:rPr>
              <a:t>Псковскую судную </a:t>
            </a:r>
            <a:r>
              <a:rPr lang="ru-RU" sz="3200" b="1" dirty="0">
                <a:solidFill>
                  <a:srgbClr val="C00000"/>
                </a:solidFill>
              </a:rPr>
              <a:t>грамоту и  заключает мир с немецким Орденом и его союзниками. 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5857916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Интерактивная игра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928802"/>
            <a:ext cx="2000264" cy="571504"/>
          </a:xfrm>
          <a:prstGeom prst="rect">
            <a:avLst/>
          </a:prstGeom>
          <a:solidFill>
            <a:srgbClr val="6633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Владимир Красное солнышко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9613" y="2643182"/>
            <a:ext cx="2000264" cy="571504"/>
          </a:xfrm>
          <a:prstGeom prst="rect">
            <a:avLst/>
          </a:prstGeom>
          <a:solidFill>
            <a:srgbClr val="6633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Владимир Мономах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357562"/>
            <a:ext cx="2000264" cy="571504"/>
          </a:xfrm>
          <a:prstGeom prst="rect">
            <a:avLst/>
          </a:prstGeom>
          <a:solidFill>
            <a:srgbClr val="6633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Александр Невский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071942"/>
            <a:ext cx="2000264" cy="571504"/>
          </a:xfrm>
          <a:prstGeom prst="rect">
            <a:avLst/>
          </a:prstGeom>
          <a:solidFill>
            <a:srgbClr val="6633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Дмитрий Донской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786322"/>
            <a:ext cx="2000264" cy="571504"/>
          </a:xfrm>
          <a:prstGeom prst="rect">
            <a:avLst/>
          </a:prstGeom>
          <a:solidFill>
            <a:srgbClr val="6633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Иван </a:t>
            </a:r>
            <a:r>
              <a:rPr lang="en-US" b="1" dirty="0" smtClean="0"/>
              <a:t>III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929330"/>
            <a:ext cx="571472" cy="285752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5929330"/>
            <a:ext cx="8572528" cy="285752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714612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28596" y="2571744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1785926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8596" y="3286124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8596" y="4000504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8596" y="4714884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8596" y="5429264"/>
            <a:ext cx="8001056" cy="1588"/>
          </a:xfrm>
          <a:prstGeom prst="line">
            <a:avLst/>
          </a:prstGeom>
          <a:ln w="44450" cmpd="tri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3714744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4714876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5715008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6715140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7715272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72" name="Прямоугольник с двумя скругленными противолежащими углами 71"/>
          <p:cNvSpPr/>
          <p:nvPr/>
        </p:nvSpPr>
        <p:spPr>
          <a:xfrm>
            <a:off x="2714612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3" name="Прямоугольник с двумя скругленными противолежащими углами 72"/>
          <p:cNvSpPr/>
          <p:nvPr/>
        </p:nvSpPr>
        <p:spPr>
          <a:xfrm>
            <a:off x="3714744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4" name="Прямоугольник с двумя скругленными противолежащими углами 73"/>
          <p:cNvSpPr/>
          <p:nvPr/>
        </p:nvSpPr>
        <p:spPr>
          <a:xfrm>
            <a:off x="4714876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5" name="Прямоугольник с двумя скругленными противолежащими углами 74"/>
          <p:cNvSpPr/>
          <p:nvPr/>
        </p:nvSpPr>
        <p:spPr>
          <a:xfrm>
            <a:off x="5715008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6" name="Прямоугольник с двумя скругленными противолежащими углами 75"/>
          <p:cNvSpPr/>
          <p:nvPr/>
        </p:nvSpPr>
        <p:spPr>
          <a:xfrm>
            <a:off x="6715140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7" name="Прямоугольник с двумя скругленными противолежащими углами 76"/>
          <p:cNvSpPr/>
          <p:nvPr/>
        </p:nvSpPr>
        <p:spPr>
          <a:xfrm>
            <a:off x="7715272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8" name="Прямоугольник с двумя скругленными противолежащими углами 77"/>
          <p:cNvSpPr/>
          <p:nvPr/>
        </p:nvSpPr>
        <p:spPr>
          <a:xfrm>
            <a:off x="2714612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79" name="Прямоугольник с двумя скругленными противолежащими углами 78"/>
          <p:cNvSpPr/>
          <p:nvPr/>
        </p:nvSpPr>
        <p:spPr>
          <a:xfrm>
            <a:off x="3714744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0" name="Прямоугольник с двумя скругленными противолежащими углами 79"/>
          <p:cNvSpPr/>
          <p:nvPr/>
        </p:nvSpPr>
        <p:spPr>
          <a:xfrm>
            <a:off x="4714876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1" name="Прямоугольник с двумя скругленными противолежащими углами 80"/>
          <p:cNvSpPr/>
          <p:nvPr/>
        </p:nvSpPr>
        <p:spPr>
          <a:xfrm>
            <a:off x="5715008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2" name="Прямоугольник с двумя скругленными противолежащими углами 81"/>
          <p:cNvSpPr/>
          <p:nvPr/>
        </p:nvSpPr>
        <p:spPr>
          <a:xfrm>
            <a:off x="6715140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3" name="Прямоугольник с двумя скругленными противолежащими углами 82"/>
          <p:cNvSpPr/>
          <p:nvPr/>
        </p:nvSpPr>
        <p:spPr>
          <a:xfrm>
            <a:off x="7715272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4" name="Прямоугольник с двумя скругленными противолежащими углами 83"/>
          <p:cNvSpPr/>
          <p:nvPr/>
        </p:nvSpPr>
        <p:spPr>
          <a:xfrm>
            <a:off x="2714612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5" name="Прямоугольник с двумя скругленными противолежащими углами 84"/>
          <p:cNvSpPr/>
          <p:nvPr/>
        </p:nvSpPr>
        <p:spPr>
          <a:xfrm>
            <a:off x="3714744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6" name="Прямоугольник с двумя скругленными противолежащими углами 85"/>
          <p:cNvSpPr/>
          <p:nvPr/>
        </p:nvSpPr>
        <p:spPr>
          <a:xfrm>
            <a:off x="4714876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7" name="Прямоугольник с двумя скругленными противолежащими углами 86"/>
          <p:cNvSpPr/>
          <p:nvPr/>
        </p:nvSpPr>
        <p:spPr>
          <a:xfrm>
            <a:off x="5715008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8" name="Прямоугольник с двумя скругленными противолежащими углами 87"/>
          <p:cNvSpPr/>
          <p:nvPr/>
        </p:nvSpPr>
        <p:spPr>
          <a:xfrm>
            <a:off x="6715140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89" name="Прямоугольник с двумя скругленными противолежащими углами 88"/>
          <p:cNvSpPr/>
          <p:nvPr/>
        </p:nvSpPr>
        <p:spPr>
          <a:xfrm>
            <a:off x="7715272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0" name="Прямоугольник с двумя скругленными противолежащими углами 89"/>
          <p:cNvSpPr/>
          <p:nvPr/>
        </p:nvSpPr>
        <p:spPr>
          <a:xfrm>
            <a:off x="2714612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1" name="Прямоугольник с двумя скругленными противолежащими углами 90"/>
          <p:cNvSpPr/>
          <p:nvPr/>
        </p:nvSpPr>
        <p:spPr>
          <a:xfrm>
            <a:off x="3714744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2" name="Прямоугольник с двумя скругленными противолежащими углами 91"/>
          <p:cNvSpPr/>
          <p:nvPr/>
        </p:nvSpPr>
        <p:spPr>
          <a:xfrm>
            <a:off x="4714876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3" name="Прямоугольник с двумя скругленными противолежащими углами 92"/>
          <p:cNvSpPr/>
          <p:nvPr/>
        </p:nvSpPr>
        <p:spPr>
          <a:xfrm>
            <a:off x="5715008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4" name="Прямоугольник с двумя скругленными противолежащими углами 93"/>
          <p:cNvSpPr/>
          <p:nvPr/>
        </p:nvSpPr>
        <p:spPr>
          <a:xfrm>
            <a:off x="6715140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5" name="Прямоугольник с двумя скругленными противолежащими углами 94"/>
          <p:cNvSpPr/>
          <p:nvPr/>
        </p:nvSpPr>
        <p:spPr>
          <a:xfrm>
            <a:off x="7715272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97" name="Прямоугольник с двумя скругленными противолежащими углами 96">
            <a:hlinkClick r:id="rId2" action="ppaction://hlinksldjump"/>
          </p:cNvPr>
          <p:cNvSpPr/>
          <p:nvPr/>
        </p:nvSpPr>
        <p:spPr>
          <a:xfrm>
            <a:off x="2714612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98" name="Прямоугольник с двумя скругленными противолежащими углами 97">
            <a:hlinkClick r:id="rId3" action="ppaction://hlinksldjump"/>
          </p:cNvPr>
          <p:cNvSpPr/>
          <p:nvPr/>
        </p:nvSpPr>
        <p:spPr>
          <a:xfrm>
            <a:off x="3714744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99" name="Прямоугольник с двумя скругленными противолежащими углами 98">
            <a:hlinkClick r:id="rId4" action="ppaction://hlinksldjump"/>
          </p:cNvPr>
          <p:cNvSpPr/>
          <p:nvPr/>
        </p:nvSpPr>
        <p:spPr>
          <a:xfrm>
            <a:off x="4714876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00" name="Прямоугольник с двумя скругленными противолежащими углами 99">
            <a:hlinkClick r:id="rId5" action="ppaction://hlinksldjump"/>
          </p:cNvPr>
          <p:cNvSpPr/>
          <p:nvPr/>
        </p:nvSpPr>
        <p:spPr>
          <a:xfrm>
            <a:off x="5715008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01" name="Прямоугольник с двумя скругленными противолежащими углами 100">
            <a:hlinkClick r:id="rId6" action="ppaction://hlinksldjump"/>
          </p:cNvPr>
          <p:cNvSpPr/>
          <p:nvPr/>
        </p:nvSpPr>
        <p:spPr>
          <a:xfrm>
            <a:off x="6715140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02" name="Прямоугольник с двумя скругленными противолежащими углами 101">
            <a:hlinkClick r:id="rId7" action="ppaction://hlinksldjump"/>
          </p:cNvPr>
          <p:cNvSpPr/>
          <p:nvPr/>
        </p:nvSpPr>
        <p:spPr>
          <a:xfrm>
            <a:off x="7715272" y="192880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03" name="Прямоугольник с двумя скругленными противолежащими углами 102">
            <a:hlinkClick r:id="rId8" action="ppaction://hlinksldjump"/>
          </p:cNvPr>
          <p:cNvSpPr/>
          <p:nvPr/>
        </p:nvSpPr>
        <p:spPr>
          <a:xfrm>
            <a:off x="2714612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04" name="Прямоугольник с двумя скругленными противолежащими углами 103">
            <a:hlinkClick r:id="rId9" action="ppaction://hlinksldjump"/>
          </p:cNvPr>
          <p:cNvSpPr/>
          <p:nvPr/>
        </p:nvSpPr>
        <p:spPr>
          <a:xfrm>
            <a:off x="3714744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05" name="Прямоугольник с двумя скругленными противолежащими углами 104">
            <a:hlinkClick r:id="rId10" action="ppaction://hlinksldjump"/>
          </p:cNvPr>
          <p:cNvSpPr/>
          <p:nvPr/>
        </p:nvSpPr>
        <p:spPr>
          <a:xfrm>
            <a:off x="4714876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06" name="Прямоугольник с двумя скругленными противолежащими углами 105">
            <a:hlinkClick r:id="rId11" action="ppaction://hlinksldjump"/>
          </p:cNvPr>
          <p:cNvSpPr/>
          <p:nvPr/>
        </p:nvSpPr>
        <p:spPr>
          <a:xfrm>
            <a:off x="5715008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07" name="Прямоугольник с двумя скругленными противолежащими углами 106">
            <a:hlinkClick r:id="rId12" action="ppaction://hlinksldjump"/>
          </p:cNvPr>
          <p:cNvSpPr/>
          <p:nvPr/>
        </p:nvSpPr>
        <p:spPr>
          <a:xfrm>
            <a:off x="6715140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08" name="Прямоугольник с двумя скругленными противолежащими углами 107">
            <a:hlinkClick r:id="rId13" action="ppaction://hlinksldjump"/>
          </p:cNvPr>
          <p:cNvSpPr/>
          <p:nvPr/>
        </p:nvSpPr>
        <p:spPr>
          <a:xfrm>
            <a:off x="7715272" y="264318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09" name="Прямоугольник с двумя скругленными противолежащими углами 108">
            <a:hlinkClick r:id="rId14" action="ppaction://hlinksldjump"/>
          </p:cNvPr>
          <p:cNvSpPr/>
          <p:nvPr/>
        </p:nvSpPr>
        <p:spPr>
          <a:xfrm>
            <a:off x="2714612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10" name="Прямоугольник с двумя скругленными противолежащими углами 109">
            <a:hlinkClick r:id="rId15" action="ppaction://hlinksldjump"/>
          </p:cNvPr>
          <p:cNvSpPr/>
          <p:nvPr/>
        </p:nvSpPr>
        <p:spPr>
          <a:xfrm>
            <a:off x="3714744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11" name="Прямоугольник с двумя скругленными противолежащими углами 110">
            <a:hlinkClick r:id="rId16" action="ppaction://hlinksldjump"/>
          </p:cNvPr>
          <p:cNvSpPr/>
          <p:nvPr/>
        </p:nvSpPr>
        <p:spPr>
          <a:xfrm>
            <a:off x="4714876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12" name="Прямоугольник с двумя скругленными противолежащими углами 111">
            <a:hlinkClick r:id="rId17" action="ppaction://hlinksldjump"/>
          </p:cNvPr>
          <p:cNvSpPr/>
          <p:nvPr/>
        </p:nvSpPr>
        <p:spPr>
          <a:xfrm>
            <a:off x="5715008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13" name="Прямоугольник с двумя скругленными противолежащими углами 112">
            <a:hlinkClick r:id="rId18" action="ppaction://hlinksldjump"/>
          </p:cNvPr>
          <p:cNvSpPr/>
          <p:nvPr/>
        </p:nvSpPr>
        <p:spPr>
          <a:xfrm>
            <a:off x="6715140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14" name="Прямоугольник с двумя скругленными противолежащими углами 113">
            <a:hlinkClick r:id="rId19" action="ppaction://hlinksldjump"/>
          </p:cNvPr>
          <p:cNvSpPr/>
          <p:nvPr/>
        </p:nvSpPr>
        <p:spPr>
          <a:xfrm>
            <a:off x="7715272" y="335756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15" name="Прямоугольник с двумя скругленными противолежащими углами 114">
            <a:hlinkClick r:id="rId20" action="ppaction://hlinksldjump"/>
          </p:cNvPr>
          <p:cNvSpPr/>
          <p:nvPr/>
        </p:nvSpPr>
        <p:spPr>
          <a:xfrm>
            <a:off x="2714612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16" name="Прямоугольник с двумя скругленными противолежащими углами 115">
            <a:hlinkClick r:id="rId21" action="ppaction://hlinksldjump"/>
          </p:cNvPr>
          <p:cNvSpPr/>
          <p:nvPr/>
        </p:nvSpPr>
        <p:spPr>
          <a:xfrm>
            <a:off x="3714744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17" name="Прямоугольник с двумя скругленными противолежащими углами 116">
            <a:hlinkClick r:id="rId22" action="ppaction://hlinksldjump"/>
          </p:cNvPr>
          <p:cNvSpPr/>
          <p:nvPr/>
        </p:nvSpPr>
        <p:spPr>
          <a:xfrm>
            <a:off x="4714876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18" name="Прямоугольник с двумя скругленными противолежащими углами 117">
            <a:hlinkClick r:id="rId23" action="ppaction://hlinksldjump"/>
          </p:cNvPr>
          <p:cNvSpPr/>
          <p:nvPr/>
        </p:nvSpPr>
        <p:spPr>
          <a:xfrm>
            <a:off x="5715008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19" name="Прямоугольник с двумя скругленными противолежащими углами 118">
            <a:hlinkClick r:id="rId24" action="ppaction://hlinksldjump"/>
          </p:cNvPr>
          <p:cNvSpPr/>
          <p:nvPr/>
        </p:nvSpPr>
        <p:spPr>
          <a:xfrm>
            <a:off x="6715140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0" name="Прямоугольник с двумя скругленными противолежащими углами 119">
            <a:hlinkClick r:id="rId25" action="ppaction://hlinksldjump"/>
          </p:cNvPr>
          <p:cNvSpPr/>
          <p:nvPr/>
        </p:nvSpPr>
        <p:spPr>
          <a:xfrm>
            <a:off x="7715272" y="407194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1" name="Прямоугольник с двумя скругленными противолежащими углами 120">
            <a:hlinkClick r:id="rId26" action="ppaction://hlinksldjump"/>
          </p:cNvPr>
          <p:cNvSpPr/>
          <p:nvPr/>
        </p:nvSpPr>
        <p:spPr>
          <a:xfrm>
            <a:off x="2714612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2" name="Прямоугольник с двумя скругленными противолежащими углами 121">
            <a:hlinkClick r:id="rId27" action="ppaction://hlinksldjump"/>
          </p:cNvPr>
          <p:cNvSpPr/>
          <p:nvPr/>
        </p:nvSpPr>
        <p:spPr>
          <a:xfrm>
            <a:off x="3714744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3" name="Прямоугольник с двумя скругленными противолежащими углами 122">
            <a:hlinkClick r:id="rId28" action="ppaction://hlinksldjump"/>
          </p:cNvPr>
          <p:cNvSpPr/>
          <p:nvPr/>
        </p:nvSpPr>
        <p:spPr>
          <a:xfrm>
            <a:off x="4714876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4" name="Прямоугольник с двумя скругленными противолежащими углами 123">
            <a:hlinkClick r:id="rId29" action="ppaction://hlinksldjump"/>
          </p:cNvPr>
          <p:cNvSpPr/>
          <p:nvPr/>
        </p:nvSpPr>
        <p:spPr>
          <a:xfrm>
            <a:off x="5715008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5" name="Прямоугольник с двумя скругленными противолежащими углами 124">
            <a:hlinkClick r:id="rId30" action="ppaction://hlinksldjump"/>
          </p:cNvPr>
          <p:cNvSpPr/>
          <p:nvPr/>
        </p:nvSpPr>
        <p:spPr>
          <a:xfrm>
            <a:off x="6715140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6" name="Прямоугольник с двумя скругленными противолежащими углами 125">
            <a:hlinkClick r:id="rId31" action="ppaction://hlinksldjump"/>
          </p:cNvPr>
          <p:cNvSpPr/>
          <p:nvPr/>
        </p:nvSpPr>
        <p:spPr>
          <a:xfrm>
            <a:off x="7715272" y="4786322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7" name="Прямоугольник с двумя скругленными противолежащими углами 126">
            <a:hlinkClick r:id="" action="ppaction://hlinkshowjump?jump=lastslide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Выход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27679"/>
            <a:ext cx="8248430" cy="2344197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>
              <a:buNone/>
            </a:pPr>
            <a:r>
              <a:rPr lang="ru-RU" b="1" dirty="0">
                <a:solidFill>
                  <a:srgbClr val="000099"/>
                </a:solidFill>
              </a:rPr>
              <a:t>Расположите в хронологическом порядке следующие события из жизни Александра Невского.</a:t>
            </a:r>
          </a:p>
          <a:p>
            <a:pPr>
              <a:buNone/>
            </a:pPr>
            <a:r>
              <a:rPr lang="ru-RU" b="1" dirty="0">
                <a:solidFill>
                  <a:srgbClr val="000099"/>
                </a:solidFill>
              </a:rPr>
              <a:t>1)	Александр - князь-наместник в Новгороде.</a:t>
            </a:r>
          </a:p>
          <a:p>
            <a:pPr>
              <a:buNone/>
            </a:pPr>
            <a:r>
              <a:rPr lang="ru-RU" b="1" dirty="0" smtClean="0">
                <a:solidFill>
                  <a:srgbClr val="000099"/>
                </a:solidFill>
              </a:rPr>
              <a:t>3</a:t>
            </a:r>
            <a:r>
              <a:rPr lang="ru-RU" b="1" dirty="0">
                <a:solidFill>
                  <a:srgbClr val="000099"/>
                </a:solidFill>
              </a:rPr>
              <a:t>)	Разгром дружиной  Александра шведских войск на Неве.</a:t>
            </a:r>
          </a:p>
          <a:p>
            <a:pPr>
              <a:buNone/>
            </a:pPr>
            <a:r>
              <a:rPr lang="ru-RU" b="1" dirty="0">
                <a:solidFill>
                  <a:srgbClr val="000099"/>
                </a:solidFill>
              </a:rPr>
              <a:t>4)	Разгром немецких рыцарей на Чудском озере.</a:t>
            </a:r>
          </a:p>
          <a:p>
            <a:pPr>
              <a:buNone/>
            </a:pP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«Александр Невский»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1,2,3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5" y="44624"/>
            <a:ext cx="1322238" cy="118305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68760"/>
            <a:ext cx="8072494" cy="230311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Где впервые встретились войска Дмитрия Донского и Мамая</a:t>
            </a:r>
            <a:r>
              <a:rPr lang="ru-RU" sz="2800" b="1" dirty="0" smtClean="0">
                <a:solidFill>
                  <a:srgbClr val="000099"/>
                </a:solidFill>
              </a:rPr>
              <a:t>?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1)На реке </a:t>
            </a:r>
            <a:r>
              <a:rPr lang="ru-RU" sz="2800" b="1" dirty="0" err="1" smtClean="0">
                <a:solidFill>
                  <a:srgbClr val="000099"/>
                </a:solidFill>
              </a:rPr>
              <a:t>Воже</a:t>
            </a:r>
            <a:endParaRPr lang="ru-RU" sz="2800" b="1" dirty="0" smtClean="0">
              <a:solidFill>
                <a:srgbClr val="000099"/>
              </a:solidFill>
            </a:endParaRP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2) На реке Калке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3) На реке Угре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4) На реке Дон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spcBef>
                <a:spcPts val="700"/>
              </a:spcBef>
              <a:buClr>
                <a:srgbClr val="000099"/>
              </a:buClr>
              <a:buSzPct val="60000"/>
              <a:defRPr/>
            </a:pPr>
            <a:r>
              <a:rPr lang="ru-RU" sz="2900" dirty="0" smtClean="0">
                <a:solidFill>
                  <a:srgbClr val="FF0000"/>
                </a:solidFill>
              </a:rPr>
              <a:t>На </a:t>
            </a:r>
            <a:r>
              <a:rPr lang="ru-RU" sz="2900" dirty="0">
                <a:solidFill>
                  <a:srgbClr val="FF0000"/>
                </a:solidFill>
              </a:rPr>
              <a:t>реке </a:t>
            </a:r>
            <a:r>
              <a:rPr lang="ru-RU" sz="2900" dirty="0" err="1">
                <a:solidFill>
                  <a:srgbClr val="FF0000"/>
                </a:solidFill>
              </a:rPr>
              <a:t>Воже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75632"/>
            <a:ext cx="8176422" cy="219624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Битва на Куликовом поле произошла в</a:t>
            </a:r>
            <a:r>
              <a:rPr lang="ru-RU" sz="3200" b="1" dirty="0" smtClean="0">
                <a:solidFill>
                  <a:srgbClr val="000099"/>
                </a:solidFill>
              </a:rPr>
              <a:t>: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1)1280г.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2)1308г.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3)1380г.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4)1360г.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92882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spcBef>
                <a:spcPts val="700"/>
              </a:spcBef>
              <a:buClr>
                <a:srgbClr val="000099"/>
              </a:buClr>
              <a:buSzPct val="60000"/>
              <a:defRPr/>
            </a:pPr>
            <a:r>
              <a:rPr lang="ru-RU" sz="2900" dirty="0" smtClean="0">
                <a:solidFill>
                  <a:srgbClr val="FF0000"/>
                </a:solidFill>
              </a:rPr>
              <a:t>1380г.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75632"/>
            <a:ext cx="8072494" cy="219624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С каким княжеством был заключен мир в годы правления Дмитрия Донского</a:t>
            </a:r>
            <a:r>
              <a:rPr lang="ru-RU" sz="2800" b="1" dirty="0" smtClean="0">
                <a:solidFill>
                  <a:srgbClr val="000099"/>
                </a:solidFill>
              </a:rPr>
              <a:t>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1)Ростовское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2)Тверское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3) Рязанское</a:t>
            </a:r>
            <a:endParaRPr lang="ru-RU" sz="2800" b="1" dirty="0" smtClean="0">
              <a:solidFill>
                <a:srgbClr val="000099"/>
              </a:solidFill>
            </a:endParaRPr>
          </a:p>
          <a:p>
            <a:pPr marL="457200" indent="-457200" algn="ctr">
              <a:spcBef>
                <a:spcPts val="0"/>
              </a:spcBef>
              <a:buAutoNum type="arabicParenR"/>
            </a:pP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92882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spcBef>
                <a:spcPts val="700"/>
              </a:spcBef>
              <a:buClr>
                <a:srgbClr val="000099"/>
              </a:buClr>
              <a:buSzPct val="60000"/>
              <a:defRPr/>
            </a:pPr>
            <a:r>
              <a:rPr lang="ru-RU" sz="2900" dirty="0">
                <a:solidFill>
                  <a:srgbClr val="FF0000"/>
                </a:solidFill>
              </a:rPr>
              <a:t>Рязанское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75632"/>
            <a:ext cx="8072494" cy="219624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Значение Куликовской </a:t>
            </a:r>
            <a:r>
              <a:rPr lang="ru-RU" sz="3200" b="1" dirty="0" smtClean="0">
                <a:solidFill>
                  <a:srgbClr val="000099"/>
                </a:solidFill>
              </a:rPr>
              <a:t>битвы: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1)Завершилась феодальная раздробленность Руси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2) Прекратились набеги на Русь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3</a:t>
            </a:r>
            <a:r>
              <a:rPr lang="ru-RU" sz="3200" b="1" dirty="0">
                <a:solidFill>
                  <a:srgbClr val="000099"/>
                </a:solidFill>
              </a:rPr>
              <a:t>) Ордынцы впервые потерпели сокрушительное поражение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928826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spcBef>
                <a:spcPts val="700"/>
              </a:spcBef>
              <a:buClr>
                <a:srgbClr val="000099"/>
              </a:buClr>
              <a:buSzPct val="60000"/>
              <a:defRPr/>
            </a:pPr>
            <a:r>
              <a:rPr lang="ru-RU" sz="2900" dirty="0" smtClean="0">
                <a:solidFill>
                  <a:srgbClr val="FF0000"/>
                </a:solidFill>
              </a:rPr>
              <a:t>Ордынцы </a:t>
            </a:r>
            <a:r>
              <a:rPr lang="ru-RU" sz="2900" dirty="0">
                <a:solidFill>
                  <a:srgbClr val="FF0000"/>
                </a:solidFill>
              </a:rPr>
              <a:t>впервые потерпели сокрушительное поражение</a:t>
            </a:r>
            <a:endParaRPr kumimoji="0" lang="ru-RU" sz="29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75632"/>
            <a:ext cx="8072494" cy="219624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Начало правления Дмитрия </a:t>
            </a:r>
            <a:r>
              <a:rPr lang="ru-RU" sz="2800" b="1" dirty="0" smtClean="0">
                <a:solidFill>
                  <a:srgbClr val="000099"/>
                </a:solidFill>
              </a:rPr>
              <a:t>Ивановича: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1)1375г.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2)1359г.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3)1358г.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786190"/>
            <a:ext cx="5959616" cy="207170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buClr>
                <a:srgbClr val="000099"/>
              </a:buClr>
              <a:buSzPct val="60000"/>
              <a:defRPr/>
            </a:pPr>
            <a:r>
              <a:rPr lang="ru-RU" sz="2900" dirty="0">
                <a:solidFill>
                  <a:srgbClr val="FF0000"/>
                </a:solidFill>
              </a:rPr>
              <a:t>1359 г.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75632"/>
            <a:ext cx="7960398" cy="2196244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Назовите дату осады г. Москвы войсками хана </a:t>
            </a:r>
            <a:r>
              <a:rPr lang="ru-RU" sz="3200" b="1" dirty="0" err="1" smtClean="0">
                <a:solidFill>
                  <a:srgbClr val="000099"/>
                </a:solidFill>
              </a:rPr>
              <a:t>Тохтамыша</a:t>
            </a:r>
            <a:r>
              <a:rPr lang="ru-RU" sz="3200" b="1" dirty="0" smtClean="0">
                <a:solidFill>
                  <a:srgbClr val="000099"/>
                </a:solidFill>
              </a:rPr>
              <a:t>: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1)24-26 августа 1328г.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2)15-26 августа 1380г.</a:t>
            </a:r>
          </a:p>
          <a:p>
            <a:pPr marL="0" indent="623888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3) 24-26 августа 1382г.</a:t>
            </a:r>
            <a:endParaRPr lang="ru-RU" sz="3200" b="1" dirty="0" smtClean="0">
              <a:solidFill>
                <a:srgbClr val="000099"/>
              </a:solidFill>
            </a:endParaRPr>
          </a:p>
          <a:p>
            <a:pPr marL="0" indent="623888" algn="ctr">
              <a:spcBef>
                <a:spcPts val="0"/>
              </a:spcBef>
              <a:buNone/>
            </a:pP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«Дмитрий Донской»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spcBef>
                <a:spcPts val="700"/>
              </a:spcBef>
              <a:buClr>
                <a:srgbClr val="000099"/>
              </a:buClr>
              <a:buSzPct val="60000"/>
              <a:defRPr/>
            </a:pPr>
            <a:r>
              <a:rPr lang="ru-RU" sz="2900" dirty="0" smtClean="0">
                <a:solidFill>
                  <a:srgbClr val="FF0000"/>
                </a:solidFill>
              </a:rPr>
              <a:t>24-26 августа 1382г.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1" y="16210"/>
            <a:ext cx="1507225" cy="121654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42984"/>
            <a:ext cx="8032406" cy="242889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rgbClr val="FF0000"/>
                </a:solidFill>
              </a:rPr>
              <a:t>Вопрос</a:t>
            </a:r>
            <a:endParaRPr lang="ru-RU" sz="2600" b="1" i="1" dirty="0" smtClean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Начало правления Ивана 3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1. 1440 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2. 1462 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3. 1505 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4. 1550 г.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«Иван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III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29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4000" b="1" dirty="0">
                <a:solidFill>
                  <a:srgbClr val="C00000"/>
                </a:solidFill>
              </a:rPr>
              <a:t>1462 г.</a:t>
            </a:r>
            <a:endParaRPr kumimoji="0" lang="ru-RU" sz="29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40768"/>
            <a:ext cx="8072494" cy="223110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  <a:endParaRPr lang="ru-RU" sz="3200" b="1" i="1" dirty="0" smtClean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Когда произошла русско-литовская война при Иване 3: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1. 1401-1427гг.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2. 1437-1456гг.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3. 1477-1480гг.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4. 1487–1494гг.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«Иван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III»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1487–1494гг. 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29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71546"/>
            <a:ext cx="7960398" cy="2500330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0099"/>
                </a:solidFill>
              </a:rPr>
              <a:t>В 1474 году между ханом </a:t>
            </a:r>
            <a:r>
              <a:rPr lang="ru-RU" sz="3000" b="1" dirty="0" err="1">
                <a:solidFill>
                  <a:srgbClr val="000099"/>
                </a:solidFill>
              </a:rPr>
              <a:t>Менгли-Гиреем</a:t>
            </a:r>
            <a:r>
              <a:rPr lang="ru-RU" sz="3000" b="1" dirty="0">
                <a:solidFill>
                  <a:srgbClr val="000099"/>
                </a:solidFill>
              </a:rPr>
              <a:t> и Иваном III был заключён союзный договор, который был правителем: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0099"/>
                </a:solidFill>
              </a:rPr>
              <a:t>1. Казанского ханства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0099"/>
                </a:solidFill>
              </a:rPr>
              <a:t>2.Астраханского ханства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0099"/>
                </a:solidFill>
              </a:rPr>
              <a:t>3.Крымского ханства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0099"/>
                </a:solidFill>
              </a:rPr>
              <a:t>4.Литовского княжества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«Иван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III»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Крымского ханства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9337"/>
            <a:ext cx="8031318" cy="2272093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в каком году началась </a:t>
            </a:r>
            <a:r>
              <a:rPr lang="ru-RU" b="1" dirty="0" err="1">
                <a:solidFill>
                  <a:srgbClr val="000099"/>
                </a:solidFill>
              </a:rPr>
              <a:t>междуособная</a:t>
            </a:r>
            <a:r>
              <a:rPr lang="ru-RU" b="1" dirty="0">
                <a:solidFill>
                  <a:srgbClr val="000099"/>
                </a:solidFill>
              </a:rPr>
              <a:t> война между Владимиром и его братом </a:t>
            </a:r>
            <a:r>
              <a:rPr lang="ru-RU" b="1" dirty="0" smtClean="0">
                <a:solidFill>
                  <a:srgbClr val="000099"/>
                </a:solidFill>
              </a:rPr>
              <a:t>Ярополком: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1)988г.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2)980г.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3)983г.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«Владимир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Красное солнышко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ru-RU" sz="3200" b="1" dirty="0" smtClean="0">
              <a:solidFill>
                <a:srgbClr val="C0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980</a:t>
            </a:r>
            <a:endParaRPr lang="ru-RU" sz="2800" dirty="0"/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"/>
            <a:ext cx="936104" cy="12164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8072494" cy="2500330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В 1497г. был принят: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1. Русская Правда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2.Судебник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3. Уставные грамоты (Двинская и Белозерская)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0099"/>
                </a:solidFill>
              </a:rPr>
              <a:t>4. Псковская судная грамота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«Иван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III»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buClr>
                <a:schemeClr val="accent2"/>
              </a:buClr>
              <a:buSzPct val="60000"/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Судебник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42984"/>
            <a:ext cx="8176422" cy="242889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Принимает </a:t>
            </a:r>
            <a:r>
              <a:rPr lang="ru-RU" sz="3200" b="1" dirty="0">
                <a:solidFill>
                  <a:srgbClr val="000099"/>
                </a:solidFill>
              </a:rPr>
              <a:t>герб …. – двуглавого орла, и сливает его с московским – Георгием Победоносцем, поместив последнего в центре нового герба. 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1.германский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2.византийский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3.константинопольский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4.литовский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«Иван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III»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marL="261938" lvl="0">
              <a:buClr>
                <a:schemeClr val="accent2"/>
              </a:buClr>
              <a:buSzPct val="60000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Византийский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71546"/>
            <a:ext cx="8176422" cy="2500330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В 1492 году Иван III принял решение Новый год исчислять не с 1 марта, а с: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1. 1 января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2. 1 октября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3. 1 декабря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srgbClr val="000099"/>
                </a:solidFill>
              </a:rPr>
              <a:t>4. 1 сентября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«Иван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III»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261938"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marL="261938" lvl="0">
              <a:buClr>
                <a:schemeClr val="accent2"/>
              </a:buClr>
              <a:buSzPct val="60000"/>
              <a:defRPr/>
            </a:pPr>
            <a:endParaRPr lang="ru-RU" sz="800" b="1" dirty="0" smtClean="0">
              <a:solidFill>
                <a:srgbClr val="C00000"/>
              </a:solidFill>
            </a:endParaRPr>
          </a:p>
          <a:p>
            <a:pPr marL="261938" lvl="0">
              <a:buClr>
                <a:schemeClr val="accent2"/>
              </a:buClr>
              <a:buSzPct val="60000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С 1 сентября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928802"/>
            <a:ext cx="8031318" cy="1785950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200" b="1" i="1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000099"/>
                </a:solidFill>
              </a:rPr>
              <a:t>В каком </a:t>
            </a:r>
            <a:r>
              <a:rPr lang="ru-RU" b="1" dirty="0" smtClean="0">
                <a:solidFill>
                  <a:srgbClr val="000099"/>
                </a:solidFill>
              </a:rPr>
              <a:t>городе правил Владимир </a:t>
            </a:r>
            <a:r>
              <a:rPr lang="ru-RU" b="1" dirty="0">
                <a:solidFill>
                  <a:srgbClr val="000099"/>
                </a:solidFill>
              </a:rPr>
              <a:t>по назначению своего отца Святослава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«Владимир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Красное солнышко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   Новгород</a:t>
            </a:r>
            <a:endParaRPr kumimoji="0" lang="ru-RU" sz="29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215" y="33265"/>
            <a:ext cx="938865" cy="121930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9337"/>
            <a:ext cx="8072494" cy="2212539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000099"/>
                </a:solidFill>
              </a:rPr>
              <a:t>В каком году Князь Владимир пошёл походом на вятичей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Владимир Красное солнышко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982г.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"/>
            <a:ext cx="936104" cy="12164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9337"/>
            <a:ext cx="8072494" cy="2355415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Какое знаменательное событие произошло </a:t>
            </a:r>
            <a:r>
              <a:rPr lang="ru-RU" b="1" dirty="0" smtClean="0">
                <a:solidFill>
                  <a:srgbClr val="000099"/>
                </a:solidFill>
              </a:rPr>
              <a:t>при правлении Владимира (значимое для всего народа) и в коком году.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«Владимир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Красное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солнышко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Крещение Руси (Православие) 988г.</a:t>
            </a: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"/>
            <a:ext cx="936104" cy="12164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9337"/>
            <a:ext cx="8031318" cy="210538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Поводом для взятия </a:t>
            </a:r>
            <a:r>
              <a:rPr lang="ru-RU" b="1" dirty="0" err="1">
                <a:solidFill>
                  <a:srgbClr val="000099"/>
                </a:solidFill>
              </a:rPr>
              <a:t>Корсуни</a:t>
            </a:r>
            <a:r>
              <a:rPr lang="ru-RU" b="1" dirty="0">
                <a:solidFill>
                  <a:srgbClr val="000099"/>
                </a:solidFill>
              </a:rPr>
              <a:t> служил: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«Владимир Красное солнышко»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43174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 algn="ctr">
              <a:buClr>
                <a:schemeClr val="accent2"/>
              </a:buClr>
              <a:buSzPct val="60000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Византийцы </a:t>
            </a:r>
            <a:r>
              <a:rPr lang="ru-RU" sz="2800" b="1" dirty="0">
                <a:solidFill>
                  <a:srgbClr val="C00000"/>
                </a:solidFill>
              </a:rPr>
              <a:t>отказались выдать за Владимира Анну 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"/>
            <a:ext cx="936104" cy="12164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59337"/>
            <a:ext cx="8176422" cy="2212539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Вопрос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0099"/>
                </a:solidFill>
              </a:rPr>
              <a:t>Как вы считаете, что </a:t>
            </a:r>
            <a:r>
              <a:rPr lang="ru-RU" b="1" dirty="0" smtClean="0">
                <a:solidFill>
                  <a:srgbClr val="000099"/>
                </a:solidFill>
              </a:rPr>
              <a:t>с подвигло </a:t>
            </a:r>
            <a:r>
              <a:rPr lang="ru-RU" b="1" dirty="0">
                <a:solidFill>
                  <a:srgbClr val="000099"/>
                </a:solidFill>
              </a:rPr>
              <a:t>Владимира выбрать христианскую Веру (несколько ответов)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«Владимир Красное солнышко»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05771" y="3857628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 fontScale="92500" lnSpcReduction="20000"/>
          </a:bodyPr>
          <a:lstStyle/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500" b="1" dirty="0">
              <a:solidFill>
                <a:srgbClr val="C00000"/>
              </a:solidFill>
            </a:endParaRP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r>
              <a:rPr lang="ru-RU" sz="1900" b="1" dirty="0" smtClean="0">
                <a:solidFill>
                  <a:srgbClr val="C00000"/>
                </a:solidFill>
              </a:rPr>
              <a:t>Установление </a:t>
            </a:r>
            <a:r>
              <a:rPr lang="ru-RU" sz="1900" b="1" dirty="0">
                <a:solidFill>
                  <a:srgbClr val="C00000"/>
                </a:solidFill>
              </a:rPr>
              <a:t>более тесных политических связей с соседями </a:t>
            </a: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1900" b="1" dirty="0">
              <a:solidFill>
                <a:srgbClr val="C00000"/>
              </a:solidFill>
            </a:endParaRP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r>
              <a:rPr lang="ru-RU" sz="1900" b="1" dirty="0">
                <a:solidFill>
                  <a:srgbClr val="C00000"/>
                </a:solidFill>
              </a:rPr>
              <a:t>Объедение народов Руси под одной единственной религией </a:t>
            </a: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endParaRPr lang="ru-RU" sz="1900" b="1" dirty="0">
              <a:solidFill>
                <a:srgbClr val="C00000"/>
              </a:solidFill>
            </a:endParaRPr>
          </a:p>
          <a:p>
            <a:pPr marL="320040" lvl="0" indent="-320040">
              <a:buClr>
                <a:schemeClr val="accent2"/>
              </a:buClr>
              <a:buSzPct val="60000"/>
              <a:defRPr/>
            </a:pPr>
            <a:r>
              <a:rPr lang="ru-RU" sz="1900" b="1" dirty="0">
                <a:solidFill>
                  <a:srgbClr val="C00000"/>
                </a:solidFill>
              </a:rPr>
              <a:t>Потому что его бабушка была </a:t>
            </a:r>
            <a:r>
              <a:rPr lang="ru-RU" sz="1900" b="1" dirty="0" smtClean="0">
                <a:solidFill>
                  <a:srgbClr val="C00000"/>
                </a:solidFill>
              </a:rPr>
              <a:t>христианкой </a:t>
            </a:r>
            <a:endParaRPr lang="ru-RU" sz="19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"/>
            <a:ext cx="936104" cy="12164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75044"/>
            <a:ext cx="8072494" cy="2196832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Вопрос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Законодательный </a:t>
            </a:r>
            <a:r>
              <a:rPr lang="ru-RU" b="1" dirty="0">
                <a:solidFill>
                  <a:srgbClr val="000099"/>
                </a:solidFill>
              </a:rPr>
              <a:t>свод Владимира </a:t>
            </a:r>
            <a:r>
              <a:rPr lang="ru-RU" b="1" dirty="0" smtClean="0">
                <a:solidFill>
                  <a:srgbClr val="000099"/>
                </a:solidFill>
              </a:rPr>
              <a:t>Мономаха: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1)Русская правда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0099"/>
                </a:solidFill>
              </a:rPr>
              <a:t>2) Устав Владимира </a:t>
            </a:r>
            <a:r>
              <a:rPr lang="ru-RU" b="1" dirty="0" smtClean="0">
                <a:solidFill>
                  <a:srgbClr val="000099"/>
                </a:solidFill>
              </a:rPr>
              <a:t>Всеволодовича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0099"/>
                </a:solidFill>
              </a:rPr>
              <a:t>3) Поучение Владимира Мономаха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7224" y="4572008"/>
            <a:ext cx="1357322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Ответ</a:t>
            </a:r>
            <a:endParaRPr lang="ru-RU" sz="2400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7620" y="285728"/>
            <a:ext cx="3857652" cy="64294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«Владимир Мономах»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411760" y="3929066"/>
            <a:ext cx="5959616" cy="1857388"/>
          </a:xfrm>
          <a:prstGeom prst="rect">
            <a:avLst/>
          </a:prstGeom>
          <a:solidFill>
            <a:srgbClr val="CCCCFF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/>
          <a:p>
            <a:pPr marL="320040" lvl="0" indent="-320040">
              <a:buClr>
                <a:schemeClr val="accent2"/>
              </a:buClr>
              <a:buSzPct val="60000"/>
              <a:defRPr/>
            </a:pPr>
            <a:r>
              <a:rPr lang="ru-RU" sz="2800" b="1" dirty="0">
                <a:solidFill>
                  <a:srgbClr val="C00000"/>
                </a:solidFill>
              </a:rPr>
              <a:t>Устав Владимира Всеволодовича</a:t>
            </a: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>
            <a:hlinkClick r:id="rId2" action="ppaction://hlinksldjump"/>
          </p:cNvPr>
          <p:cNvSpPr/>
          <p:nvPr/>
        </p:nvSpPr>
        <p:spPr>
          <a:xfrm>
            <a:off x="7858180" y="6357958"/>
            <a:ext cx="1214414" cy="428628"/>
          </a:xfrm>
          <a:prstGeom prst="round2DiagRect">
            <a:avLst>
              <a:gd name="adj1" fmla="val 413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Назад</a:t>
            </a:r>
            <a:endParaRPr lang="ru-RU" b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7929586" y="357166"/>
            <a:ext cx="714380" cy="571504"/>
          </a:xfrm>
          <a:prstGeom prst="round2DiagRect">
            <a:avLst>
              <a:gd name="adj1" fmla="val 16667"/>
              <a:gd name="adj2" fmla="val 37302"/>
            </a:avLst>
          </a:prstGeom>
          <a:solidFill>
            <a:srgbClr val="000099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00768"/>
            <a:ext cx="571472" cy="214314"/>
          </a:xfrm>
          <a:prstGeom prst="rect">
            <a:avLst/>
          </a:prstGeom>
          <a:solidFill>
            <a:srgbClr val="CC6600">
              <a:alpha val="87000"/>
            </a:srgb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000768"/>
            <a:ext cx="8572528" cy="214314"/>
          </a:xfrm>
          <a:prstGeom prst="rect">
            <a:avLst/>
          </a:prstGeom>
          <a:solidFill>
            <a:schemeClr val="accent1">
              <a:lumMod val="75000"/>
              <a:alpha val="78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36" y="73828"/>
            <a:ext cx="914479" cy="11583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942</TotalTime>
  <Words>1048</Words>
  <Application>Microsoft Office PowerPoint</Application>
  <PresentationFormat>Экран (4:3)</PresentationFormat>
  <Paragraphs>370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Century Gothic</vt:lpstr>
      <vt:lpstr>Wingdings</vt:lpstr>
      <vt:lpstr>Wingdings 3</vt:lpstr>
      <vt:lpstr>Сектор</vt:lpstr>
      <vt:lpstr>   интерактивная игра </vt:lpstr>
      <vt:lpstr>Интерактивная игра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игра «Знатоки дорожного движения»</dc:title>
  <dc:creator>User</dc:creator>
  <cp:lastModifiedBy>User</cp:lastModifiedBy>
  <cp:revision>123</cp:revision>
  <dcterms:modified xsi:type="dcterms:W3CDTF">2015-11-19T06:46:23Z</dcterms:modified>
</cp:coreProperties>
</file>