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5" autoAdjust="0"/>
    <p:restoredTop sz="96433" autoAdjust="0"/>
  </p:normalViewPr>
  <p:slideViewPr>
    <p:cSldViewPr snapToGrid="0">
      <p:cViewPr varScale="1">
        <p:scale>
          <a:sx n="88" d="100"/>
          <a:sy n="88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multiurok.ru/historinov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48260" y="1332586"/>
            <a:ext cx="3992969" cy="255454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Колосова Анна Николаевна  - учитель русского языка и литературы </a:t>
            </a:r>
            <a:r>
              <a:rPr lang="ru-RU" sz="3200" b="1" i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Неволинской</a:t>
            </a:r>
            <a:r>
              <a:rPr lang="ru-RU" sz="3200" b="1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 ООШ</a:t>
            </a:r>
            <a:endParaRPr lang="ru-RU" sz="3200" b="1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7461" y="3389987"/>
            <a:ext cx="4395740" cy="85792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endParaRPr lang="ru-RU" sz="54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2770" y="296664"/>
            <a:ext cx="852351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00" algn="ctr">
              <a:lnSpc>
                <a:spcPts val="1535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Районный конкурс педагогического </a:t>
            </a:r>
          </a:p>
          <a:p>
            <a:pPr indent="381000" algn="ctr">
              <a:lnSpc>
                <a:spcPts val="1535"/>
              </a:lnSpc>
              <a:spcAft>
                <a:spcPts val="0"/>
              </a:spcAft>
            </a:pP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81000" algn="ctr">
              <a:lnSpc>
                <a:spcPts val="1535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мастерства «Учитель года - 2017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34468" t="14926" r="30929" b="7927"/>
          <a:stretch>
            <a:fillRect/>
          </a:stretch>
        </p:blipFill>
        <p:spPr>
          <a:xfrm>
            <a:off x="1241628" y="1186541"/>
            <a:ext cx="3515430" cy="4615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8344" y="315685"/>
            <a:ext cx="3219790" cy="2492829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Профессиональное кредо: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Чтобы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быть хорошим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преподавателем,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нужно любить то, что преподаёшь,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 и тех, кому преподаёшь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.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 В.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Ключевский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68086" y="3004456"/>
            <a:ext cx="3110933" cy="35922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НА\Desktop\фото к конкурсу\DSC03029.JPG"/>
          <p:cNvPicPr>
            <a:picLocks noChangeAspect="1" noChangeArrowheads="1"/>
          </p:cNvPicPr>
          <p:nvPr/>
        </p:nvPicPr>
        <p:blipFill>
          <a:blip r:embed="rId3" cstate="print"/>
          <a:srcRect l="9494" r="28139"/>
          <a:stretch>
            <a:fillRect/>
          </a:stretch>
        </p:blipFill>
        <p:spPr bwMode="auto">
          <a:xfrm>
            <a:off x="489859" y="3037111"/>
            <a:ext cx="2853556" cy="3431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755571" y="424543"/>
            <a:ext cx="4909458" cy="62592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Monotype Corsiva" pitchFamily="66" charset="0"/>
              </a:rPr>
              <a:t>Дата </a:t>
            </a:r>
            <a:r>
              <a:rPr lang="ru-RU" sz="2000" dirty="0" smtClean="0">
                <a:latin typeface="Monotype Corsiva" pitchFamily="66" charset="0"/>
              </a:rPr>
              <a:t>рождения: </a:t>
            </a:r>
            <a:r>
              <a:rPr lang="ru-RU" sz="2000" dirty="0" smtClean="0">
                <a:latin typeface="Monotype Corsiva" pitchFamily="66" charset="0"/>
              </a:rPr>
              <a:t>10.08.1980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Monotype Corsiva" pitchFamily="66" charset="0"/>
              </a:rPr>
              <a:t>Место </a:t>
            </a:r>
            <a:r>
              <a:rPr lang="ru-RU" sz="2000" dirty="0" smtClean="0">
                <a:latin typeface="Monotype Corsiva" pitchFamily="66" charset="0"/>
              </a:rPr>
              <a:t>работы: </a:t>
            </a:r>
            <a:r>
              <a:rPr lang="ru-RU" sz="2000" dirty="0" err="1" smtClean="0">
                <a:latin typeface="Monotype Corsiva" pitchFamily="66" charset="0"/>
              </a:rPr>
              <a:t>Неволинская</a:t>
            </a:r>
            <a:r>
              <a:rPr lang="ru-RU" sz="2000" dirty="0" smtClean="0">
                <a:latin typeface="Monotype Corsiva" pitchFamily="66" charset="0"/>
              </a:rPr>
              <a:t> основная общеобразовательная школа – филиал МАОУ </a:t>
            </a:r>
            <a:r>
              <a:rPr lang="ru-RU" sz="2000" dirty="0" err="1" smtClean="0">
                <a:latin typeface="Monotype Corsiva" pitchFamily="66" charset="0"/>
              </a:rPr>
              <a:t>Черемшанская</a:t>
            </a:r>
            <a:r>
              <a:rPr lang="ru-RU" sz="2000" dirty="0" smtClean="0">
                <a:latin typeface="Monotype Corsiva" pitchFamily="66" charset="0"/>
              </a:rPr>
              <a:t>  средняя общеобразовательная школа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Monotype Corsiva" pitchFamily="66" charset="0"/>
              </a:rPr>
              <a:t>Год начала работы в данной образовательной </a:t>
            </a:r>
            <a:r>
              <a:rPr lang="ru-RU" sz="2000" dirty="0" smtClean="0">
                <a:latin typeface="Monotype Corsiva" pitchFamily="66" charset="0"/>
              </a:rPr>
              <a:t>организации: 2014</a:t>
            </a:r>
            <a:endParaRPr lang="ru-RU" sz="2000" dirty="0" smtClean="0">
              <a:latin typeface="Monotype Corsiva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Monotype Corsiva" pitchFamily="66" charset="0"/>
              </a:rPr>
              <a:t>Занимаемая </a:t>
            </a:r>
            <a:r>
              <a:rPr lang="ru-RU" sz="2000" dirty="0" smtClean="0">
                <a:latin typeface="Monotype Corsiva" pitchFamily="66" charset="0"/>
              </a:rPr>
              <a:t>должность:  </a:t>
            </a:r>
            <a:r>
              <a:rPr lang="ru-RU" sz="2000" dirty="0" smtClean="0">
                <a:latin typeface="Monotype Corsiva" pitchFamily="66" charset="0"/>
              </a:rPr>
              <a:t>учитель русского языка и литературы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Monotype Corsiva" pitchFamily="66" charset="0"/>
              </a:rPr>
              <a:t>Преподаваемые </a:t>
            </a:r>
            <a:r>
              <a:rPr lang="ru-RU" sz="2000" dirty="0" smtClean="0">
                <a:latin typeface="Monotype Corsiva" pitchFamily="66" charset="0"/>
              </a:rPr>
              <a:t>предметы:  </a:t>
            </a:r>
            <a:r>
              <a:rPr lang="ru-RU" sz="2000" dirty="0" smtClean="0">
                <a:latin typeface="Monotype Corsiva" pitchFamily="66" charset="0"/>
              </a:rPr>
              <a:t>Русский язык и </a:t>
            </a:r>
            <a:r>
              <a:rPr lang="ru-RU" sz="2000" dirty="0" smtClean="0">
                <a:latin typeface="Monotype Corsiva" pitchFamily="66" charset="0"/>
              </a:rPr>
              <a:t>литература</a:t>
            </a:r>
            <a:endParaRPr lang="ru-RU" sz="2000" dirty="0" smtClean="0">
              <a:latin typeface="Monotype Corsiva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Monotype Corsiva" pitchFamily="66" charset="0"/>
              </a:rPr>
              <a:t>Общий трудовой и педагогический </a:t>
            </a:r>
            <a:r>
              <a:rPr lang="ru-RU" sz="2000" dirty="0" smtClean="0">
                <a:latin typeface="Monotype Corsiva" pitchFamily="66" charset="0"/>
              </a:rPr>
              <a:t>стаж: </a:t>
            </a:r>
            <a:r>
              <a:rPr lang="ru-RU" sz="2000" dirty="0" smtClean="0">
                <a:latin typeface="Monotype Corsiva" pitchFamily="66" charset="0"/>
              </a:rPr>
              <a:t>14 лет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Monotype Corsiva" pitchFamily="66" charset="0"/>
              </a:rPr>
              <a:t>Квалификационная </a:t>
            </a:r>
            <a:r>
              <a:rPr lang="ru-RU" sz="2000" dirty="0" smtClean="0">
                <a:latin typeface="Monotype Corsiva" pitchFamily="66" charset="0"/>
              </a:rPr>
              <a:t>категория: </a:t>
            </a:r>
            <a:r>
              <a:rPr lang="ru-RU" sz="2000" dirty="0" smtClean="0">
                <a:latin typeface="Monotype Corsiva" pitchFamily="66" charset="0"/>
              </a:rPr>
              <a:t>соответствие занимаемой должности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Monotype Corsiva" pitchFamily="66" charset="0"/>
              </a:rPr>
              <a:t>Адрес личного </a:t>
            </a:r>
            <a:r>
              <a:rPr lang="ru-RU" sz="2000" dirty="0" smtClean="0">
                <a:latin typeface="Monotype Corsiva" pitchFamily="66" charset="0"/>
              </a:rPr>
              <a:t>сайта: </a:t>
            </a:r>
            <a:r>
              <a:rPr lang="ru-RU" sz="2000" dirty="0" smtClean="0">
                <a:latin typeface="Monotype Corsiva" pitchFamily="66" charset="0"/>
                <a:hlinkClick r:id="rId4"/>
              </a:rPr>
              <a:t>https://</a:t>
            </a:r>
            <a:r>
              <a:rPr lang="ru-RU" sz="2000" dirty="0" smtClean="0">
                <a:latin typeface="Monotype Corsiva" pitchFamily="66" charset="0"/>
                <a:hlinkClick r:id="rId4"/>
              </a:rPr>
              <a:t>multiurok.ru</a:t>
            </a:r>
            <a:r>
              <a:rPr lang="en-US" sz="2000" dirty="0" smtClean="0">
                <a:latin typeface="Monotype Corsiva" pitchFamily="66" charset="0"/>
              </a:rPr>
              <a:t>/Kolosova10/</a:t>
            </a:r>
            <a:endParaRPr lang="ru-RU" sz="2000" dirty="0" smtClean="0">
              <a:latin typeface="Monotype Corsiva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Monotype Corsiva" pitchFamily="66" charset="0"/>
              </a:rPr>
              <a:t>Адрес образовательной организации в сети Интернет :</a:t>
            </a:r>
            <a:r>
              <a:rPr lang="en-US" sz="2000" dirty="0" smtClean="0">
                <a:latin typeface="Monotype Corsiva" pitchFamily="66" charset="0"/>
              </a:rPr>
              <a:t>www.nevolin.depon72.ru</a:t>
            </a:r>
            <a:endParaRPr lang="ru-RU" sz="2000" dirty="0" smtClean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Повышение квалификации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628650" y="1556658"/>
            <a:ext cx="7886700" cy="4844142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Тюмень, ТОГИРРО, 08.04.2008 -18.04.2008 г. «Актуальные проблемы преподавания русского языка и литературы .Использование мультимедиа в образовательном процессе »-72 часа. </a:t>
            </a:r>
          </a:p>
          <a:p>
            <a:pPr lvl="0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Тюмень, «Тюменская государственная академия мировой экономики, управления и права», 22.09.2014 -25.09.2014г. «Управление внедрением ФГОС» -36часов. </a:t>
            </a:r>
          </a:p>
          <a:p>
            <a:pPr lvl="0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Ишим,29.10.2015г «Методологические основы ФГОС второго поколения основного общего образования. Реализация </a:t>
            </a:r>
            <a:r>
              <a:rPr lang="ru-RU" sz="2600" dirty="0" err="1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метапредметного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подхода при изучении русского языка и литературы в школе»-12 часов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28650" y="272143"/>
            <a:ext cx="7886700" cy="762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Участие в конкурсах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638800" y="1066801"/>
            <a:ext cx="3135086" cy="539931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Monotype Corsiva" pitchFamily="66" charset="0"/>
              </a:rPr>
              <a:t>Всероссийский </a:t>
            </a:r>
            <a:r>
              <a:rPr lang="ru-RU" dirty="0" smtClean="0">
                <a:latin typeface="Monotype Corsiva" pitchFamily="66" charset="0"/>
              </a:rPr>
              <a:t>игровой конкурс по литературе «Пегас</a:t>
            </a:r>
            <a:r>
              <a:rPr lang="ru-RU" dirty="0" smtClean="0">
                <a:latin typeface="Monotype Corsiva" pitchFamily="66" charset="0"/>
              </a:rPr>
              <a:t>»</a:t>
            </a:r>
            <a:endParaRPr lang="ru-RU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Конкурс </a:t>
            </a:r>
            <a:r>
              <a:rPr lang="ru-RU" dirty="0" smtClean="0">
                <a:latin typeface="Monotype Corsiva" pitchFamily="66" charset="0"/>
              </a:rPr>
              <a:t>«Русский медвежонок- языкознание для всех</a:t>
            </a:r>
            <a:r>
              <a:rPr lang="ru-RU" dirty="0" smtClean="0">
                <a:latin typeface="Monotype Corsiva" pitchFamily="66" charset="0"/>
              </a:rPr>
              <a:t>»</a:t>
            </a:r>
            <a:endParaRPr lang="ru-RU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Всероссийский </a:t>
            </a:r>
            <a:r>
              <a:rPr lang="ru-RU" dirty="0" smtClean="0">
                <a:latin typeface="Monotype Corsiva" pitchFamily="66" charset="0"/>
              </a:rPr>
              <a:t>конкурс творческих </a:t>
            </a:r>
            <a:r>
              <a:rPr lang="ru-RU" dirty="0" smtClean="0">
                <a:latin typeface="Monotype Corsiva" pitchFamily="66" charset="0"/>
              </a:rPr>
              <a:t>работ  </a:t>
            </a:r>
            <a:r>
              <a:rPr lang="ru-RU" dirty="0" smtClean="0">
                <a:latin typeface="Monotype Corsiva" pitchFamily="66" charset="0"/>
              </a:rPr>
              <a:t>«Салют, Победа</a:t>
            </a:r>
            <a:r>
              <a:rPr lang="ru-RU" dirty="0" smtClean="0">
                <a:latin typeface="Monotype Corsiva" pitchFamily="66" charset="0"/>
              </a:rPr>
              <a:t>!»</a:t>
            </a:r>
            <a:endParaRPr lang="ru-RU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Конкурс </a:t>
            </a:r>
            <a:r>
              <a:rPr lang="ru-RU" dirty="0" smtClean="0">
                <a:latin typeface="Monotype Corsiva" pitchFamily="66" charset="0"/>
              </a:rPr>
              <a:t>чтецов «Живая классика</a:t>
            </a:r>
            <a:r>
              <a:rPr lang="ru-RU" dirty="0" smtClean="0">
                <a:latin typeface="Monotype Corsiva" pitchFamily="66" charset="0"/>
              </a:rPr>
              <a:t>»</a:t>
            </a:r>
            <a:endParaRPr lang="ru-RU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Акция </a:t>
            </a:r>
            <a:r>
              <a:rPr lang="ru-RU" dirty="0" smtClean="0">
                <a:latin typeface="Monotype Corsiva" pitchFamily="66" charset="0"/>
              </a:rPr>
              <a:t>«От всей души</a:t>
            </a:r>
            <a:r>
              <a:rPr lang="ru-RU" dirty="0" smtClean="0">
                <a:latin typeface="Monotype Corsiva" pitchFamily="66" charset="0"/>
              </a:rPr>
              <a:t>»</a:t>
            </a:r>
            <a:endParaRPr lang="ru-RU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конкурс </a:t>
            </a:r>
            <a:r>
              <a:rPr lang="ru-RU" dirty="0" smtClean="0">
                <a:latin typeface="Monotype Corsiva" pitchFamily="66" charset="0"/>
              </a:rPr>
              <a:t>чтецов «Мы  о России будем </a:t>
            </a:r>
            <a:r>
              <a:rPr lang="ru-RU" dirty="0" smtClean="0">
                <a:latin typeface="Monotype Corsiva" pitchFamily="66" charset="0"/>
              </a:rPr>
              <a:t>говорить»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2" name="Содержимое 3" descr="IMG_488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843" y="4898570"/>
            <a:ext cx="2796139" cy="1665516"/>
          </a:xfrm>
          <a:prstGeom prst="rect">
            <a:avLst/>
          </a:prstGeom>
        </p:spPr>
      </p:pic>
      <p:pic>
        <p:nvPicPr>
          <p:cNvPr id="2050" name="Picture 2" descr="C:\Users\АННА\Desktop\грамоты\DSC05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9514" y="4887684"/>
            <a:ext cx="2231571" cy="1673678"/>
          </a:xfrm>
          <a:prstGeom prst="rect">
            <a:avLst/>
          </a:prstGeom>
          <a:noFill/>
        </p:spPr>
      </p:pic>
      <p:pic>
        <p:nvPicPr>
          <p:cNvPr id="2051" name="Picture 3" descr="C:\Users\АННА\Desktop\грамоты\DSC05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679" y="1121229"/>
            <a:ext cx="1289957" cy="1752600"/>
          </a:xfrm>
          <a:prstGeom prst="rect">
            <a:avLst/>
          </a:prstGeom>
          <a:noFill/>
        </p:spPr>
      </p:pic>
      <p:pic>
        <p:nvPicPr>
          <p:cNvPr id="2052" name="Picture 4" descr="C:\Users\АННА\Desktop\грамоты\DSC050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10393" y="1121227"/>
            <a:ext cx="1322616" cy="1763487"/>
          </a:xfrm>
          <a:prstGeom prst="rect">
            <a:avLst/>
          </a:prstGeom>
          <a:noFill/>
        </p:spPr>
      </p:pic>
      <p:pic>
        <p:nvPicPr>
          <p:cNvPr id="2053" name="Picture 5" descr="C:\Users\АННА\Desktop\грамоты\DSC050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4650" y="1121229"/>
            <a:ext cx="1322613" cy="1763484"/>
          </a:xfrm>
          <a:prstGeom prst="rect">
            <a:avLst/>
          </a:prstGeom>
          <a:noFill/>
        </p:spPr>
      </p:pic>
      <p:pic>
        <p:nvPicPr>
          <p:cNvPr id="2054" name="Picture 6" descr="C:\Users\АННА\Desktop\грамоты\DSC050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9678" y="3048002"/>
            <a:ext cx="1289957" cy="1719942"/>
          </a:xfrm>
          <a:prstGeom prst="rect">
            <a:avLst/>
          </a:prstGeom>
          <a:noFill/>
        </p:spPr>
      </p:pic>
      <p:pic>
        <p:nvPicPr>
          <p:cNvPr id="2055" name="Picture 7" descr="C:\Users\АННА\Desktop\грамоты\DSC0503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3936" y="3037114"/>
            <a:ext cx="1249135" cy="1763486"/>
          </a:xfrm>
          <a:prstGeom prst="rect">
            <a:avLst/>
          </a:prstGeom>
          <a:noFill/>
        </p:spPr>
      </p:pic>
      <p:pic>
        <p:nvPicPr>
          <p:cNvPr id="2056" name="Picture 8" descr="C:\Users\АННА\Desktop\грамоты\DSC0503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36422" y="3029857"/>
            <a:ext cx="1287235" cy="1792514"/>
          </a:xfrm>
          <a:prstGeom prst="rect">
            <a:avLst/>
          </a:prstGeom>
          <a:noFill/>
        </p:spPr>
      </p:pic>
      <p:pic>
        <p:nvPicPr>
          <p:cNvPr id="2057" name="Picture 9" descr="C:\Users\АННА\Desktop\грамоты\DSC0502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29794" y="1099456"/>
            <a:ext cx="1273628" cy="1774373"/>
          </a:xfrm>
          <a:prstGeom prst="rect">
            <a:avLst/>
          </a:prstGeom>
          <a:noFill/>
        </p:spPr>
      </p:pic>
      <p:pic>
        <p:nvPicPr>
          <p:cNvPr id="2058" name="Picture 10" descr="C:\Users\АННА\Desktop\грамоты\DSC0502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40678" y="2993570"/>
            <a:ext cx="1306286" cy="1796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</TotalTime>
  <Words>225</Words>
  <Application>Microsoft Office PowerPoint</Application>
  <PresentationFormat>Экран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Профессиональное кредо: Чтобы быть хорошим преподавателем, нужно любить то, что преподаёшь,  и тех, кому преподаёшь.  В. Ключевский</vt:lpstr>
      <vt:lpstr>Повышение квалификации</vt:lpstr>
      <vt:lpstr>Участие в конкурсах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АННА</cp:lastModifiedBy>
  <cp:revision>34</cp:revision>
  <dcterms:created xsi:type="dcterms:W3CDTF">2013-11-19T05:52:05Z</dcterms:created>
  <dcterms:modified xsi:type="dcterms:W3CDTF">2017-02-15T06:39:43Z</dcterms:modified>
</cp:coreProperties>
</file>