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63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Равнобедренный треугольник 6"/>
          <p:cNvSpPr/>
          <p:nvPr/>
        </p:nvSpPr>
        <p:spPr>
          <a:xfrm rot="16200000">
            <a:off x="7553325" y="5254626"/>
            <a:ext cx="1893887" cy="1293812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/>
          <a:lstStyle>
            <a:lvl1pPr algn="r">
              <a:defRPr sz="44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5" name="Дата 27"/>
          <p:cNvSpPr>
            <a:spLocks noGrp="1"/>
          </p:cNvSpPr>
          <p:nvPr>
            <p:ph type="dt" sz="half" idx="10"/>
          </p:nvPr>
        </p:nvSpPr>
        <p:spPr>
          <a:xfrm>
            <a:off x="1371600" y="6011863"/>
            <a:ext cx="5791200" cy="365125"/>
          </a:xfrm>
        </p:spPr>
        <p:txBody>
          <a:bodyPr tIns="0" bIns="0" anchor="t"/>
          <a:lstStyle>
            <a:lvl1pPr algn="r">
              <a:defRPr sz="1000" smtClean="0"/>
            </a:lvl1pPr>
          </a:lstStyle>
          <a:p>
            <a:pPr>
              <a:defRPr/>
            </a:pPr>
            <a:fld id="{C538A32C-EB2A-4F32-9B3E-8F176DDFA40D}" type="datetimeFigureOut">
              <a:rPr lang="ru-RU"/>
              <a:pPr>
                <a:defRPr/>
              </a:pPr>
              <a:t>17.06.2016</a:t>
            </a:fld>
            <a:endParaRPr lang="ru-RU"/>
          </a:p>
        </p:txBody>
      </p:sp>
      <p:sp>
        <p:nvSpPr>
          <p:cNvPr id="6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1371600" y="5649913"/>
            <a:ext cx="5791200" cy="365125"/>
          </a:xfrm>
        </p:spPr>
        <p:txBody>
          <a:bodyPr tIns="0" bIns="0"/>
          <a:lstStyle>
            <a:lvl1pPr algn="r">
              <a:defRPr sz="11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91525" y="5753100"/>
            <a:ext cx="503238" cy="365125"/>
          </a:xfrm>
        </p:spPr>
        <p:txBody>
          <a:bodyPr anchor="ctr"/>
          <a:lstStyle>
            <a:lvl1pPr algn="ctr">
              <a:defRPr sz="1300"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4454DB12-6B91-4CB6-A649-CA739524683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5F96E2-FE03-4709-878A-2A6739FD8474}" type="datetimeFigureOut">
              <a:rPr lang="ru-RU"/>
              <a:pPr>
                <a:defRPr/>
              </a:pPr>
              <a:t>17.06.2016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AD3E9C-9828-4363-9AF4-DA6EA9C70D7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F3CE6D-6299-4989-83FA-3A64C1E8B04E}" type="datetimeFigureOut">
              <a:rPr lang="ru-RU"/>
              <a:pPr>
                <a:defRPr/>
              </a:pPr>
              <a:t>17.06.2016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E1EF77-3A25-468B-94A6-14668774685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91075" y="6480175"/>
            <a:ext cx="2133600" cy="3016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7B4A6E-AC3D-4F59-883F-6CADCA2BAA4A}" type="datetimeFigureOut">
              <a:rPr lang="ru-RU"/>
              <a:pPr>
                <a:defRPr/>
              </a:pPr>
              <a:t>17.06.2016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481763"/>
            <a:ext cx="4259263" cy="30003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202EB8-34D8-4654-903C-668217F7B3C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ый треугольник 8"/>
          <p:cNvSpPr/>
          <p:nvPr/>
        </p:nvSpPr>
        <p:spPr>
          <a:xfrm flipV="1">
            <a:off x="6350" y="6350"/>
            <a:ext cx="9131300" cy="6837363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Равнобедренный треугольник 7"/>
          <p:cNvSpPr/>
          <p:nvPr/>
        </p:nvSpPr>
        <p:spPr>
          <a:xfrm rot="5400000" flipV="1">
            <a:off x="7553325" y="309563"/>
            <a:ext cx="1893888" cy="1293812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6" name="Прямая соединительная линия 10"/>
          <p:cNvCxnSpPr/>
          <p:nvPr/>
        </p:nvCxnSpPr>
        <p:spPr>
          <a:xfrm rot="10800000">
            <a:off x="6469063" y="9525"/>
            <a:ext cx="2673350" cy="1900238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9"/>
          <p:cNvCxnSpPr/>
          <p:nvPr/>
        </p:nvCxnSpPr>
        <p:spPr>
          <a:xfrm flipV="1">
            <a:off x="0" y="6350"/>
            <a:ext cx="9137650" cy="6845300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/>
          <a:lstStyle>
            <a:lvl1pPr marL="0" algn="l">
              <a:buNone/>
              <a:defRPr sz="3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Дата 3"/>
          <p:cNvSpPr>
            <a:spLocks noGrp="1"/>
          </p:cNvSpPr>
          <p:nvPr>
            <p:ph type="dt" sz="half" idx="10"/>
          </p:nvPr>
        </p:nvSpPr>
        <p:spPr>
          <a:xfrm>
            <a:off x="6956425" y="6477000"/>
            <a:ext cx="2133600" cy="3048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CB279D-FED8-4728-B939-4CF7FE47448A}" type="datetimeFigureOut">
              <a:rPr lang="ru-RU"/>
              <a:pPr>
                <a:defRPr/>
              </a:pPr>
              <a:t>17.06.2016</a:t>
            </a:fld>
            <a:endParaRPr lang="ru-RU"/>
          </a:p>
        </p:txBody>
      </p:sp>
      <p:sp>
        <p:nvSpPr>
          <p:cNvPr id="9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19375" y="6481763"/>
            <a:ext cx="4260850" cy="30003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450263" y="809625"/>
            <a:ext cx="503237" cy="30003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A3FB6A-5F3F-4FC9-B849-7B5FD7E927B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6B7ABF-B778-41F9-96CD-BE18B7B42209}" type="datetimeFigureOut">
              <a:rPr lang="ru-RU"/>
              <a:pPr>
                <a:defRPr/>
              </a:pPr>
              <a:t>17.06.2016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629F27-7E8C-49A5-A351-E351ED510C5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791075" y="6481763"/>
            <a:ext cx="2130425" cy="3016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7C574A-38B2-48ED-9974-353F2061AADD}" type="datetimeFigureOut">
              <a:rPr lang="ru-RU"/>
              <a:pPr>
                <a:defRPr/>
              </a:pPr>
              <a:t>17.06.2016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57200" y="6481763"/>
            <a:ext cx="4260850" cy="3016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589838" y="6483350"/>
            <a:ext cx="503237" cy="301625"/>
          </a:xfrm>
        </p:spPr>
        <p:txBody>
          <a:bodyPr/>
          <a:lstStyle>
            <a:lvl1pPr algn="ctr">
              <a:defRPr smtClean="0"/>
            </a:lvl1pPr>
          </a:lstStyle>
          <a:p>
            <a:pPr>
              <a:defRPr/>
            </a:pPr>
            <a:fld id="{0AE8A595-403F-4D4B-9280-6A6B2B78B87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437296-5D22-4279-ABAC-D039685CA3D6}" type="datetimeFigureOut">
              <a:rPr lang="ru-RU"/>
              <a:pPr>
                <a:defRPr/>
              </a:pPr>
              <a:t>17.06.2016</a:t>
            </a:fld>
            <a:endParaRPr lang="ru-RU"/>
          </a:p>
        </p:txBody>
      </p:sp>
      <p:sp>
        <p:nvSpPr>
          <p:cNvPr id="4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023D9F-6E16-489A-B6EA-55DC09A4686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6BD6D9-1FA5-497D-AECA-9646D975A8FF}" type="datetimeFigureOut">
              <a:rPr lang="ru-RU"/>
              <a:pPr>
                <a:defRPr/>
              </a:pPr>
              <a:t>17.06.2016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E8361D-D0B9-436A-9129-5BD0D767608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278563" y="6556375"/>
            <a:ext cx="2133600" cy="301625"/>
          </a:xfrm>
        </p:spPr>
        <p:txBody>
          <a:bodyPr/>
          <a:lstStyle>
            <a:lvl1pPr>
              <a:defRPr sz="900" smtClean="0"/>
            </a:lvl1pPr>
          </a:lstStyle>
          <a:p>
            <a:pPr>
              <a:defRPr/>
            </a:pPr>
            <a:fld id="{C3EF6081-87AC-497A-8E31-C3CC5D52BF8D}" type="datetimeFigureOut">
              <a:rPr lang="ru-RU"/>
              <a:pPr>
                <a:defRPr/>
              </a:pPr>
              <a:t>17.06.2016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35063" y="6556375"/>
            <a:ext cx="5143500" cy="301625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410575" y="6556375"/>
            <a:ext cx="503238" cy="301625"/>
          </a:xfrm>
        </p:spPr>
        <p:txBody>
          <a:bodyPr/>
          <a:lstStyle>
            <a:lvl1pPr>
              <a:defRPr sz="900" smtClean="0"/>
            </a:lvl1pPr>
          </a:lstStyle>
          <a:p>
            <a:pPr>
              <a:defRPr/>
            </a:pPr>
            <a:fld id="{CF7FE7B9-9409-4868-9B16-CBF67F7C0C6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108700" y="6556375"/>
            <a:ext cx="2101850" cy="301625"/>
          </a:xfrm>
        </p:spPr>
        <p:txBody>
          <a:bodyPr/>
          <a:lstStyle>
            <a:lvl1pPr>
              <a:defRPr sz="900" smtClean="0"/>
            </a:lvl1pPr>
          </a:lstStyle>
          <a:p>
            <a:pPr>
              <a:defRPr/>
            </a:pPr>
            <a:fld id="{63BCCB28-82EF-4818-9DCA-EC5B066E5B1C}" type="datetimeFigureOut">
              <a:rPr lang="ru-RU"/>
              <a:pPr>
                <a:defRPr/>
              </a:pPr>
              <a:t>17.06.2016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69988" y="6557963"/>
            <a:ext cx="4948237" cy="301625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16900" y="6556375"/>
            <a:ext cx="366713" cy="301625"/>
          </a:xfrm>
        </p:spPr>
        <p:txBody>
          <a:bodyPr/>
          <a:lstStyle>
            <a:lvl1pPr algn="ctr">
              <a:defRPr sz="900" smtClean="0"/>
            </a:lvl1pPr>
          </a:lstStyle>
          <a:p>
            <a:pPr>
              <a:defRPr/>
            </a:pPr>
            <a:fld id="{4ED7ED76-4524-4EB5-9C5F-471648A1ED9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ый треугольник 10"/>
          <p:cNvSpPr/>
          <p:nvPr/>
        </p:nvSpPr>
        <p:spPr>
          <a:xfrm>
            <a:off x="6350" y="14288"/>
            <a:ext cx="9131300" cy="6837362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0" y="6350"/>
            <a:ext cx="9137650" cy="6845300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0800000" flipV="1">
            <a:off x="6469063" y="4948238"/>
            <a:ext cx="2673350" cy="1900237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68288"/>
            <a:ext cx="8229600" cy="1398587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30" name="Текст 12"/>
          <p:cNvSpPr>
            <a:spLocks noGrp="1"/>
          </p:cNvSpPr>
          <p:nvPr>
            <p:ph type="body" idx="1"/>
          </p:nvPr>
        </p:nvSpPr>
        <p:spPr bwMode="auto">
          <a:xfrm>
            <a:off x="457200" y="1882775"/>
            <a:ext cx="82296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791075" y="6481763"/>
            <a:ext cx="2133600" cy="3016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 smtClean="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F051608-89AE-4E64-A277-D4B03FACBF94}" type="datetimeFigureOut">
              <a:rPr lang="ru-RU"/>
              <a:pPr>
                <a:defRPr/>
              </a:pPr>
              <a:t>17.06.2016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457200" y="6481763"/>
            <a:ext cx="4259263" cy="3016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589838" y="6481763"/>
            <a:ext cx="503237" cy="301625"/>
          </a:xfrm>
          <a:prstGeom prst="rect">
            <a:avLst/>
          </a:prstGeom>
        </p:spPr>
        <p:txBody>
          <a:bodyPr vert="horz" anchor="b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53EF2D1-B0EF-4FFA-B28A-04AF53A0E9B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4" r:id="rId1"/>
    <p:sldLayoutId id="2147483685" r:id="rId2"/>
    <p:sldLayoutId id="2147483686" r:id="rId3"/>
    <p:sldLayoutId id="2147483687" r:id="rId4"/>
    <p:sldLayoutId id="2147483688" r:id="rId5"/>
    <p:sldLayoutId id="2147483683" r:id="rId6"/>
    <p:sldLayoutId id="2147483682" r:id="rId7"/>
    <p:sldLayoutId id="2147483689" r:id="rId8"/>
    <p:sldLayoutId id="2147483690" r:id="rId9"/>
    <p:sldLayoutId id="2147483681" r:id="rId10"/>
    <p:sldLayoutId id="2147483680" r:id="rId11"/>
  </p:sldLayoutIdLst>
  <p:txStyles>
    <p:titleStyle>
      <a:lvl1pPr marL="484188" indent="-484188" algn="l" rtl="0" fontAlgn="base">
        <a:spcBef>
          <a:spcPct val="0"/>
        </a:spcBef>
        <a:spcAft>
          <a:spcPct val="0"/>
        </a:spcAft>
        <a:defRPr sz="4200" kern="1200">
          <a:ln w="6350">
            <a:solidFill>
              <a:schemeClr val="accent1">
                <a:shade val="43000"/>
              </a:schemeClr>
            </a:solidFill>
          </a:ln>
          <a:solidFill>
            <a:srgbClr val="FF5C9C"/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  <a:lvl2pPr marL="484188" indent="-484188" algn="l" rtl="0" fontAlgn="base">
        <a:spcBef>
          <a:spcPct val="0"/>
        </a:spcBef>
        <a:spcAft>
          <a:spcPct val="0"/>
        </a:spcAft>
        <a:defRPr sz="4200">
          <a:solidFill>
            <a:srgbClr val="FF5C9C"/>
          </a:solidFill>
          <a:latin typeface="Century Gothic" pitchFamily="34" charset="0"/>
        </a:defRPr>
      </a:lvl2pPr>
      <a:lvl3pPr marL="484188" indent="-484188" algn="l" rtl="0" fontAlgn="base">
        <a:spcBef>
          <a:spcPct val="0"/>
        </a:spcBef>
        <a:spcAft>
          <a:spcPct val="0"/>
        </a:spcAft>
        <a:defRPr sz="4200">
          <a:solidFill>
            <a:srgbClr val="FF5C9C"/>
          </a:solidFill>
          <a:latin typeface="Century Gothic" pitchFamily="34" charset="0"/>
        </a:defRPr>
      </a:lvl3pPr>
      <a:lvl4pPr marL="484188" indent="-484188" algn="l" rtl="0" fontAlgn="base">
        <a:spcBef>
          <a:spcPct val="0"/>
        </a:spcBef>
        <a:spcAft>
          <a:spcPct val="0"/>
        </a:spcAft>
        <a:defRPr sz="4200">
          <a:solidFill>
            <a:srgbClr val="FF5C9C"/>
          </a:solidFill>
          <a:latin typeface="Century Gothic" pitchFamily="34" charset="0"/>
        </a:defRPr>
      </a:lvl4pPr>
      <a:lvl5pPr marL="484188" indent="-484188" algn="l" rtl="0" fontAlgn="base">
        <a:spcBef>
          <a:spcPct val="0"/>
        </a:spcBef>
        <a:spcAft>
          <a:spcPct val="0"/>
        </a:spcAft>
        <a:defRPr sz="4200">
          <a:solidFill>
            <a:srgbClr val="FF5C9C"/>
          </a:solidFill>
          <a:latin typeface="Century Gothic" pitchFamily="34" charset="0"/>
        </a:defRPr>
      </a:lvl5pPr>
      <a:lvl6pPr marL="941388" indent="-484188" algn="l" rtl="0" fontAlgn="base">
        <a:spcBef>
          <a:spcPct val="0"/>
        </a:spcBef>
        <a:spcAft>
          <a:spcPct val="0"/>
        </a:spcAft>
        <a:defRPr sz="4200">
          <a:solidFill>
            <a:srgbClr val="FF5C9C"/>
          </a:solidFill>
          <a:latin typeface="Century Gothic" pitchFamily="34" charset="0"/>
        </a:defRPr>
      </a:lvl6pPr>
      <a:lvl7pPr marL="1398588" indent="-484188" algn="l" rtl="0" fontAlgn="base">
        <a:spcBef>
          <a:spcPct val="0"/>
        </a:spcBef>
        <a:spcAft>
          <a:spcPct val="0"/>
        </a:spcAft>
        <a:defRPr sz="4200">
          <a:solidFill>
            <a:srgbClr val="FF5C9C"/>
          </a:solidFill>
          <a:latin typeface="Century Gothic" pitchFamily="34" charset="0"/>
        </a:defRPr>
      </a:lvl7pPr>
      <a:lvl8pPr marL="1855788" indent="-484188" algn="l" rtl="0" fontAlgn="base">
        <a:spcBef>
          <a:spcPct val="0"/>
        </a:spcBef>
        <a:spcAft>
          <a:spcPct val="0"/>
        </a:spcAft>
        <a:defRPr sz="4200">
          <a:solidFill>
            <a:srgbClr val="FF5C9C"/>
          </a:solidFill>
          <a:latin typeface="Century Gothic" pitchFamily="34" charset="0"/>
        </a:defRPr>
      </a:lvl8pPr>
      <a:lvl9pPr marL="2312988" indent="-484188" algn="l" rtl="0" fontAlgn="base">
        <a:spcBef>
          <a:spcPct val="0"/>
        </a:spcBef>
        <a:spcAft>
          <a:spcPct val="0"/>
        </a:spcAft>
        <a:defRPr sz="4200">
          <a:solidFill>
            <a:srgbClr val="FF5C9C"/>
          </a:solidFill>
          <a:latin typeface="Century Gothic" pitchFamily="34" charset="0"/>
        </a:defRPr>
      </a:lvl9pPr>
    </p:titleStyle>
    <p:bodyStyle>
      <a:lvl1pPr marL="447675" indent="-382588" algn="l" rtl="0" fontAlgn="base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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325" indent="-2857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95000"/>
        <a:buFont typeface="Verdana" pitchFamily="34" charset="0"/>
        <a:buChar char="›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49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0955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09550" algn="l" rtl="0" fontAlgn="base">
        <a:spcBef>
          <a:spcPct val="20000"/>
        </a:spcBef>
        <a:spcAft>
          <a:spcPct val="0"/>
        </a:spcAft>
        <a:buClr>
          <a:srgbClr val="FF90B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40544" y="1052736"/>
            <a:ext cx="8062912" cy="1872208"/>
          </a:xfrm>
        </p:spPr>
        <p:txBody>
          <a:bodyPr>
            <a:normAutofit fontScale="90000"/>
          </a:bodyPr>
          <a:lstStyle/>
          <a:p>
            <a:pPr marL="484632" indent="0" fontAlgn="auto">
              <a:spcAft>
                <a:spcPts val="0"/>
              </a:spcAft>
              <a:defRPr/>
            </a:pPr>
            <a:r>
              <a:rPr lang="ru-RU" b="1" dirty="0" smtClean="0">
                <a:solidFill>
                  <a:schemeClr val="tx1"/>
                </a:solidFill>
              </a:rPr>
              <a:t>Ответственность родителей за воспитание детей</a:t>
            </a:r>
            <a:endParaRPr lang="ru-RU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8288"/>
            <a:ext cx="8229600" cy="1398587"/>
          </a:xfrm>
        </p:spPr>
        <p:txBody>
          <a:bodyPr/>
          <a:lstStyle/>
          <a:p>
            <a:pPr marL="484632" indent="0" fontAlgn="auto">
              <a:spcAft>
                <a:spcPts val="0"/>
              </a:spcAft>
              <a:defRPr/>
            </a:pPr>
            <a:endParaRPr lang="ru-RU">
              <a:solidFill>
                <a:schemeClr val="accent1">
                  <a:tint val="83000"/>
                  <a:satMod val="150000"/>
                </a:schemeClr>
              </a:solidFill>
            </a:endParaRPr>
          </a:p>
        </p:txBody>
      </p:sp>
      <p:sp>
        <p:nvSpPr>
          <p:cNvPr id="22530" name="Содержимое 2"/>
          <p:cNvSpPr>
            <a:spLocks noGrp="1"/>
          </p:cNvSpPr>
          <p:nvPr>
            <p:ph idx="1"/>
          </p:nvPr>
        </p:nvSpPr>
        <p:spPr>
          <a:xfrm>
            <a:off x="457200" y="1882775"/>
            <a:ext cx="8229600" cy="4572000"/>
          </a:xfrm>
        </p:spPr>
        <p:txBody>
          <a:bodyPr/>
          <a:lstStyle/>
          <a:p>
            <a:r>
              <a:rPr lang="ru-RU" smtClean="0"/>
              <a:t>Статья  6.10. КоАП РФ</a:t>
            </a:r>
          </a:p>
          <a:p>
            <a:pPr>
              <a:buFont typeface="Wingdings 2" pitchFamily="18" charset="2"/>
              <a:buNone/>
            </a:pPr>
            <a:r>
              <a:rPr lang="ru-RU" smtClean="0"/>
              <a:t>Вовлечение несовершеннолетнего в употребление пива, спиртных напитков или одурманивающих веществ,  т.е. предлагают, заставляют употреблять, расхваливают воздействие алкоголя, предоставляют денежные средства, одобряют употребление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484632" indent="0" fontAlgn="auto">
              <a:spcAft>
                <a:spcPts val="0"/>
              </a:spcAft>
              <a:defRPr/>
            </a:pPr>
            <a:r>
              <a:rPr lang="ru-RU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>Уголовная ответственность</a:t>
            </a:r>
            <a:endParaRPr lang="ru-RU" dirty="0">
              <a:solidFill>
                <a:schemeClr val="accent1">
                  <a:tint val="83000"/>
                  <a:satMod val="150000"/>
                </a:schemeClr>
              </a:solidFill>
            </a:endParaRPr>
          </a:p>
        </p:txBody>
      </p:sp>
      <p:sp>
        <p:nvSpPr>
          <p:cNvPr id="23554" name="Содержимое 2"/>
          <p:cNvSpPr>
            <a:spLocks noGrp="1"/>
          </p:cNvSpPr>
          <p:nvPr>
            <p:ph idx="1"/>
          </p:nvPr>
        </p:nvSpPr>
        <p:spPr>
          <a:xfrm>
            <a:off x="457200" y="1882775"/>
            <a:ext cx="8229600" cy="4572000"/>
          </a:xfrm>
        </p:spPr>
        <p:txBody>
          <a:bodyPr/>
          <a:lstStyle/>
          <a:p>
            <a:r>
              <a:rPr lang="ru-RU" smtClean="0"/>
              <a:t>На территории РФ уголовная ответственность наступает с 14лет </a:t>
            </a:r>
          </a:p>
          <a:p>
            <a:pPr>
              <a:buFont typeface="Wingdings 2" pitchFamily="18" charset="2"/>
              <a:buNone/>
            </a:pPr>
            <a:r>
              <a:rPr lang="ru-RU" smtClean="0"/>
              <a:t>(ст. 20 УК), законом предусмотрены различные наказания, в том числе и штрафы</a:t>
            </a:r>
          </a:p>
          <a:p>
            <a:r>
              <a:rPr lang="ru-RU" u="sng" smtClean="0"/>
              <a:t>1) Ложный звонок</a:t>
            </a:r>
            <a:endParaRPr lang="ru-RU" smtClean="0"/>
          </a:p>
          <a:p>
            <a:r>
              <a:rPr lang="ru-RU" u="sng" smtClean="0"/>
              <a:t>2) Порча чужого имущества</a:t>
            </a:r>
          </a:p>
          <a:p>
            <a:r>
              <a:rPr lang="ru-RU" u="sng" smtClean="0"/>
              <a:t>3) Осквернение зданий и транспорта</a:t>
            </a:r>
            <a:endParaRPr lang="ru-RU" smtClean="0"/>
          </a:p>
          <a:p>
            <a:endParaRPr lang="ru-RU" smtClean="0"/>
          </a:p>
          <a:p>
            <a:endParaRPr lang="ru-RU" smtClean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8288"/>
            <a:ext cx="8229600" cy="1398587"/>
          </a:xfrm>
        </p:spPr>
        <p:txBody>
          <a:bodyPr/>
          <a:lstStyle/>
          <a:p>
            <a:pPr marL="484632" indent="0" fontAlgn="auto">
              <a:spcAft>
                <a:spcPts val="0"/>
              </a:spcAft>
              <a:defRPr/>
            </a:pPr>
            <a:endParaRPr lang="ru-RU">
              <a:solidFill>
                <a:schemeClr val="accent1">
                  <a:tint val="83000"/>
                  <a:satMod val="150000"/>
                </a:schemeClr>
              </a:solidFill>
            </a:endParaRPr>
          </a:p>
        </p:txBody>
      </p:sp>
      <p:sp>
        <p:nvSpPr>
          <p:cNvPr id="24578" name="Содержимое 2"/>
          <p:cNvSpPr>
            <a:spLocks noGrp="1"/>
          </p:cNvSpPr>
          <p:nvPr>
            <p:ph idx="1"/>
          </p:nvPr>
        </p:nvSpPr>
        <p:spPr>
          <a:xfrm>
            <a:off x="457200" y="1882775"/>
            <a:ext cx="8229600" cy="4572000"/>
          </a:xfrm>
        </p:spPr>
        <p:txBody>
          <a:bodyPr/>
          <a:lstStyle/>
          <a:p>
            <a:endParaRPr lang="ru-RU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8288"/>
            <a:ext cx="8229600" cy="1398587"/>
          </a:xfrm>
        </p:spPr>
        <p:txBody>
          <a:bodyPr/>
          <a:lstStyle/>
          <a:p>
            <a:pPr marL="484632" indent="0" fontAlgn="auto">
              <a:spcAft>
                <a:spcPts val="0"/>
              </a:spcAft>
              <a:defRPr/>
            </a:pPr>
            <a:endParaRPr lang="ru-RU">
              <a:solidFill>
                <a:schemeClr val="accent1">
                  <a:tint val="83000"/>
                  <a:satMod val="150000"/>
                </a:schemeClr>
              </a:solidFill>
            </a:endParaRPr>
          </a:p>
        </p:txBody>
      </p:sp>
      <p:sp>
        <p:nvSpPr>
          <p:cNvPr id="14338" name="Содержимое 2"/>
          <p:cNvSpPr>
            <a:spLocks noGrp="1"/>
          </p:cNvSpPr>
          <p:nvPr>
            <p:ph idx="1"/>
          </p:nvPr>
        </p:nvSpPr>
        <p:spPr>
          <a:xfrm>
            <a:off x="457200" y="1882775"/>
            <a:ext cx="8229600" cy="4572000"/>
          </a:xfrm>
        </p:spPr>
        <p:txBody>
          <a:bodyPr/>
          <a:lstStyle/>
          <a:p>
            <a:r>
              <a:rPr lang="ru-RU" smtClean="0"/>
              <a:t>Ребёнок должен нести ответственность за свои слова и поступки</a:t>
            </a:r>
          </a:p>
        </p:txBody>
      </p:sp>
      <p:pic>
        <p:nvPicPr>
          <p:cNvPr id="14339" name="Рисунок 3" descr="ответственность родителей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59113" y="3644900"/>
            <a:ext cx="3097212" cy="2232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484632" indent="0" algn="ctr" fontAlgn="auto">
              <a:spcAft>
                <a:spcPts val="0"/>
              </a:spcAft>
              <a:defRPr/>
            </a:pPr>
            <a:r>
              <a:rPr lang="ru-RU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>Ответственность родителей за воспитание</a:t>
            </a:r>
            <a:endParaRPr lang="ru-RU" dirty="0">
              <a:solidFill>
                <a:schemeClr val="accent1">
                  <a:tint val="83000"/>
                  <a:satMod val="1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82775"/>
            <a:ext cx="8229600" cy="4572000"/>
          </a:xfrm>
        </p:spPr>
        <p:txBody>
          <a:bodyPr>
            <a:normAutofit/>
          </a:bodyPr>
          <a:lstStyle/>
          <a:p>
            <a:pPr marL="448056" indent="-384048" fontAlgn="auto">
              <a:spcAft>
                <a:spcPts val="0"/>
              </a:spcAft>
              <a:buFont typeface="Wingdings 2"/>
              <a:buChar char=""/>
              <a:defRPr/>
            </a:pPr>
            <a:endParaRPr lang="ru-RU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448056" indent="-384048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Воспитание детей;</a:t>
            </a:r>
          </a:p>
          <a:p>
            <a:pPr marL="448056" indent="-384048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Забота о физическом, психическом, нравственном и духовном развитии;</a:t>
            </a:r>
          </a:p>
          <a:p>
            <a:pPr marL="448056" indent="-384048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Защита их интересов;</a:t>
            </a:r>
          </a:p>
          <a:p>
            <a:pPr marL="448056" indent="-384048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Обеспечение безопасности;</a:t>
            </a:r>
          </a:p>
          <a:p>
            <a:pPr marL="448056" indent="-384048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Содержание детей до достижения ими совершеннолетия</a:t>
            </a:r>
            <a:endParaRPr lang="ru-RU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484632" indent="0" algn="ctr" fontAlgn="auto">
              <a:spcAft>
                <a:spcPts val="0"/>
              </a:spcAft>
              <a:defRPr/>
            </a:pPr>
            <a:r>
              <a:rPr lang="ru-RU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>Виды юридической ответственности:</a:t>
            </a:r>
            <a:endParaRPr lang="ru-RU" dirty="0">
              <a:solidFill>
                <a:schemeClr val="accent1">
                  <a:tint val="83000"/>
                  <a:satMod val="150000"/>
                </a:schemeClr>
              </a:solidFill>
            </a:endParaRPr>
          </a:p>
        </p:txBody>
      </p:sp>
      <p:sp>
        <p:nvSpPr>
          <p:cNvPr id="16386" name="Содержимое 2"/>
          <p:cNvSpPr>
            <a:spLocks noGrp="1"/>
          </p:cNvSpPr>
          <p:nvPr>
            <p:ph idx="1"/>
          </p:nvPr>
        </p:nvSpPr>
        <p:spPr>
          <a:xfrm>
            <a:off x="457200" y="1882775"/>
            <a:ext cx="8229600" cy="4572000"/>
          </a:xfrm>
        </p:spPr>
        <p:txBody>
          <a:bodyPr/>
          <a:lstStyle/>
          <a:p>
            <a:r>
              <a:rPr lang="ru-RU" smtClean="0"/>
              <a:t>Административная;</a:t>
            </a:r>
          </a:p>
          <a:p>
            <a:r>
              <a:rPr lang="ru-RU" smtClean="0"/>
              <a:t>гражданско–правовая;</a:t>
            </a:r>
          </a:p>
          <a:p>
            <a:r>
              <a:rPr lang="ru-RU" smtClean="0"/>
              <a:t>семейно–правовая (ст. 69 («Лишение родительских прав»), 73 («Ограничение родительских прав») Семейного кодекса Российской Федерации);</a:t>
            </a:r>
          </a:p>
          <a:p>
            <a:r>
              <a:rPr lang="ru-RU" smtClean="0"/>
              <a:t>уголовная (ст. 156 УК РФ («Неисполнение обязанностей по воспитанию несовершеннолетнего»)</a:t>
            </a:r>
          </a:p>
          <a:p>
            <a:endParaRPr lang="ru-RU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8288"/>
            <a:ext cx="8229600" cy="1398587"/>
          </a:xfrm>
        </p:spPr>
        <p:txBody>
          <a:bodyPr/>
          <a:lstStyle/>
          <a:p>
            <a:pPr marL="484632" indent="0" fontAlgn="auto">
              <a:spcAft>
                <a:spcPts val="0"/>
              </a:spcAft>
              <a:defRPr/>
            </a:pPr>
            <a:endParaRPr lang="ru-RU">
              <a:solidFill>
                <a:schemeClr val="accent1">
                  <a:tint val="83000"/>
                  <a:satMod val="150000"/>
                </a:schemeClr>
              </a:solidFill>
            </a:endParaRPr>
          </a:p>
        </p:txBody>
      </p:sp>
      <p:sp>
        <p:nvSpPr>
          <p:cNvPr id="17410" name="Содержимое 2"/>
          <p:cNvSpPr>
            <a:spLocks noGrp="1"/>
          </p:cNvSpPr>
          <p:nvPr>
            <p:ph idx="1"/>
          </p:nvPr>
        </p:nvSpPr>
        <p:spPr>
          <a:xfrm>
            <a:off x="457200" y="1882775"/>
            <a:ext cx="8229600" cy="4572000"/>
          </a:xfrm>
        </p:spPr>
        <p:txBody>
          <a:bodyPr/>
          <a:lstStyle/>
          <a:p>
            <a:r>
              <a:rPr lang="ru-RU" b="1" smtClean="0"/>
              <a:t>ст.63 Семейного кодекса РФ</a:t>
            </a:r>
            <a:endParaRPr lang="ru-RU" smtClean="0"/>
          </a:p>
          <a:p>
            <a:pPr>
              <a:buFont typeface="Wingdings 2" pitchFamily="18" charset="2"/>
              <a:buNone/>
            </a:pPr>
            <a:r>
              <a:rPr lang="ru-RU" smtClean="0"/>
              <a:t>Родители несут ответственность за воспитание и развитие своих детей. Они обязаны заботиться о здоровье, физическом, психическом, духовном и нравственном развитии своих детей.</a:t>
            </a:r>
          </a:p>
          <a:p>
            <a:endParaRPr lang="ru-RU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8288"/>
            <a:ext cx="8229600" cy="1398587"/>
          </a:xfrm>
        </p:spPr>
        <p:txBody>
          <a:bodyPr/>
          <a:lstStyle/>
          <a:p>
            <a:pPr marL="484632" indent="0" fontAlgn="auto">
              <a:spcAft>
                <a:spcPts val="0"/>
              </a:spcAft>
              <a:defRPr/>
            </a:pPr>
            <a:endParaRPr lang="ru-RU">
              <a:solidFill>
                <a:schemeClr val="accent1">
                  <a:tint val="83000"/>
                  <a:satMod val="1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82775"/>
            <a:ext cx="8229600" cy="4572000"/>
          </a:xfrm>
        </p:spPr>
        <p:txBody>
          <a:bodyPr>
            <a:normAutofit fontScale="92500"/>
          </a:bodyPr>
          <a:lstStyle/>
          <a:p>
            <a:pPr marL="448056" indent="-384048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ru-RU" b="1" dirty="0" smtClean="0"/>
              <a:t>ст. 65 Семейного кодекса РФ</a:t>
            </a:r>
            <a:endParaRPr lang="ru-RU" dirty="0" smtClean="0"/>
          </a:p>
          <a:p>
            <a:pPr marL="448056" indent="-384048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ru-RU" dirty="0" smtClean="0"/>
              <a:t>Родители не вправе причинять вред физическому и психическому здоровью детей, их нравственному развитию. Способы воспитания должны исключать пренебрежительное, жестокое, грубое, унижающее человеческое достоинство обращение, оскорбление или эксплуатацию детей.</a:t>
            </a:r>
          </a:p>
          <a:p>
            <a:pPr marL="448056" indent="-384048" fontAlgn="auto">
              <a:spcAft>
                <a:spcPts val="0"/>
              </a:spcAft>
              <a:buFont typeface="Wingdings 2"/>
              <a:buChar char=""/>
              <a:defRPr/>
            </a:pPr>
            <a:endParaRPr lang="ru-RU" dirty="0" smtClean="0"/>
          </a:p>
          <a:p>
            <a:pPr marL="448056" indent="-384048" fontAlgn="auto">
              <a:spcAft>
                <a:spcPts val="0"/>
              </a:spcAft>
              <a:buFont typeface="Wingdings 2"/>
              <a:buChar char=""/>
              <a:defRPr/>
            </a:pPr>
            <a:endParaRPr lang="ru-RU" dirty="0" smtClean="0"/>
          </a:p>
          <a:p>
            <a:pPr marL="448056" indent="-384048" fontAlgn="auto">
              <a:spcAft>
                <a:spcPts val="0"/>
              </a:spcAft>
              <a:buFont typeface="Wingdings 2"/>
              <a:buChar char=""/>
              <a:defRPr/>
            </a:pP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8288"/>
            <a:ext cx="8229600" cy="1398587"/>
          </a:xfrm>
        </p:spPr>
        <p:txBody>
          <a:bodyPr/>
          <a:lstStyle/>
          <a:p>
            <a:pPr marL="484632" indent="0" fontAlgn="auto">
              <a:spcAft>
                <a:spcPts val="0"/>
              </a:spcAft>
              <a:defRPr/>
            </a:pPr>
            <a:endParaRPr lang="ru-RU">
              <a:solidFill>
                <a:schemeClr val="accent1">
                  <a:tint val="83000"/>
                  <a:satMod val="150000"/>
                </a:schemeClr>
              </a:solidFill>
            </a:endParaRPr>
          </a:p>
        </p:txBody>
      </p:sp>
      <p:sp>
        <p:nvSpPr>
          <p:cNvPr id="19458" name="Содержимое 2"/>
          <p:cNvSpPr>
            <a:spLocks noGrp="1"/>
          </p:cNvSpPr>
          <p:nvPr>
            <p:ph idx="1"/>
          </p:nvPr>
        </p:nvSpPr>
        <p:spPr>
          <a:xfrm>
            <a:off x="457200" y="1882775"/>
            <a:ext cx="8229600" cy="4572000"/>
          </a:xfrm>
        </p:spPr>
        <p:txBody>
          <a:bodyPr/>
          <a:lstStyle/>
          <a:p>
            <a:r>
              <a:rPr lang="ru-RU" b="1" smtClean="0"/>
              <a:t>ст. 69 Семейного кодекса РФ</a:t>
            </a:r>
            <a:endParaRPr lang="ru-RU" smtClean="0"/>
          </a:p>
          <a:p>
            <a:pPr>
              <a:buFont typeface="Wingdings 2" pitchFamily="18" charset="2"/>
              <a:buNone/>
            </a:pPr>
            <a:r>
              <a:rPr lang="ru-RU" smtClean="0"/>
              <a:t> Лишение родительских прав – в случае уклонения от выполнения обязанностей, злоупотребление родительскими правами, жестокое обращение, хронический алкоголизм или наркомания и т.д.</a:t>
            </a:r>
          </a:p>
          <a:p>
            <a:endParaRPr lang="ru-RU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8288"/>
            <a:ext cx="8229600" cy="1398587"/>
          </a:xfrm>
        </p:spPr>
        <p:txBody>
          <a:bodyPr/>
          <a:lstStyle/>
          <a:p>
            <a:pPr marL="484632" indent="0" fontAlgn="auto">
              <a:spcAft>
                <a:spcPts val="0"/>
              </a:spcAft>
              <a:defRPr/>
            </a:pPr>
            <a:endParaRPr lang="ru-RU">
              <a:solidFill>
                <a:schemeClr val="accent1">
                  <a:tint val="83000"/>
                  <a:satMod val="150000"/>
                </a:schemeClr>
              </a:solidFill>
            </a:endParaRPr>
          </a:p>
        </p:txBody>
      </p:sp>
      <p:sp>
        <p:nvSpPr>
          <p:cNvPr id="20482" name="Содержимое 2"/>
          <p:cNvSpPr>
            <a:spLocks noGrp="1"/>
          </p:cNvSpPr>
          <p:nvPr>
            <p:ph idx="1"/>
          </p:nvPr>
        </p:nvSpPr>
        <p:spPr>
          <a:xfrm>
            <a:off x="457200" y="1882775"/>
            <a:ext cx="8229600" cy="4572000"/>
          </a:xfrm>
        </p:spPr>
        <p:txBody>
          <a:bodyPr/>
          <a:lstStyle/>
          <a:p>
            <a:r>
              <a:rPr lang="ru-RU" b="1" smtClean="0"/>
              <a:t>ст. 73 Семейного кодекса РФ</a:t>
            </a:r>
            <a:endParaRPr lang="ru-RU" smtClean="0"/>
          </a:p>
          <a:p>
            <a:pPr>
              <a:buFont typeface="Wingdings 2" pitchFamily="18" charset="2"/>
              <a:buNone/>
            </a:pPr>
            <a:r>
              <a:rPr lang="ru-RU" smtClean="0"/>
              <a:t>Ограничение родительских прав,  если оставление ребенка с родителем опасно.</a:t>
            </a:r>
          </a:p>
          <a:p>
            <a:endParaRPr lang="ru-RU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484632" indent="0" algn="ctr" fontAlgn="auto">
              <a:spcAft>
                <a:spcPts val="0"/>
              </a:spcAft>
              <a:defRPr/>
            </a:pPr>
            <a:r>
              <a:rPr lang="ru-RU" b="1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/>
            </a:r>
            <a:br>
              <a:rPr lang="ru-RU" b="1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</a:br>
            <a:r>
              <a:rPr lang="ru-RU" b="1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/>
            </a:r>
            <a:br>
              <a:rPr lang="ru-RU" b="1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</a:br>
            <a:r>
              <a:rPr lang="ru-RU" b="1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>Административная ответственность</a:t>
            </a:r>
            <a:r>
              <a:rPr lang="ru-RU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/>
            </a:r>
            <a:br>
              <a:rPr lang="ru-RU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</a:br>
            <a:r>
              <a:rPr lang="ru-RU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/>
            </a:r>
            <a:br>
              <a:rPr lang="ru-RU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</a:br>
            <a:endParaRPr lang="ru-RU" dirty="0">
              <a:solidFill>
                <a:schemeClr val="accent1">
                  <a:tint val="83000"/>
                  <a:satMod val="1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82775"/>
            <a:ext cx="8229600" cy="4572000"/>
          </a:xfrm>
        </p:spPr>
        <p:txBody>
          <a:bodyPr>
            <a:normAutofit fontScale="77500" lnSpcReduction="20000"/>
          </a:bodyPr>
          <a:lstStyle/>
          <a:p>
            <a:pPr marL="448056" indent="-384048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ru-RU" dirty="0" smtClean="0"/>
              <a:t>Ст.  5.35. </a:t>
            </a:r>
            <a:r>
              <a:rPr lang="ru-RU" dirty="0" err="1" smtClean="0"/>
              <a:t>КоАП</a:t>
            </a:r>
            <a:r>
              <a:rPr lang="ru-RU" dirty="0" smtClean="0"/>
              <a:t> РФ</a:t>
            </a:r>
          </a:p>
          <a:p>
            <a:pPr marL="448056" indent="-384048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/>
              <a:t>Неисполнение или ненадлежащее исполнение родителями обязанностей по содержанию (обеспечивает место проживания, продукты питания, одежду и т.д. для нормального развития), воспитанию (прививает элементарные навыки, соблюдение правовых норм, правил вежливости, этикета и т.д.), обучению, защите прав и интересов несовершеннолетнего  – в том числе </a:t>
            </a:r>
            <a:r>
              <a:rPr lang="ru-RU" b="1" dirty="0" smtClean="0"/>
              <a:t>родители ОБЯЗАНЫ обеспечить получение детьми основного общего образования</a:t>
            </a:r>
            <a:r>
              <a:rPr lang="ru-RU" dirty="0" smtClean="0"/>
              <a:t>. Предупреждение или наложение административного штрафа в размере от ста до пятисот рублей.</a:t>
            </a:r>
          </a:p>
          <a:p>
            <a:pPr marL="448056" indent="-384048" fontAlgn="auto">
              <a:spcAft>
                <a:spcPts val="0"/>
              </a:spcAft>
              <a:buFont typeface="Wingdings 2"/>
              <a:buChar char=""/>
              <a:defRPr/>
            </a:pP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ркая">
  <a:themeElements>
    <a:clrScheme name="Яркая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Ярк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Яркая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38</TotalTime>
  <Words>276</Words>
  <Application>Microsoft Office PowerPoint</Application>
  <PresentationFormat>Экран (4:3)</PresentationFormat>
  <Paragraphs>29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Шаблон оформления</vt:lpstr>
      </vt:variant>
      <vt:variant>
        <vt:i4>8</vt:i4>
      </vt:variant>
      <vt:variant>
        <vt:lpstr>Заголовки слайдов</vt:lpstr>
      </vt:variant>
      <vt:variant>
        <vt:i4>12</vt:i4>
      </vt:variant>
    </vt:vector>
  </HeadingPairs>
  <TitlesOfParts>
    <vt:vector size="25" baseType="lpstr">
      <vt:lpstr>Century Gothic</vt:lpstr>
      <vt:lpstr>Arial</vt:lpstr>
      <vt:lpstr>Wingdings 2</vt:lpstr>
      <vt:lpstr>Verdana</vt:lpstr>
      <vt:lpstr>Calibri</vt:lpstr>
      <vt:lpstr>Яркая</vt:lpstr>
      <vt:lpstr>Яркая</vt:lpstr>
      <vt:lpstr>Яркая</vt:lpstr>
      <vt:lpstr>Яркая</vt:lpstr>
      <vt:lpstr>Яркая</vt:lpstr>
      <vt:lpstr>Яркая</vt:lpstr>
      <vt:lpstr>Яркая</vt:lpstr>
      <vt:lpstr>Яркая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Ответственность родителей за воспитание детей</dc:title>
  <dc:creator>user</dc:creator>
  <cp:lastModifiedBy>Неволино</cp:lastModifiedBy>
  <cp:revision>7</cp:revision>
  <dcterms:created xsi:type="dcterms:W3CDTF">2014-12-17T18:29:25Z</dcterms:created>
  <dcterms:modified xsi:type="dcterms:W3CDTF">2016-06-17T05:49:01Z</dcterms:modified>
</cp:coreProperties>
</file>