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66" r:id="rId3"/>
    <p:sldId id="267" r:id="rId4"/>
    <p:sldId id="260" r:id="rId5"/>
    <p:sldId id="261" r:id="rId6"/>
    <p:sldId id="262" r:id="rId7"/>
    <p:sldId id="263" r:id="rId8"/>
    <p:sldId id="265" r:id="rId9"/>
    <p:sldId id="264" r:id="rId10"/>
    <p:sldId id="270" r:id="rId11"/>
    <p:sldId id="274" r:id="rId12"/>
    <p:sldId id="275" r:id="rId13"/>
    <p:sldId id="276" r:id="rId14"/>
    <p:sldId id="277" r:id="rId15"/>
    <p:sldId id="278" r:id="rId16"/>
    <p:sldId id="268" r:id="rId17"/>
    <p:sldId id="279" r:id="rId18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39175C6-F4A8-46F9-83DB-ADB292A874DB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C90A754-390D-4B36-8130-46A6781F6B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B5D601-C5DF-4D49-9B3A-22B20DA2DB2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A5500-7FC1-4790-8698-E7271A816001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94922-C65C-4099-B7D1-354524C4B1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9D9D3-4DC9-4F16-A23C-B177D20C9AA0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15C22-D071-4DBA-B267-939BA8A18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E322-ECBE-41BD-BE92-7A3AA0A02C34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936CB-7DBD-4E6E-AA7B-B1CF3398F4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B5499-EBFF-4181-8AC1-F845B27EB771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D849A-2018-4A77-B2FB-6FFC27989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A1C78-63C4-4AB3-BB56-8FEA836028E5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75DA8-A33E-4858-B8CB-ECAE2B2E2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137A3-2918-44D9-B1EA-2B191C96CEE5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FB8F1-CDEA-4BDD-8083-375321009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8DD41-8A2D-40BC-83E2-610AED7AA71F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3724-2196-48D6-87F1-198BCFB35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FCA52-1B05-4D5C-94E9-CF0ACBDE5381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9C39F-5496-4FF6-A03E-B1FE001B98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5FF99-97DB-420F-9AE0-45F2381EBFF8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026B9-9693-4D8A-96DB-11481A32E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E4467-2840-4517-846B-B0F72CB90651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9C493-3448-45CC-8053-1D8C65B0D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1A96D-D1FE-4BC4-8AEE-77E44F1BFC3C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F95FF-C8DA-4D5C-8058-7B10D95FF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381F68-7A87-4B36-AEA6-242966F1D447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AC55C1-F52E-4205-BDB2-385EDC651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1500188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РЕЛИГИОЗНОЙ КУЛЬТУРЫ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и СВЕТСКОЙ ЭТИКИ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1.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православной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00034" y="1357298"/>
            <a:ext cx="1322510" cy="175748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2214563" y="1571625"/>
            <a:ext cx="5643562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 Курс знакомит с основами православной культуры, раскрывает её значение в формировании российского государства и общества, а также ее роль в формировании личности человека, его отношения к миру и людям, поведения в повседневной жизни.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2.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исламской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71472" y="1500174"/>
            <a:ext cx="1345536" cy="17892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27651" name="Прямоугольник 3"/>
          <p:cNvSpPr>
            <a:spLocks noChangeArrowheads="1"/>
          </p:cNvSpPr>
          <p:nvPr/>
        </p:nvSpPr>
        <p:spPr bwMode="auto">
          <a:xfrm>
            <a:off x="2214563" y="1163638"/>
            <a:ext cx="6215062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ru-RU" sz="2800">
                <a:latin typeface="Calibri" pitchFamily="34" charset="0"/>
              </a:rPr>
              <a:t>Курс знакомит школьников с основами духовно-нравственной культуры ислама. Учащиеся узнают о жизни пророка Мухаммада, об истории появления, основах ислама и исламской этики, об обязанностях мусульман. Обращаясь к Корану и Сунне, авторы учебника подчёркивают значение этих книг как источников нравственности. Особое место в пособии уделено жизни мусульман в современной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3.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буддийской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42910" y="1357298"/>
            <a:ext cx="1334801" cy="17892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28675" name="Прямоугольник 3"/>
          <p:cNvSpPr>
            <a:spLocks noChangeArrowheads="1"/>
          </p:cNvSpPr>
          <p:nvPr/>
        </p:nvSpPr>
        <p:spPr bwMode="auto">
          <a:xfrm>
            <a:off x="2214563" y="1643063"/>
            <a:ext cx="607218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>
                <a:latin typeface="Calibri" pitchFamily="34" charset="0"/>
              </a:rPr>
              <a:t>Курс в доступной для учащихся 4-х классов форме знакомит с основами буддийской культуры: её основателем, буддийским учением, нравственными ценностями, священными книгами, ритуалами, святынями, праздниками, искусством.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4.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иудейской культуры: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00034" y="1285860"/>
            <a:ext cx="1359870" cy="1768936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29699" name="Прямоугольник 3"/>
          <p:cNvSpPr>
            <a:spLocks noChangeArrowheads="1"/>
          </p:cNvSpPr>
          <p:nvPr/>
        </p:nvSpPr>
        <p:spPr bwMode="auto">
          <a:xfrm>
            <a:off x="2000250" y="1571625"/>
            <a:ext cx="62865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C000"/>
                </a:solidFill>
                <a:latin typeface="Georgia" pitchFamily="18" charset="0"/>
              </a:rPr>
              <a:t> </a:t>
            </a:r>
            <a:r>
              <a:rPr lang="ru-RU" sz="3200">
                <a:latin typeface="Calibri" pitchFamily="34" charset="0"/>
              </a:rPr>
              <a:t>Курс знакомит с основами иудейской культуры и раскрывает её значение в формировании личности иудея и его поведении в повседневной жизни, а также её влияние на историю еврейского народа и мировые религии - христианство и ислам, показывает жизнь евреев в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5.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мировых религиозных культур: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/>
              <a:ext uri="{28A0092B-C50C-407E-A947-70E740481C1C}"/>
            </a:extLst>
          </a:blip>
          <a:stretch>
            <a:fillRect/>
          </a:stretch>
        </p:blipFill>
        <p:spPr>
          <a:xfrm>
            <a:off x="571472" y="1357298"/>
            <a:ext cx="1345905" cy="1773379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30723" name="Прямоугольник 3"/>
          <p:cNvSpPr>
            <a:spLocks noChangeArrowheads="1"/>
          </p:cNvSpPr>
          <p:nvPr/>
        </p:nvSpPr>
        <p:spPr bwMode="auto">
          <a:xfrm>
            <a:off x="2143125" y="2143125"/>
            <a:ext cx="607218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Курс знакомит с вопросами возникновения и истории важнейших религий мира, с их взаимоотношением с культурой и этикой, воздействием на искусство, ролью в жизни людей.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Модуль 6.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светской этики: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85786" y="1357298"/>
            <a:ext cx="1326485" cy="1773377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2357438" y="1500188"/>
            <a:ext cx="6072187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Этика </a:t>
            </a:r>
            <a:r>
              <a:rPr lang="ru-RU" sz="2000" b="1" dirty="0">
                <a:solidFill>
                  <a:schemeClr val="bg1"/>
                </a:solidFill>
                <a:latin typeface="+mn-lt"/>
              </a:rPr>
              <a:t>- </a:t>
            </a:r>
            <a:r>
              <a:rPr lang="ru-RU" sz="2000" b="1" dirty="0">
                <a:latin typeface="+mn-lt"/>
              </a:rPr>
              <a:t>греч. </a:t>
            </a:r>
            <a:r>
              <a:rPr lang="ru-RU" sz="2000" b="1" dirty="0" err="1">
                <a:latin typeface="+mn-lt"/>
              </a:rPr>
              <a:t>ethika</a:t>
            </a:r>
            <a:r>
              <a:rPr lang="ru-RU" sz="2000" b="1" dirty="0">
                <a:latin typeface="+mn-lt"/>
              </a:rPr>
              <a:t> - от </a:t>
            </a:r>
            <a:r>
              <a:rPr lang="ru-RU" sz="2000" b="1" dirty="0" err="1">
                <a:latin typeface="+mn-lt"/>
              </a:rPr>
              <a:t>ethos</a:t>
            </a:r>
            <a:r>
              <a:rPr lang="ru-RU" sz="2000" b="1" dirty="0">
                <a:latin typeface="+mn-lt"/>
              </a:rPr>
              <a:t> - обычай, нрав, характер),  философская дисциплина, изучающая мораль, нравственность.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</a:rPr>
              <a:t>Термин впервые употребляется Аристотелем.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</a:rPr>
              <a:t>Центральной для этики продолжает оставаться проблема добра и зла.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28688" y="4071938"/>
            <a:ext cx="6929437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Этикет -</a:t>
            </a:r>
            <a:r>
              <a:rPr lang="ru-RU" sz="2000" b="1" dirty="0">
                <a:latin typeface="+mn-lt"/>
              </a:rPr>
              <a:t> термин «этикет» (от </a:t>
            </a:r>
            <a:r>
              <a:rPr lang="ru-RU" sz="2000" b="1" dirty="0" err="1">
                <a:latin typeface="+mn-lt"/>
              </a:rPr>
              <a:t>французско</a:t>
            </a:r>
            <a:r>
              <a:rPr lang="ru-RU" sz="2000" b="1" dirty="0">
                <a:latin typeface="+mn-lt"/>
              </a:rPr>
              <a:t> </a:t>
            </a:r>
            <a:r>
              <a:rPr lang="ru-RU" sz="2000" b="1" dirty="0" err="1">
                <a:latin typeface="+mn-lt"/>
              </a:rPr>
              <a:t>гоetiquette</a:t>
            </a:r>
            <a:r>
              <a:rPr lang="ru-RU" sz="2000" b="1" dirty="0">
                <a:latin typeface="+mn-lt"/>
              </a:rPr>
              <a:t>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</a:rPr>
              <a:t>означает форму, манеру поведения, правила учтивости и вежливости, принятые в том или ином обществе.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</a:rPr>
              <a:t>Этикет — это сочетание формальных правил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</a:rPr>
              <a:t>поведения в заранее определенных ситуациях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В результате освоения данного курса школьниками должны быть усвоены следующие смыслы: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88" y="1785938"/>
            <a:ext cx="7643812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3050" indent="-273050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3200" dirty="0">
                <a:latin typeface="+mn-lt"/>
              </a:rPr>
              <a:t>каждая культура имеет собственный контекст и свою логику, </a:t>
            </a:r>
          </a:p>
          <a:p>
            <a:pPr marL="273050" indent="-273050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3200" dirty="0">
                <a:latin typeface="+mn-lt"/>
              </a:rPr>
              <a:t>ни одна культура не может быть лучше другой,</a:t>
            </a:r>
          </a:p>
          <a:p>
            <a:pPr marL="273050" indent="-273050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3200" dirty="0">
                <a:latin typeface="+mn-lt"/>
              </a:rPr>
              <a:t>каждая культура обладает значимым для развития человечества  ценностным содержанием.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143000" y="500063"/>
            <a:ext cx="6500813" cy="28575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Выбор за вами,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дорогие родители!</a:t>
            </a:r>
          </a:p>
        </p:txBody>
      </p:sp>
      <p:pic>
        <p:nvPicPr>
          <p:cNvPr id="33794" name="Picture 3" descr="C:\Users\Нина\Desktop\47855418315157292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63" y="3286125"/>
            <a:ext cx="27622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071563" y="4643438"/>
            <a:ext cx="2643187" cy="10001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Удачи!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     Современный национальный        воспитательный идеал: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63" y="1858963"/>
            <a:ext cx="7929562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	Высоконравственный, творческий, компетентный гражданин России, принимающий судьбу Отечества как свою личную, осознающий ответственность за настоящее и будущее своей страны, укоренённый в духовных и культурных традициях многонационального народа Российской Федерации</a:t>
            </a:r>
            <a:endParaRPr lang="ru-RU" sz="3200" dirty="0">
              <a:latin typeface="+mn-lt"/>
            </a:endParaRPr>
          </a:p>
        </p:txBody>
      </p:sp>
      <p:pic>
        <p:nvPicPr>
          <p:cNvPr id="17411" name="Picture 2" descr="http://www.sgpi.ru/userfiles/s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357188"/>
            <a:ext cx="10302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Базовые национальные ценности: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434" name="Picture 2" descr="http://www.sgpi.ru/userfiles/s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4071938"/>
            <a:ext cx="1228725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14375" y="1428750"/>
            <a:ext cx="6143625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патриотизм;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социальная солидарность;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гражданственность;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семья;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труд и творчество;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наука 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rgbClr val="FF0000"/>
                </a:solidFill>
                <a:latin typeface="+mn-lt"/>
              </a:rPr>
              <a:t>традиционные российские религии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искусство и литература;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природа;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FontTx/>
              <a:buChar char="•"/>
              <a:defRPr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человечество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Цель комплексного учебного курса ОРКСЭ: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75" y="1500188"/>
            <a:ext cx="7358063" cy="39862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800" dirty="0">
                <a:latin typeface="+mj-lt"/>
              </a:rPr>
              <a:t>духовно-нравственное воспитание учащихся; 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800" dirty="0">
                <a:latin typeface="+mj-lt"/>
              </a:rPr>
              <a:t>формирование поликультурной компетентности: 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800" dirty="0">
                <a:latin typeface="+mj-lt"/>
              </a:rPr>
              <a:t>-знание и принятие человеком 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800" dirty="0">
                <a:latin typeface="+mj-lt"/>
              </a:rPr>
              <a:t>культурного и религиозного разнообразия мира;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800" dirty="0">
                <a:latin typeface="+mj-lt"/>
              </a:rPr>
              <a:t>-доброжелательное отношение 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800" dirty="0">
                <a:latin typeface="+mj-lt"/>
              </a:rPr>
              <a:t>к носителям той или иной культуры</a:t>
            </a:r>
            <a:r>
              <a:rPr lang="ru-RU" sz="3200" dirty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и задачи курса: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85813" y="1643063"/>
            <a:ext cx="7358062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ru-RU" sz="3200">
                <a:latin typeface="Calibri" pitchFamily="34" charset="0"/>
              </a:rPr>
              <a:t>формирование ценностно-смысловых и мировоззренческих основ, обеспечивающих целостное восприятие отечественной истории и культуры;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ru-RU" sz="3200">
                <a:latin typeface="Calibri" pitchFamily="34" charset="0"/>
              </a:rPr>
              <a:t>развитие способностей общения в поликультурной среде.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Культурологический принцип: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6" name="Прямоугольник 2"/>
          <p:cNvSpPr>
            <a:spLocks noChangeArrowheads="1"/>
          </p:cNvSpPr>
          <p:nvPr/>
        </p:nvSpPr>
        <p:spPr bwMode="auto">
          <a:xfrm>
            <a:off x="785813" y="1357313"/>
            <a:ext cx="757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>
                <a:latin typeface="Calibri" pitchFamily="34" charset="0"/>
              </a:rPr>
              <a:t>	Курс является культурологическим и направлен на развитие у школьников  4-х классов представлений о нравственных идеалах и ценностях, составляющих основу религиозных и светских традиций многонациональной культуры России, на понимание их значения в жизни современного общества, а также своей сопричастности к ним.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Основы культурологического подхода: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143000" y="1704975"/>
            <a:ext cx="6929438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ru-RU" sz="2800">
                <a:latin typeface="Calibri" pitchFamily="34" charset="0"/>
              </a:rPr>
              <a:t>направленность на формирование культурологической компетентности учащихся;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ru-RU" sz="2800">
                <a:latin typeface="Calibri" pitchFamily="34" charset="0"/>
              </a:rPr>
              <a:t>отсутствие позиции религиозного образования (катехизации);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ru-RU" sz="2800">
                <a:latin typeface="Calibri" pitchFamily="34" charset="0"/>
              </a:rPr>
              <a:t>отсутствие доминирующих позиций какой-либо традиции перед другими;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ru-RU" sz="2800">
                <a:latin typeface="Calibri" pitchFamily="34" charset="0"/>
              </a:rPr>
              <a:t>воспитательный характер;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ru-RU" sz="2800">
                <a:latin typeface="Calibri" pitchFamily="34" charset="0"/>
              </a:rPr>
              <a:t>минимизация конфликтных факторов.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Курс состоит из 6 модулей: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928688" y="1357313"/>
            <a:ext cx="7358062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>
              <a:buFontTx/>
              <a:buAutoNum type="arabicPeriod"/>
            </a:pPr>
            <a:r>
              <a:rPr lang="ru-RU" altLang="zh-CN" sz="3200" b="1">
                <a:latin typeface="Calibri" pitchFamily="34" charset="0"/>
                <a:cs typeface="宋体"/>
              </a:rPr>
              <a:t>Основы  православной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>
                <a:latin typeface="Calibri" pitchFamily="34" charset="0"/>
                <a:cs typeface="宋体"/>
              </a:rPr>
              <a:t>Основы  исламской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>
                <a:latin typeface="Calibri" pitchFamily="34" charset="0"/>
                <a:cs typeface="宋体"/>
              </a:rPr>
              <a:t>Основы  буддийской культуры.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>
                <a:latin typeface="Calibri" pitchFamily="34" charset="0"/>
                <a:cs typeface="宋体"/>
              </a:rPr>
              <a:t>Основы  иудейской  культуры.</a:t>
            </a:r>
          </a:p>
          <a:p>
            <a:pPr marL="514350" indent="-514350">
              <a:buFontTx/>
              <a:buAutoNum type="arabicPeriod"/>
            </a:pPr>
            <a:r>
              <a:rPr lang="ru-RU" altLang="zh-CN" sz="3200" b="1">
                <a:latin typeface="Calibri" pitchFamily="34" charset="0"/>
                <a:cs typeface="宋体"/>
              </a:rPr>
              <a:t>Основы мировых религиозных культур.</a:t>
            </a:r>
          </a:p>
          <a:p>
            <a:pPr marL="514350" indent="-514350" algn="just">
              <a:buFontTx/>
              <a:buAutoNum type="arabicPeriod"/>
            </a:pPr>
            <a:r>
              <a:rPr lang="ru-RU" altLang="zh-CN" sz="3200" b="1">
                <a:latin typeface="Calibri" pitchFamily="34" charset="0"/>
                <a:cs typeface="宋体"/>
              </a:rPr>
              <a:t>Основы светской этики.</a:t>
            </a:r>
          </a:p>
          <a:p>
            <a:pPr marL="514350" indent="-514350" algn="just"/>
            <a:endParaRPr lang="ru-RU" altLang="zh-CN" sz="3200" b="1">
              <a:latin typeface="Calibri" pitchFamily="34" charset="0"/>
              <a:cs typeface="宋体"/>
            </a:endParaRPr>
          </a:p>
          <a:p>
            <a:pPr marL="514350" indent="-514350" algn="just"/>
            <a:endParaRPr lang="ru-RU" altLang="zh-CN" sz="3200" b="1">
              <a:latin typeface="Calibri" pitchFamily="34" charset="0"/>
              <a:cs typeface="宋体"/>
            </a:endParaRPr>
          </a:p>
          <a:p>
            <a:pPr marL="514350" indent="-514350" algn="just"/>
            <a:endParaRPr lang="ru-RU" altLang="zh-CN" sz="3200" b="1">
              <a:latin typeface="Calibri" pitchFamily="34" charset="0"/>
              <a:cs typeface="宋体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71472" y="5000636"/>
            <a:ext cx="999704" cy="1328509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785918" y="5000636"/>
            <a:ext cx="1017110" cy="1352540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214678" y="5000636"/>
            <a:ext cx="1008995" cy="1352540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929190" y="5000636"/>
            <a:ext cx="1027945" cy="1337164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/>
              <a:ext uri="{28A0092B-C50C-407E-A947-70E740481C1C}"/>
            </a:extLst>
          </a:blip>
          <a:stretch>
            <a:fillRect/>
          </a:stretch>
        </p:blipFill>
        <p:spPr>
          <a:xfrm>
            <a:off x="6215074" y="5000636"/>
            <a:ext cx="1027680" cy="1354082"/>
          </a:xfrm>
          <a:prstGeom prst="rect">
            <a:avLst/>
          </a:prstGeom>
          <a:effectLst>
            <a:glow>
              <a:schemeClr val="accent1"/>
            </a:glo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572396" y="5000636"/>
            <a:ext cx="1012852" cy="1354081"/>
          </a:xfrm>
          <a:prstGeom prst="rect">
            <a:avLst/>
          </a:prstGeom>
          <a:effectLst>
            <a:glow>
              <a:schemeClr val="accent1"/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3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Методические основы: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4375" y="1665288"/>
            <a:ext cx="7929563" cy="47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>
                <a:latin typeface="Calibri" pitchFamily="34" charset="0"/>
              </a:rPr>
              <a:t>Блок 1.</a:t>
            </a:r>
            <a:r>
              <a:rPr lang="ru-RU" sz="2800">
                <a:latin typeface="Calibri" pitchFamily="34" charset="0"/>
              </a:rPr>
              <a:t> Введение. Духовные ценности и нравственные идеалы в жизни человека и общества. Россия  - наша Родина. </a:t>
            </a:r>
          </a:p>
          <a:p>
            <a:pPr>
              <a:lnSpc>
                <a:spcPct val="90000"/>
              </a:lnSpc>
            </a:pPr>
            <a:endParaRPr lang="ru-RU" sz="280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 b="1">
                <a:latin typeface="Calibri" pitchFamily="34" charset="0"/>
              </a:rPr>
              <a:t>Блок 2. </a:t>
            </a:r>
            <a:r>
              <a:rPr lang="ru-RU" sz="2800">
                <a:latin typeface="Calibri" pitchFamily="34" charset="0"/>
              </a:rPr>
              <a:t>– 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содержание выбранного модуля</a:t>
            </a:r>
            <a:r>
              <a:rPr lang="ru-RU" sz="280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ru-RU" sz="280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 b="1">
                <a:latin typeface="Calibri" pitchFamily="34" charset="0"/>
              </a:rPr>
              <a:t>Блок 3</a:t>
            </a:r>
            <a:r>
              <a:rPr lang="ru-RU" sz="2800">
                <a:latin typeface="Calibri" pitchFamily="34" charset="0"/>
              </a:rPr>
              <a:t>. Духовные традиции многонационального народа России. Любовь и уважение к Отечеству. Патриотизм многонационального и многоконфессионального народа России.</a:t>
            </a:r>
          </a:p>
          <a:p>
            <a:pPr>
              <a:lnSpc>
                <a:spcPct val="90000"/>
              </a:lnSpc>
            </a:pPr>
            <a:endParaRPr lang="ru-RU" sz="280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>
                <a:latin typeface="Calibri" pitchFamily="34" charset="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ybook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mybook</Template>
  <TotalTime>173</TotalTime>
  <Words>544</Words>
  <Application>Microsoft Office PowerPoint</Application>
  <PresentationFormat>Экран (4:3)</PresentationFormat>
  <Paragraphs>74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mybook</vt:lpstr>
      <vt:lpstr>ОСНОВЫ  РЕЛИГИОЗНОЙ КУЛЬТУРЫ  и СВЕТСКОЙ ЭТИКИ</vt:lpstr>
      <vt:lpstr>           Современный национальный        воспитательный идеал:</vt:lpstr>
      <vt:lpstr>Базовые национальные ценности:</vt:lpstr>
      <vt:lpstr>Цель комплексного учебного курса ОРКСЭ:</vt:lpstr>
      <vt:lpstr>Основы и задачи курса:</vt:lpstr>
      <vt:lpstr>Культурологический принцип:</vt:lpstr>
      <vt:lpstr>Основы культурологического подхода:</vt:lpstr>
      <vt:lpstr>Курс состоит из 6 модулей:</vt:lpstr>
      <vt:lpstr>Методические основы:</vt:lpstr>
      <vt:lpstr>Модуль 1. Основы православной культуры:</vt:lpstr>
      <vt:lpstr>Модуль 2. Основы исламской культуры:</vt:lpstr>
      <vt:lpstr>Модуль 3. Основы буддийской культуры:</vt:lpstr>
      <vt:lpstr>Модуль 4. Основы иудейской культуры:</vt:lpstr>
      <vt:lpstr> Модуль 5. Основы мировых религиозных культур:</vt:lpstr>
      <vt:lpstr>Модуль 6. Основы светской этики:</vt:lpstr>
      <vt:lpstr> В результате освоения данного курса школьниками должны быть усвоены следующие смыслы: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 РЕЛИГИОЗНОЙ КУЛЬТУРЫ  и СВЕТСКОЙ ЭТИКИ</dc:title>
  <dc:creator>Нина</dc:creator>
  <cp:lastModifiedBy>Кадры</cp:lastModifiedBy>
  <cp:revision>30</cp:revision>
  <dcterms:created xsi:type="dcterms:W3CDTF">2014-02-08T14:07:33Z</dcterms:created>
  <dcterms:modified xsi:type="dcterms:W3CDTF">2018-04-11T10:48:38Z</dcterms:modified>
</cp:coreProperties>
</file>