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0" r:id="rId2"/>
    <p:sldId id="260" r:id="rId3"/>
    <p:sldId id="265" r:id="rId4"/>
    <p:sldId id="263" r:id="rId5"/>
    <p:sldId id="271" r:id="rId6"/>
    <p:sldId id="284" r:id="rId7"/>
    <p:sldId id="273" r:id="rId8"/>
    <p:sldId id="274" r:id="rId9"/>
    <p:sldId id="275" r:id="rId10"/>
    <p:sldId id="276" r:id="rId11"/>
    <p:sldId id="282" r:id="rId12"/>
    <p:sldId id="283" r:id="rId13"/>
    <p:sldId id="278" r:id="rId14"/>
    <p:sldId id="280" r:id="rId15"/>
    <p:sldId id="28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68" autoAdjust="0"/>
    <p:restoredTop sz="85572" autoAdjust="0"/>
  </p:normalViewPr>
  <p:slideViewPr>
    <p:cSldViewPr snapToGrid="0">
      <p:cViewPr varScale="1">
        <p:scale>
          <a:sx n="62" d="100"/>
          <a:sy n="62" d="100"/>
        </p:scale>
        <p:origin x="-17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ED5BA-9C6F-44D0-8B29-CFC04E531E6F}" type="datetimeFigureOut">
              <a:rPr lang="ru-RU" smtClean="0"/>
              <a:pPr/>
              <a:t>07.12.2016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34B6E-2EC3-4A3D-8B99-8AD02F328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2587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  <a:ln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35F307-C7C6-4702-8D9A-BD38F00063F0}" type="slidenum">
              <a:rPr lang="ru-RU" altLang="ru-RU"/>
              <a:pPr/>
              <a:t>1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1896436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760B-B006-428F-AFE8-DCF02C6B5824}" type="datetime1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530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5985D-173A-4D31-A29B-A446FEA2CE16}" type="datetime1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040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97B6-FADB-4D32-ABCF-A3A24A2383AB}" type="datetime1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876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4283-4033-4F0D-B73F-7D9B3AB26667}" type="datetime1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535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29580-A5B5-4E6D-95B3-5609343926F9}" type="datetime1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488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C15F-BA6C-4EB1-85B3-8DB520FA3DB5}" type="datetime1">
              <a:rPr lang="ru-RU" smtClean="0"/>
              <a:pPr/>
              <a:t>07.12.2016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014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3498-AE0A-4C1E-BEDE-8C0E78A6F2A3}" type="datetime1">
              <a:rPr lang="ru-RU" smtClean="0"/>
              <a:pPr/>
              <a:t>07.12.2016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472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C4A9-0034-450F-98F5-145BDAD68A2B}" type="datetime1">
              <a:rPr lang="ru-RU" smtClean="0"/>
              <a:pPr/>
              <a:t>07.12.2016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42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DD9-DB11-4F49-9A49-9E65C2B47752}" type="datetime1">
              <a:rPr lang="ru-RU" smtClean="0"/>
              <a:pPr/>
              <a:t>07.12.2016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081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787E1-9942-4EC1-9931-B14574FDAEF7}" type="datetime1">
              <a:rPr lang="ru-RU" smtClean="0"/>
              <a:pPr/>
              <a:t>07.12.2016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165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22216-3BC9-4CBB-90B2-A9183C2F4696}" type="datetime1">
              <a:rPr lang="ru-RU" smtClean="0"/>
              <a:pPr/>
              <a:t>07.12.2016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014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58AD3-4E49-4B56-8459-6615FA15E967}" type="datetime1">
              <a:rPr lang="ru-RU" smtClean="0"/>
              <a:pPr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DB640-7508-4A44-ABBE-2A2069F798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1859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Прямоугольник 107"/>
          <p:cNvSpPr>
            <a:spLocks noChangeArrowheads="1"/>
          </p:cNvSpPr>
          <p:nvPr/>
        </p:nvSpPr>
        <p:spPr bwMode="auto">
          <a:xfrm>
            <a:off x="240479" y="2040054"/>
            <a:ext cx="87554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государственной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итоговой 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аттестации</a:t>
            </a:r>
          </a:p>
        </p:txBody>
      </p:sp>
      <p:sp>
        <p:nvSpPr>
          <p:cNvPr id="3" name="Номер слайда 2"/>
          <p:cNvSpPr txBox="1">
            <a:spLocks/>
          </p:cNvSpPr>
          <p:nvPr/>
        </p:nvSpPr>
        <p:spPr bwMode="auto">
          <a:xfrm>
            <a:off x="3652838" y="6315075"/>
            <a:ext cx="23653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200" dirty="0">
                <a:solidFill>
                  <a:srgbClr val="898989"/>
                </a:solidFill>
              </a:rPr>
              <a:t>14 октября 2016</a:t>
            </a:r>
          </a:p>
        </p:txBody>
      </p:sp>
    </p:spTree>
    <p:extLst>
      <p:ext uri="{BB962C8B-B14F-4D97-AF65-F5344CB8AC3E}">
        <p14:creationId xmlns:p14="http://schemas.microsoft.com/office/powerpoint/2010/main" xmlns="" val="220438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Распределение бюджетных мест в соответствие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со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вступительными испытаниями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10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49243900"/>
              </p:ext>
            </p:extLst>
          </p:nvPr>
        </p:nvGraphicFramePr>
        <p:xfrm>
          <a:off x="228599" y="1056968"/>
          <a:ext cx="8776855" cy="498744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27168">
                  <a:extLst>
                    <a:ext uri="{9D8B030D-6E8A-4147-A177-3AD203B41FA5}">
                      <a16:colId xmlns:a16="http://schemas.microsoft.com/office/drawing/2014/main" xmlns="" val="4204831681"/>
                    </a:ext>
                  </a:extLst>
                </a:gridCol>
                <a:gridCol w="1172524">
                  <a:extLst>
                    <a:ext uri="{9D8B030D-6E8A-4147-A177-3AD203B41FA5}">
                      <a16:colId xmlns:a16="http://schemas.microsoft.com/office/drawing/2014/main" xmlns="" val="829909910"/>
                    </a:ext>
                  </a:extLst>
                </a:gridCol>
                <a:gridCol w="2650836">
                  <a:extLst>
                    <a:ext uri="{9D8B030D-6E8A-4147-A177-3AD203B41FA5}">
                      <a16:colId xmlns:a16="http://schemas.microsoft.com/office/drawing/2014/main" xmlns="" val="3332742939"/>
                    </a:ext>
                  </a:extLst>
                </a:gridCol>
                <a:gridCol w="1074613">
                  <a:extLst>
                    <a:ext uri="{9D8B030D-6E8A-4147-A177-3AD203B41FA5}">
                      <a16:colId xmlns:a16="http://schemas.microsoft.com/office/drawing/2014/main" xmlns="" val="2803677755"/>
                    </a:ext>
                  </a:extLst>
                </a:gridCol>
                <a:gridCol w="1751714">
                  <a:extLst>
                    <a:ext uri="{9D8B030D-6E8A-4147-A177-3AD203B41FA5}">
                      <a16:colId xmlns:a16="http://schemas.microsoft.com/office/drawing/2014/main" xmlns="" val="3649425978"/>
                    </a:ext>
                  </a:extLst>
                </a:gridCol>
              </a:tblGrid>
              <a:tr h="7295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Профильная направленность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</a:rPr>
                        <a:t>Число </a:t>
                      </a: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детей в профильном обучении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Вступительные испытания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Количество бюджетных мест </a:t>
                      </a:r>
                      <a:endParaRPr lang="ru-RU" sz="14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</a:rPr>
                        <a:t>в </a:t>
                      </a: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2017 году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</a:rPr>
                        <a:t>Количество бюджетных мест в разрезе вузов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25527020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Физико-математический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</a:rPr>
                        <a:t>1748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Физика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1797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ТИУ-1533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ГАУСЗ-142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ТГУ-122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34481403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Математика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4021075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87106810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Социально-гуманитарный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1530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Обществознание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635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Филиал ТГУ в г. Тобольске - 270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 - 185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Филиал ТГУ в г. Ишиме - 180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90379264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8753187"/>
                  </a:ext>
                </a:extLst>
              </a:tr>
              <a:tr h="7295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</a:rPr>
                        <a:t>Математика/История/Биология/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</a:rPr>
                        <a:t>Литература/</a:t>
                      </a:r>
                      <a:r>
                        <a:rPr lang="ru-RU" sz="1400" dirty="0" err="1">
                          <a:solidFill>
                            <a:srgbClr val="0070C0"/>
                          </a:solidFill>
                          <a:effectLst/>
                        </a:rPr>
                        <a:t>Профиспытание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1715627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Химико-биологический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585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Химия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503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ТГМУ-460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ТГУ-43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80463385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Биология/Математика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8976222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6164594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Информационно-технологический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501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Информатика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238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 - 238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7617056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Математика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43705271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8472274"/>
                  </a:ext>
                </a:extLst>
              </a:tr>
              <a:tr h="2431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Социально-экономический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631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География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149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ТГУ - 107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ГАУСЗ - 42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702089397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70C0"/>
                          </a:solidFill>
                          <a:effectLst/>
                        </a:rPr>
                        <a:t>Математика</a:t>
                      </a:r>
                      <a:endParaRPr lang="ru-RU" sz="1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1535114"/>
                  </a:ext>
                </a:extLst>
              </a:tr>
              <a:tr h="243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</a:rPr>
                        <a:t>Русский язык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150" marR="5915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972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0181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Особенности ГИА 2017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96515" y="725207"/>
            <a:ext cx="77770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Обязательность 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успешного прохождения экзаменов </a:t>
            </a: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по 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4 предметам для получения аттестата </a:t>
            </a:r>
            <a:endParaRPr lang="ru-RU" sz="2400" dirty="0" smtClean="0">
              <a:solidFill>
                <a:srgbClr val="666633"/>
              </a:solidFill>
              <a:ea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за 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курс </a:t>
            </a:r>
            <a:r>
              <a:rPr lang="ru-RU" sz="2400" b="1" dirty="0">
                <a:solidFill>
                  <a:srgbClr val="666633"/>
                </a:solidFill>
                <a:ea typeface="Times New Roman" panose="02020603050405020304" pitchFamily="18" charset="0"/>
              </a:rPr>
              <a:t>основной школы</a:t>
            </a:r>
            <a:endParaRPr lang="ru-RU" sz="2400" b="1" dirty="0">
              <a:solidFill>
                <a:srgbClr val="666633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1891" y="2169951"/>
            <a:ext cx="77770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Привлечение 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к общественному </a:t>
            </a: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наблюдению</a:t>
            </a:r>
          </a:p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666633"/>
                </a:solidFill>
                <a:ea typeface="Times New Roman" panose="02020603050405020304" pitchFamily="18" charset="0"/>
              </a:rPr>
              <a:t>студентов</a:t>
            </a:r>
            <a:r>
              <a:rPr lang="ru-RU" sz="2400" dirty="0">
                <a:solidFill>
                  <a:srgbClr val="666633"/>
                </a:solidFill>
                <a:ea typeface="Times New Roman" panose="02020603050405020304" pitchFamily="18" charset="0"/>
              </a:rPr>
              <a:t> ВУЗов</a:t>
            </a:r>
            <a:endParaRPr lang="ru-RU" sz="2400" dirty="0">
              <a:solidFill>
                <a:srgbClr val="666633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81891" y="2083778"/>
            <a:ext cx="796164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81891" y="3103641"/>
            <a:ext cx="796164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81891" y="3366118"/>
            <a:ext cx="77770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Исключение</a:t>
            </a: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 заданий с выбором ответов (часть А) </a:t>
            </a:r>
          </a:p>
          <a:p>
            <a:pPr algn="ctr"/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в </a:t>
            </a:r>
            <a:r>
              <a:rPr lang="ru-RU" sz="2400" u="sng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10</a:t>
            </a:r>
            <a:r>
              <a:rPr lang="ru-RU" sz="2400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 предметах </a:t>
            </a:r>
          </a:p>
          <a:p>
            <a:pPr algn="ctr"/>
            <a:r>
              <a:rPr lang="ru-RU" sz="2400" i="1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(русский язык, математика, история, обществознание, география, информатика, литература, биология, химия, физика)</a:t>
            </a:r>
            <a:endParaRPr lang="ru-RU" sz="2400" i="1" dirty="0">
              <a:solidFill>
                <a:srgbClr val="6666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310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Изменения в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КИМах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ЕГЭ 2017 года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12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9892862"/>
              </p:ext>
            </p:extLst>
          </p:nvPr>
        </p:nvGraphicFramePr>
        <p:xfrm>
          <a:off x="452581" y="544947"/>
          <a:ext cx="8358909" cy="607752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041237">
                  <a:extLst>
                    <a:ext uri="{9D8B030D-6E8A-4147-A177-3AD203B41FA5}">
                      <a16:colId xmlns:a16="http://schemas.microsoft.com/office/drawing/2014/main" xmlns="" val="3325968009"/>
                    </a:ext>
                  </a:extLst>
                </a:gridCol>
                <a:gridCol w="6317672">
                  <a:extLst>
                    <a:ext uri="{9D8B030D-6E8A-4147-A177-3AD203B41FA5}">
                      <a16:colId xmlns:a16="http://schemas.microsoft.com/office/drawing/2014/main" xmlns="" val="2584132052"/>
                    </a:ext>
                  </a:extLst>
                </a:gridCol>
              </a:tblGrid>
              <a:tr h="496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</a:t>
                      </a:r>
                      <a:r>
                        <a:rPr lang="ru-RU" sz="1400" b="1" dirty="0" smtClean="0">
                          <a:effectLst/>
                        </a:rPr>
                        <a:t/>
                      </a:r>
                      <a:br>
                        <a:rPr lang="ru-RU" sz="1400" b="1" dirty="0" smtClean="0">
                          <a:effectLst/>
                        </a:rPr>
                      </a:br>
                      <a:r>
                        <a:rPr lang="ru-RU" sz="1400" b="1" dirty="0" smtClean="0">
                          <a:effectLst/>
                        </a:rPr>
                        <a:t>предмета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Особенности </a:t>
                      </a:r>
                      <a:r>
                        <a:rPr lang="ru-RU" sz="1400" b="1" dirty="0" smtClean="0">
                          <a:effectLst/>
                        </a:rPr>
                        <a:t/>
                      </a:r>
                      <a:br>
                        <a:rPr lang="ru-RU" sz="1400" b="1" dirty="0" smtClean="0">
                          <a:effectLst/>
                        </a:rPr>
                      </a:br>
                      <a:r>
                        <a:rPr lang="ru-RU" sz="1400" b="1" dirty="0" smtClean="0">
                          <a:effectLst/>
                        </a:rPr>
                        <a:t>КИМ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35362923"/>
                  </a:ext>
                </a:extLst>
              </a:tr>
              <a:tr h="1263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Русский язык, математика, география, информатика, литература, иностранные языки, история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Нет изменений структуры и содержания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1892736"/>
                  </a:ext>
                </a:extLst>
              </a:tr>
              <a:tr h="266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Обществознание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Нет существенных изменений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0500246"/>
                  </a:ext>
                </a:extLst>
              </a:tr>
              <a:tr h="44112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Существенные изменения в структуре и содержании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92339597"/>
                  </a:ext>
                </a:extLst>
              </a:tr>
              <a:tr h="1599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Биология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Исключены задания с выбором одного ответа;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Сокращено количество заданий с 40 до 28;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Уменьшен максимальный первичный балл с 61 до 59;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Увеличена продолжительность экзаменационной работы с 180 до 210 минут;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В часть 1 включены </a:t>
                      </a:r>
                      <a:r>
                        <a:rPr lang="ru-RU" sz="1200" b="1" dirty="0">
                          <a:effectLst/>
                        </a:rPr>
                        <a:t>новые типы заданий </a:t>
                      </a:r>
                      <a:r>
                        <a:rPr lang="ru-RU" sz="1200" dirty="0">
                          <a:effectLst/>
                        </a:rPr>
                        <a:t>(заполнение пропущенных элементов схемы или таблицы,  нахождение правильно указанных обозначений в рисунке, анализ и синтез информации со статистическими данными)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8703685"/>
                  </a:ext>
                </a:extLst>
              </a:tr>
              <a:tr h="1549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Химия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Исключены задания с выбором одного ответа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Задания сгруппированы по отдельным тематическим блокам (базовый и блок повышенной сложности);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Уменьшено общее количество заданий с 40 до 34;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Изменена шкала оценивания (с 1 до 2 баллов) выполнения заданий базового уровня сложности №9 и №17;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Уменьшен максимальный первичный балл за выполнение работы </a:t>
                      </a:r>
                      <a:r>
                        <a:rPr lang="ru-RU" sz="1200" dirty="0" smtClean="0">
                          <a:effectLst/>
                        </a:rPr>
                        <a:t>в </a:t>
                      </a:r>
                      <a:r>
                        <a:rPr lang="ru-RU" sz="1200" dirty="0">
                          <a:effectLst/>
                        </a:rPr>
                        <a:t>целом с 64 до 60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062821"/>
                  </a:ext>
                </a:extLst>
              </a:tr>
              <a:tr h="4616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Физика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Исключены задания с выбором одного ответа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>
                          <a:effectLst/>
                        </a:rPr>
                        <a:t>Добавлены задания с кратким ответом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14" marR="3941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5465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674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Актуальные позиции реализации «дорожной карты»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подготовке и проведению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ГИА 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2017 году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692561" y="696855"/>
            <a:ext cx="57588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i="1" dirty="0" smtClean="0">
                <a:solidFill>
                  <a:srgbClr val="666633"/>
                </a:solidFill>
                <a:latin typeface="+mj-lt"/>
                <a:ea typeface="Arial" panose="020B0604020202020204" pitchFamily="34" charset="0"/>
              </a:rPr>
              <a:t>(о </a:t>
            </a:r>
            <a:r>
              <a:rPr lang="ru-RU" i="1" dirty="0">
                <a:solidFill>
                  <a:srgbClr val="666633"/>
                </a:solidFill>
                <a:latin typeface="+mj-lt"/>
                <a:ea typeface="Arial" panose="020B0604020202020204" pitchFamily="34" charset="0"/>
              </a:rPr>
              <a:t>ходе реализации мероприятий </a:t>
            </a:r>
            <a:r>
              <a:rPr lang="ru-RU" i="1" dirty="0" smtClean="0">
                <a:solidFill>
                  <a:srgbClr val="666633"/>
                </a:solidFill>
                <a:latin typeface="+mj-lt"/>
                <a:ea typeface="Arial" panose="020B0604020202020204" pitchFamily="34" charset="0"/>
              </a:rPr>
              <a:t> «дорожной карты»)</a:t>
            </a:r>
            <a:endParaRPr lang="ru-RU" sz="1600" dirty="0">
              <a:solidFill>
                <a:srgbClr val="666633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6480444"/>
              </p:ext>
            </p:extLst>
          </p:nvPr>
        </p:nvGraphicFramePr>
        <p:xfrm>
          <a:off x="166253" y="1114324"/>
          <a:ext cx="8811491" cy="5364480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495170">
                  <a:extLst>
                    <a:ext uri="{9D8B030D-6E8A-4147-A177-3AD203B41FA5}">
                      <a16:colId xmlns:a16="http://schemas.microsoft.com/office/drawing/2014/main" xmlns="" val="381049520"/>
                    </a:ext>
                  </a:extLst>
                </a:gridCol>
                <a:gridCol w="3017431">
                  <a:extLst>
                    <a:ext uri="{9D8B030D-6E8A-4147-A177-3AD203B41FA5}">
                      <a16:colId xmlns:a16="http://schemas.microsoft.com/office/drawing/2014/main" xmlns="" val="4213736217"/>
                    </a:ext>
                  </a:extLst>
                </a:gridCol>
                <a:gridCol w="274308">
                  <a:extLst>
                    <a:ext uri="{9D8B030D-6E8A-4147-A177-3AD203B41FA5}">
                      <a16:colId xmlns:a16="http://schemas.microsoft.com/office/drawing/2014/main" xmlns="" val="2447456942"/>
                    </a:ext>
                  </a:extLst>
                </a:gridCol>
                <a:gridCol w="762379">
                  <a:extLst>
                    <a:ext uri="{9D8B030D-6E8A-4147-A177-3AD203B41FA5}">
                      <a16:colId xmlns:a16="http://schemas.microsoft.com/office/drawing/2014/main" xmlns="" val="2336217873"/>
                    </a:ext>
                  </a:extLst>
                </a:gridCol>
                <a:gridCol w="1537476">
                  <a:extLst>
                    <a:ext uri="{9D8B030D-6E8A-4147-A177-3AD203B41FA5}">
                      <a16:colId xmlns:a16="http://schemas.microsoft.com/office/drawing/2014/main" xmlns="" val="3740754409"/>
                    </a:ext>
                  </a:extLst>
                </a:gridCol>
                <a:gridCol w="2724727">
                  <a:extLst>
                    <a:ext uri="{9D8B030D-6E8A-4147-A177-3AD203B41FA5}">
                      <a16:colId xmlns:a16="http://schemas.microsoft.com/office/drawing/2014/main" xmlns="" val="1550119887"/>
                    </a:ext>
                  </a:extLst>
                </a:gridCol>
              </a:tblGrid>
              <a:tr h="1673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№ п\п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Наименование мероприятий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Сроки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Итоговые документы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Информация о реализации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29875433"/>
                  </a:ext>
                </a:extLst>
              </a:tr>
              <a:tr h="83680">
                <a:tc gridSpan="6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solidFill>
                            <a:srgbClr val="66663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2005623"/>
                  </a:ext>
                </a:extLst>
              </a:tr>
              <a:tr h="83680">
                <a:tc gridSpan="6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100" b="1" dirty="0" smtClean="0">
                          <a:solidFill>
                            <a:srgbClr val="666633"/>
                          </a:solidFill>
                          <a:effectLst/>
                        </a:rPr>
                        <a:t>II</a:t>
                      </a:r>
                      <a:r>
                        <a:rPr lang="ru-RU" sz="1100" b="1" dirty="0" smtClean="0">
                          <a:solidFill>
                            <a:srgbClr val="666633"/>
                          </a:solidFill>
                          <a:effectLst/>
                        </a:rPr>
                        <a:t>. Меры 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по повышению качества преподавания учебных предметов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8044450"/>
                  </a:ext>
                </a:extLst>
              </a:tr>
              <a:tr h="167359">
                <a:tc gridSpan="6">
                  <a:txBody>
                    <a:bodyPr/>
                    <a:lstStyle/>
                    <a:p>
                      <a:pPr marL="21590"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666633"/>
                          </a:solidFill>
                          <a:effectLst/>
                        </a:rPr>
                        <a:t>II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.</a:t>
                      </a:r>
                      <a:r>
                        <a:rPr lang="en-US" sz="1100" b="1" dirty="0">
                          <a:solidFill>
                            <a:srgbClr val="666633"/>
                          </a:solidFill>
                          <a:effectLst/>
                        </a:rPr>
                        <a:t>I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. Организационно-методические мероприятия с обучающимися и педагогами выпускных классов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222284"/>
                  </a:ext>
                </a:extLst>
              </a:tr>
              <a:tr h="75311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300"/>
                        <a:buFont typeface="+mj-lt"/>
                        <a:buAutoNum type="arabicPeriod"/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Организация работы с выпускниками, которые не получили аттестат об основном общем или среднем общем образовании.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Подготовка обучающихся к повторному прохождению ГИА по обязательным учебным предметам.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июль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август сентябрь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Сбор заявлений.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Формирование и реализация индивидуальных траекторий подготовки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Выполнено.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Проведена работа с 217 обучающимися, </a:t>
                      </a:r>
                      <a:endParaRPr lang="ru-RU" sz="1100" dirty="0" smtClean="0">
                        <a:solidFill>
                          <a:srgbClr val="666633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666633"/>
                          </a:solidFill>
                          <a:effectLst/>
                        </a:rPr>
                        <a:t>не </a:t>
                      </a: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прошедшими ГИА в основной период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07473437"/>
                  </a:ext>
                </a:extLst>
              </a:tr>
              <a:tr h="8368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666633"/>
                          </a:solidFill>
                          <a:effectLst/>
                        </a:rPr>
                        <a:t>II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.2.2. Проведение региональной оценки качества образования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5386373"/>
                  </a:ext>
                </a:extLst>
              </a:tr>
              <a:tr h="1338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25.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Проведение мероприятий РОКО с привлечением независимых экспертов: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- оценка метапредметных результатов на основе комплексных стандартизированных работ для обучающихся 4, 5, 8 классов;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- диагностические работы для обучающихся 8, 10 классов (рубежный контроль, итоговый контроль);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-  репетиционные (пробные) экзамены для обучающихся 9, 10,11 классов.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сентябрь 2016-май 2017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Приказ о проведении региональной оценки качества образования.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Частичное выполнение.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Утвержден план проведения процедур региональной оценки качества образования с привлечением независимых экспертов. </a:t>
                      </a:r>
                      <a:endParaRPr lang="ru-RU" sz="1100" dirty="0" smtClean="0">
                        <a:solidFill>
                          <a:srgbClr val="666633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666633"/>
                          </a:solidFill>
                          <a:effectLst/>
                        </a:rPr>
                        <a:t>Ведется </a:t>
                      </a: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работа по заключению договоров.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21126580"/>
                  </a:ext>
                </a:extLst>
              </a:tr>
              <a:tr h="83680">
                <a:tc gridSpan="6"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666633"/>
                          </a:solidFill>
                          <a:effectLst/>
                        </a:rPr>
                        <a:t>VI</a:t>
                      </a: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. Мероприятия по информационному сопровождению ГИА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6694311"/>
                  </a:ext>
                </a:extLst>
              </a:tr>
              <a:tr h="753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69.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Организация взаимодействия со СМИ: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- пресс-конференции (подготовка и проведение ЕГЭ, ОГЭ, результаты ГИА);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- участие в тематических интервью;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- публикация материалов, в том числе в сети Интернет 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в течение года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Материалы публикаций в СМИ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Выполняется.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Ведется раздел на портале ОИВ Тюменской области, посвященный вопросам ЕГЭ. Опубликована информация по результатам ЕГЭ 2016 года.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34912204"/>
                  </a:ext>
                </a:extLst>
              </a:tr>
              <a:tr h="753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71.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Обеспечение непрерывной работы «горячей линии» по вопросам подготовки и проведения ГИА в Тюменской области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666633"/>
                          </a:solidFill>
                          <a:effectLst/>
                        </a:rPr>
                        <a:t>в течение года</a:t>
                      </a:r>
                      <a:endParaRPr lang="ru-RU" sz="11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Аналитическая справка 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Выполняется.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666633"/>
                          </a:solidFill>
                          <a:effectLst/>
                        </a:rPr>
                        <a:t>«Горячая линия» по вопросам ГИА является постояннодействующей. Ведутся консультации по вопросам организации и проведения дополнительного периода ЕГЭ.</a:t>
                      </a:r>
                      <a:endParaRPr lang="ru-RU" sz="11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656" marR="37656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171506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910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76203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План мероприятий </a:t>
            </a:r>
          </a:p>
          <a:p>
            <a:pPr algn="ctr">
              <a:spcAft>
                <a:spcPts val="0"/>
              </a:spcAft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Региональной оценки качества образования обучающихся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14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25487173"/>
              </p:ext>
            </p:extLst>
          </p:nvPr>
        </p:nvGraphicFramePr>
        <p:xfrm>
          <a:off x="227222" y="632366"/>
          <a:ext cx="8689556" cy="62026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723811">
                  <a:extLst>
                    <a:ext uri="{9D8B030D-6E8A-4147-A177-3AD203B41FA5}">
                      <a16:colId xmlns:a16="http://schemas.microsoft.com/office/drawing/2014/main" xmlns="" val="4269744614"/>
                    </a:ext>
                  </a:extLst>
                </a:gridCol>
                <a:gridCol w="3304458">
                  <a:extLst>
                    <a:ext uri="{9D8B030D-6E8A-4147-A177-3AD203B41FA5}">
                      <a16:colId xmlns:a16="http://schemas.microsoft.com/office/drawing/2014/main" xmlns="" val="2002281696"/>
                    </a:ext>
                  </a:extLst>
                </a:gridCol>
                <a:gridCol w="2196210">
                  <a:extLst>
                    <a:ext uri="{9D8B030D-6E8A-4147-A177-3AD203B41FA5}">
                      <a16:colId xmlns:a16="http://schemas.microsoft.com/office/drawing/2014/main" xmlns="" val="3817881943"/>
                    </a:ext>
                  </a:extLst>
                </a:gridCol>
                <a:gridCol w="1465077">
                  <a:extLst>
                    <a:ext uri="{9D8B030D-6E8A-4147-A177-3AD203B41FA5}">
                      <a16:colId xmlns:a16="http://schemas.microsoft.com/office/drawing/2014/main" xmlns="" val="2111890217"/>
                    </a:ext>
                  </a:extLst>
                </a:gridCol>
              </a:tblGrid>
              <a:tr h="113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Предметы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Сроки проведения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Формат проведения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0617278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Апробации Рособрнадзора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9598579"/>
                  </a:ext>
                </a:extLst>
              </a:tr>
              <a:tr h="123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5-9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 (формирование банка оценочных процедур)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20-30 сентября 2016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По согласованию с РОН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58352519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Национальные исследования качества образования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1306202"/>
                  </a:ext>
                </a:extLst>
              </a:tr>
              <a:tr h="2153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5,8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Иностранный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20-21 октября 2016 года – 5 классы;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25-26 октября 2016 года - 8 классы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КИМ в электронном виде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422792"/>
                  </a:ext>
                </a:extLst>
              </a:tr>
              <a:tr h="123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6,8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ОБЖ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Даты утверждаются РОН (апрель)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По согласованию с РОН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8706479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Всероссийские проверочные работы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6877749"/>
                  </a:ext>
                </a:extLst>
              </a:tr>
              <a:tr h="102996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Даты утверждаются РОН (апрель)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По согласованию с РОН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73742951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0642306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Окружающий мир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6720250"/>
                  </a:ext>
                </a:extLst>
              </a:tr>
              <a:tr h="10299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4130564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9863917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Биология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77350189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История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19032964"/>
                  </a:ext>
                </a:extLst>
              </a:tr>
              <a:tr h="10299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Физика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847751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Химия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80400063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География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975278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История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8406601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Комплексные метапредметные работы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2832433"/>
                  </a:ext>
                </a:extLst>
              </a:tr>
              <a:tr h="123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Уровень читательской грамотности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Март-апрель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КИМ на электронном носителе/онлайн тестирование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81202318"/>
                  </a:ext>
                </a:extLst>
              </a:tr>
              <a:tr h="18539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Уровень читательской грамотности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Март-апрель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3781420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Уровень математической грамотности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В течение учебного года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Онлайн тестирование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74660770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Диагностические работы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9034650"/>
                  </a:ext>
                </a:extLst>
              </a:tr>
              <a:tr h="10299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Апрель-май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КИМ на электронном носителе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3663569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8485776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Обществознание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489823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Физика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3416186"/>
                  </a:ext>
                </a:extLst>
              </a:tr>
              <a:tr h="10299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79715234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7345475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Обществознание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9075828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Физика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7156949"/>
                  </a:ext>
                </a:extLst>
              </a:tr>
              <a:tr h="12359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Репетиционные (пробные) экзамены</a:t>
                      </a:r>
                      <a:endParaRPr lang="ru-RU" sz="12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92928927"/>
                  </a:ext>
                </a:extLst>
              </a:tr>
              <a:tr h="10299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Февраль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КИМ на электронном носителе/Печать КИМ в ППЭ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387274377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099850"/>
                  </a:ext>
                </a:extLst>
              </a:tr>
              <a:tr h="102996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Русский язык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1406198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 (профильный)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42889022"/>
                  </a:ext>
                </a:extLst>
              </a:tr>
              <a:tr h="10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Математика (базовый)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5235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742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2041236"/>
            <a:ext cx="3140365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Ключевые форматы информационной работы </a:t>
            </a:r>
            <a: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2000" b="1" dirty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подготовке к ГИА </a:t>
            </a:r>
            <a: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2017 году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i="1" dirty="0">
                <a:solidFill>
                  <a:srgbClr val="6666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(на областном уровне)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15</a:t>
            </a:fld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75499" y="273017"/>
            <a:ext cx="0" cy="6244688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574473" y="665480"/>
            <a:ext cx="529705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Проведение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областного родительского 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собрания</a:t>
            </a:r>
            <a:endParaRPr lang="ru-RU" sz="2000" dirty="0">
              <a:latin typeface="+mj-lt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Организация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имитационных ППЭ в ходе мероприятий форума «Большая перемена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»</a:t>
            </a:r>
            <a:endParaRPr lang="ru-RU" sz="2000" dirty="0">
              <a:latin typeface="+mj-lt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Создание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виртуального клуба выпускников-участников ЕГЭ «</a:t>
            </a:r>
            <a:r>
              <a:rPr lang="ru-RU" sz="2000" dirty="0" err="1" smtClean="0">
                <a:latin typeface="+mj-lt"/>
                <a:ea typeface="Times New Roman" panose="02020603050405020304" pitchFamily="18" charset="0"/>
              </a:rPr>
              <a:t>proEGE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» в рамках ведения </a:t>
            </a:r>
            <a:r>
              <a:rPr lang="ru-RU" sz="2000" dirty="0">
                <a:latin typeface="+mj-lt"/>
                <a:ea typeface="Times New Roman" panose="02020603050405020304" pitchFamily="18" charset="0"/>
              </a:rPr>
              <a:t>направлений проекта «ЕГЭ - капсула успеха» на портале ОИВ 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ТО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Плановое </a:t>
            </a:r>
            <a:r>
              <a:rPr lang="ru-RU" sz="2000" b="1" dirty="0">
                <a:latin typeface="+mj-lt"/>
                <a:ea typeface="Times New Roman" panose="02020603050405020304" pitchFamily="18" charset="0"/>
              </a:rPr>
              <a:t>психологическое сопровождение </a:t>
            </a:r>
            <a:r>
              <a:rPr lang="ru-RU" sz="2000" i="1" dirty="0">
                <a:latin typeface="+mj-lt"/>
                <a:ea typeface="Times New Roman" panose="02020603050405020304" pitchFamily="18" charset="0"/>
              </a:rPr>
              <a:t>(тренинги по проживанию ситуации на экзамене, экзамен вместе с родителями, издание памяток, </a:t>
            </a:r>
            <a:r>
              <a:rPr lang="ru-RU" sz="2000" i="1" dirty="0" smtClean="0">
                <a:latin typeface="+mj-lt"/>
                <a:ea typeface="Times New Roman" panose="02020603050405020304" pitchFamily="18" charset="0"/>
              </a:rPr>
              <a:t>рекомендаций)</a:t>
            </a:r>
          </a:p>
          <a:p>
            <a:pPr algn="just"/>
            <a:endParaRPr lang="ru-RU" sz="1600" i="1" dirty="0" smtClean="0">
              <a:latin typeface="+mj-lt"/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Постоянно действующие </a:t>
            </a: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раздел на сайте ТОГИРРО 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и </a:t>
            </a:r>
            <a:r>
              <a:rPr lang="ru-RU" sz="2000" b="1" dirty="0" smtClean="0">
                <a:latin typeface="+mj-lt"/>
                <a:ea typeface="Times New Roman" panose="02020603050405020304" pitchFamily="18" charset="0"/>
              </a:rPr>
              <a:t>телефоны</a:t>
            </a:r>
            <a:r>
              <a:rPr lang="ru-RU" sz="2000" dirty="0" smtClean="0">
                <a:latin typeface="+mj-lt"/>
                <a:ea typeface="Times New Roman" panose="02020603050405020304" pitchFamily="18" charset="0"/>
              </a:rPr>
              <a:t> «горячих линий»</a:t>
            </a:r>
            <a:endParaRPr lang="ru-RU" sz="2000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163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00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Итоги ГИА 2016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 учётом результатов прохождения экзаменов в сентябре 2016 года</a:t>
            </a:r>
            <a:endParaRPr lang="ru-RU" sz="2200" b="1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3200" y="1247122"/>
            <a:ext cx="885767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eriod"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Единые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ППЭ для выпускников 9 и 11 классов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(всего – 5 ППЭ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).</a:t>
            </a:r>
          </a:p>
          <a:p>
            <a:pPr lvl="0"/>
            <a:endParaRPr lang="ru-RU" sz="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2.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Зональная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локация ППЭ в городах Тюмень, Ишим, Тобольск, а также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Уватский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район и г. Заводоуковск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(для 9 классов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).</a:t>
            </a:r>
          </a:p>
          <a:p>
            <a:pPr lvl="0"/>
            <a:endParaRPr lang="ru-RU" sz="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3.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Использование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технологий печатания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КИМов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в аудиториях и сканирования экзаменационных материалов во всех ППЭ, задействованных для проведения ЕГЭ. 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endParaRPr lang="ru-RU" sz="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4.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Сокращенные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сроки проверки экзаменационных работ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(9 классы получили оценки в течение 2 дней, 11 классы были ознакомлены с баллами в течение 5 дней</a:t>
            </a:r>
            <a:r>
              <a:rPr lang="ru-RU" sz="1600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).</a:t>
            </a:r>
          </a:p>
          <a:p>
            <a:pPr lvl="0"/>
            <a:endParaRPr lang="ru-RU" sz="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5.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Пересдача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осуществлялась только в отношении выпускников, получивших неудовлетворительные результаты </a:t>
            </a:r>
            <a:r>
              <a:rPr lang="ru-RU" sz="16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(2015 год – участвовали с целью повышения результата).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74257" y="800860"/>
            <a:ext cx="6588260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Особенности «сентябрьской волны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»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17340" y="3846011"/>
            <a:ext cx="8768042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666633"/>
                </a:solidFill>
                <a:ea typeface="Calibri" panose="020F0502020204030204" pitchFamily="34" charset="0"/>
              </a:rPr>
              <a:t>Результаты прохождения экзаменов в сентябрьские сроки</a:t>
            </a:r>
          </a:p>
          <a:p>
            <a:pPr algn="ctr"/>
            <a:r>
              <a:rPr lang="ru-RU" sz="1400" i="1" dirty="0">
                <a:solidFill>
                  <a:srgbClr val="666633"/>
                </a:solidFill>
                <a:ea typeface="Calibri" panose="020F0502020204030204" pitchFamily="34" charset="0"/>
              </a:rPr>
              <a:t>(число выпускников, сдавших экзамены, чел. / % от общего числа сдававших в указанные сроки)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9195885"/>
              </p:ext>
            </p:extLst>
          </p:nvPr>
        </p:nvGraphicFramePr>
        <p:xfrm>
          <a:off x="203202" y="4525819"/>
          <a:ext cx="8682183" cy="20747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206524">
                  <a:extLst>
                    <a:ext uri="{9D8B030D-6E8A-4147-A177-3AD203B41FA5}">
                      <a16:colId xmlns:a16="http://schemas.microsoft.com/office/drawing/2014/main" xmlns="" val="2719692025"/>
                    </a:ext>
                  </a:extLst>
                </a:gridCol>
                <a:gridCol w="712630">
                  <a:extLst>
                    <a:ext uri="{9D8B030D-6E8A-4147-A177-3AD203B41FA5}">
                      <a16:colId xmlns:a16="http://schemas.microsoft.com/office/drawing/2014/main" xmlns="" val="3886464352"/>
                    </a:ext>
                  </a:extLst>
                </a:gridCol>
                <a:gridCol w="712630">
                  <a:extLst>
                    <a:ext uri="{9D8B030D-6E8A-4147-A177-3AD203B41FA5}">
                      <a16:colId xmlns:a16="http://schemas.microsoft.com/office/drawing/2014/main" xmlns="" val="1736708192"/>
                    </a:ext>
                  </a:extLst>
                </a:gridCol>
                <a:gridCol w="567322">
                  <a:extLst>
                    <a:ext uri="{9D8B030D-6E8A-4147-A177-3AD203B41FA5}">
                      <a16:colId xmlns:a16="http://schemas.microsoft.com/office/drawing/2014/main" xmlns="" val="3052815323"/>
                    </a:ext>
                  </a:extLst>
                </a:gridCol>
                <a:gridCol w="628382">
                  <a:extLst>
                    <a:ext uri="{9D8B030D-6E8A-4147-A177-3AD203B41FA5}">
                      <a16:colId xmlns:a16="http://schemas.microsoft.com/office/drawing/2014/main" xmlns="" val="2010057907"/>
                    </a:ext>
                  </a:extLst>
                </a:gridCol>
                <a:gridCol w="1000928">
                  <a:extLst>
                    <a:ext uri="{9D8B030D-6E8A-4147-A177-3AD203B41FA5}">
                      <a16:colId xmlns:a16="http://schemas.microsoft.com/office/drawing/2014/main" xmlns="" val="1867461244"/>
                    </a:ext>
                  </a:extLst>
                </a:gridCol>
                <a:gridCol w="628382">
                  <a:extLst>
                    <a:ext uri="{9D8B030D-6E8A-4147-A177-3AD203B41FA5}">
                      <a16:colId xmlns:a16="http://schemas.microsoft.com/office/drawing/2014/main" xmlns="" val="1317375311"/>
                    </a:ext>
                  </a:extLst>
                </a:gridCol>
                <a:gridCol w="628382">
                  <a:extLst>
                    <a:ext uri="{9D8B030D-6E8A-4147-A177-3AD203B41FA5}">
                      <a16:colId xmlns:a16="http://schemas.microsoft.com/office/drawing/2014/main" xmlns="" val="1168836578"/>
                    </a:ext>
                  </a:extLst>
                </a:gridCol>
                <a:gridCol w="595147">
                  <a:extLst>
                    <a:ext uri="{9D8B030D-6E8A-4147-A177-3AD203B41FA5}">
                      <a16:colId xmlns:a16="http://schemas.microsoft.com/office/drawing/2014/main" xmlns="" val="70278232"/>
                    </a:ext>
                  </a:extLst>
                </a:gridCol>
                <a:gridCol w="1000928">
                  <a:extLst>
                    <a:ext uri="{9D8B030D-6E8A-4147-A177-3AD203B41FA5}">
                      <a16:colId xmlns:a16="http://schemas.microsoft.com/office/drawing/2014/main" xmlns="" val="1061689304"/>
                    </a:ext>
                  </a:extLst>
                </a:gridCol>
                <a:gridCol w="1000928">
                  <a:extLst>
                    <a:ext uri="{9D8B030D-6E8A-4147-A177-3AD203B41FA5}">
                      <a16:colId xmlns:a16="http://schemas.microsoft.com/office/drawing/2014/main" xmlns="" val="4195102395"/>
                    </a:ext>
                  </a:extLst>
                </a:gridCol>
              </a:tblGrid>
              <a:tr h="23577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предмет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9 класс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динамика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11 класс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666633"/>
                          </a:solidFill>
                          <a:effectLst/>
                        </a:rPr>
                        <a:t>динамика</a:t>
                      </a:r>
                      <a:endParaRPr lang="ru-RU" sz="1400" b="1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74360819"/>
                  </a:ext>
                </a:extLst>
              </a:tr>
              <a:tr h="4715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Численность сдававших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Доля сдавших 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Численность сдававших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Доля сдавших 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8448235"/>
                  </a:ext>
                </a:extLst>
              </a:tr>
              <a:tr h="2357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85247396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Русский язык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364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341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99,7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54,8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-44,9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34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74,3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55,8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-18,5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50802655"/>
                  </a:ext>
                </a:extLst>
              </a:tr>
              <a:tr h="848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666633"/>
                          </a:solidFill>
                          <a:effectLst/>
                        </a:rPr>
                        <a:t>Математика </a:t>
                      </a:r>
                      <a:r>
                        <a:rPr lang="ru-RU" sz="1200" dirty="0">
                          <a:solidFill>
                            <a:srgbClr val="666633"/>
                          </a:solidFill>
                          <a:effectLst/>
                        </a:rPr>
                        <a:t>базовый уровень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405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781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96,7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51,9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-44,8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189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218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47,6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666633"/>
                          </a:solidFill>
                          <a:effectLst/>
                        </a:rPr>
                        <a:t>33,9</a:t>
                      </a:r>
                      <a:endParaRPr lang="ru-RU" sz="14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666633"/>
                          </a:solidFill>
                          <a:effectLst/>
                        </a:rPr>
                        <a:t>-13,7</a:t>
                      </a:r>
                      <a:endParaRPr lang="ru-RU" sz="14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916659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3951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Общие итоги ГИА 2016 года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23128" y="712624"/>
            <a:ext cx="652087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• 9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класс –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12 386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 человек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, 96,1% (2015 год – 12142 чел. 99,8%)</a:t>
            </a:r>
          </a:p>
          <a:p>
            <a:pPr lvl="0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• 11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класс –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8 158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 человек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,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97,6%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(2015 год – 7766 чел., 97,8%)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90866" y="650212"/>
            <a:ext cx="2081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Aft>
                <a:spcPts val="600"/>
              </a:spcAft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Число выпускников, сдавших ГИА: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508882" y="781017"/>
            <a:ext cx="0" cy="71643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152236" y="1851275"/>
            <a:ext cx="6839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ea typeface="Times New Roman" panose="02020603050405020304" pitchFamily="18" charset="0"/>
              </a:rPr>
              <a:t>Средние баллы по предметам (9 и 11 классы):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9632825"/>
              </p:ext>
            </p:extLst>
          </p:nvPr>
        </p:nvGraphicFramePr>
        <p:xfrm>
          <a:off x="181631" y="2873552"/>
          <a:ext cx="4085569" cy="350298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51487">
                  <a:extLst>
                    <a:ext uri="{9D8B030D-6E8A-4147-A177-3AD203B41FA5}">
                      <a16:colId xmlns:a16="http://schemas.microsoft.com/office/drawing/2014/main" xmlns="" val="1845367646"/>
                    </a:ext>
                  </a:extLst>
                </a:gridCol>
                <a:gridCol w="644635">
                  <a:extLst>
                    <a:ext uri="{9D8B030D-6E8A-4147-A177-3AD203B41FA5}">
                      <a16:colId xmlns:a16="http://schemas.microsoft.com/office/drawing/2014/main" xmlns="" val="3256854345"/>
                    </a:ext>
                  </a:extLst>
                </a:gridCol>
                <a:gridCol w="627444">
                  <a:extLst>
                    <a:ext uri="{9D8B030D-6E8A-4147-A177-3AD203B41FA5}">
                      <a16:colId xmlns:a16="http://schemas.microsoft.com/office/drawing/2014/main" xmlns="" val="3932418989"/>
                    </a:ext>
                  </a:extLst>
                </a:gridCol>
                <a:gridCol w="378186">
                  <a:extLst>
                    <a:ext uri="{9D8B030D-6E8A-4147-A177-3AD203B41FA5}">
                      <a16:colId xmlns:a16="http://schemas.microsoft.com/office/drawing/2014/main" xmlns="" val="777902992"/>
                    </a:ext>
                  </a:extLst>
                </a:gridCol>
                <a:gridCol w="507113">
                  <a:extLst>
                    <a:ext uri="{9D8B030D-6E8A-4147-A177-3AD203B41FA5}">
                      <a16:colId xmlns:a16="http://schemas.microsoft.com/office/drawing/2014/main" xmlns="" val="701724321"/>
                    </a:ext>
                  </a:extLst>
                </a:gridCol>
                <a:gridCol w="876704">
                  <a:extLst>
                    <a:ext uri="{9D8B030D-6E8A-4147-A177-3AD203B41FA5}">
                      <a16:colId xmlns:a16="http://schemas.microsoft.com/office/drawing/2014/main" xmlns="" val="1021661624"/>
                    </a:ext>
                  </a:extLst>
                </a:gridCol>
              </a:tblGrid>
              <a:tr h="53075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Предмет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Количество участников ОГЭ, </a:t>
                      </a:r>
                      <a: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чел</a:t>
                      </a: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.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Средний балл </a:t>
                      </a:r>
                      <a: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оценка)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Динамика 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00041882"/>
                  </a:ext>
                </a:extLst>
              </a:tr>
              <a:tr h="2123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2015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2016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2015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2016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0033405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Русский язык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12386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12630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33296264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Математика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12388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12657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0,1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8362892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Физика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1058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3081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3,6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3,2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48479525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Химия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389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1544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3,6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-0,4</a:t>
                      </a:r>
                      <a:endParaRPr lang="ru-RU" sz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6052642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Информатика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300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1593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3,6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29861628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Биология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717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5127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315953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История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92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1058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2,7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2874738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География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2843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683120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Английский язык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270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753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4,2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-0,3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79835571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Немецкий язык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-0,9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32277824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Французский язык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6978941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Обществознание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1681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8614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3,2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-0,4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50110043"/>
                  </a:ext>
                </a:extLst>
              </a:tr>
              <a:tr h="212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Литература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65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538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4,1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-0,1</a:t>
                      </a:r>
                      <a:endParaRPr lang="ru-RU" sz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388279690"/>
                  </a:ext>
                </a:extLst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1608730" y="2339460"/>
            <a:ext cx="93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Aft>
                <a:spcPts val="600"/>
              </a:spcAft>
            </a:pP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</a:rPr>
              <a:t>ОГЭ</a:t>
            </a:r>
            <a:endParaRPr lang="ru-RU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4316502"/>
              </p:ext>
            </p:extLst>
          </p:nvPr>
        </p:nvGraphicFramePr>
        <p:xfrm>
          <a:off x="4738542" y="2907262"/>
          <a:ext cx="4266912" cy="355790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422490">
                  <a:extLst>
                    <a:ext uri="{9D8B030D-6E8A-4147-A177-3AD203B41FA5}">
                      <a16:colId xmlns:a16="http://schemas.microsoft.com/office/drawing/2014/main" xmlns="" val="2490800087"/>
                    </a:ext>
                  </a:extLst>
                </a:gridCol>
                <a:gridCol w="552943">
                  <a:extLst>
                    <a:ext uri="{9D8B030D-6E8A-4147-A177-3AD203B41FA5}">
                      <a16:colId xmlns:a16="http://schemas.microsoft.com/office/drawing/2014/main" xmlns="" val="1147921596"/>
                    </a:ext>
                  </a:extLst>
                </a:gridCol>
                <a:gridCol w="462680">
                  <a:extLst>
                    <a:ext uri="{9D8B030D-6E8A-4147-A177-3AD203B41FA5}">
                      <a16:colId xmlns:a16="http://schemas.microsoft.com/office/drawing/2014/main" xmlns="" val="2840797990"/>
                    </a:ext>
                  </a:extLst>
                </a:gridCol>
                <a:gridCol w="424872">
                  <a:extLst>
                    <a:ext uri="{9D8B030D-6E8A-4147-A177-3AD203B41FA5}">
                      <a16:colId xmlns:a16="http://schemas.microsoft.com/office/drawing/2014/main" xmlns="" val="2366313780"/>
                    </a:ext>
                  </a:extLst>
                </a:gridCol>
                <a:gridCol w="535709">
                  <a:extLst>
                    <a:ext uri="{9D8B030D-6E8A-4147-A177-3AD203B41FA5}">
                      <a16:colId xmlns:a16="http://schemas.microsoft.com/office/drawing/2014/main" xmlns="" val="1965496082"/>
                    </a:ext>
                  </a:extLst>
                </a:gridCol>
                <a:gridCol w="868218">
                  <a:extLst>
                    <a:ext uri="{9D8B030D-6E8A-4147-A177-3AD203B41FA5}">
                      <a16:colId xmlns:a16="http://schemas.microsoft.com/office/drawing/2014/main" xmlns="" val="596088623"/>
                    </a:ext>
                  </a:extLst>
                </a:gridCol>
              </a:tblGrid>
              <a:tr h="4953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Общеобразовательный предмет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Количество участников ЕГЭ, чел.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Средний тестовый балл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Динамика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48646033"/>
                  </a:ext>
                </a:extLst>
              </a:tr>
              <a:tr h="145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200" b="1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200" b="1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666633"/>
                          </a:solidFill>
                          <a:effectLst/>
                        </a:rPr>
                        <a:t>2015</a:t>
                      </a:r>
                      <a:endParaRPr lang="ru-RU" sz="1200" b="1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666633"/>
                          </a:solidFill>
                          <a:effectLst/>
                        </a:rPr>
                        <a:t>2016</a:t>
                      </a:r>
                      <a:endParaRPr lang="ru-RU" sz="1200" b="1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72262604"/>
                  </a:ext>
                </a:extLst>
              </a:tr>
              <a:tr h="103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Русский язык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7407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7902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65,0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64,6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-0,4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4966463"/>
                  </a:ext>
                </a:extLst>
              </a:tr>
              <a:tr h="224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Математика профильная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5765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5088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39,5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44,1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+4,6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9864201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Физика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2243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2410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48,3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46,3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-2,0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56985523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Химия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610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656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58,3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53,5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+0,2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4394962"/>
                  </a:ext>
                </a:extLst>
              </a:tr>
              <a:tr h="996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Информатика 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293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266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57,4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56,7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-0,7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6210551"/>
                  </a:ext>
                </a:extLst>
              </a:tr>
              <a:tr h="958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Биология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1405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1438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52,1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-1,8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88751418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История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795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849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50775102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География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295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246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63,7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60,3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-3,4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0591873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Английский язык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260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294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67,3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69,0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+1,7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050855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Немецкий язык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59,6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69,0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+9,4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70847038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Французский язык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83,0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-32,7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7713521"/>
                  </a:ext>
                </a:extLst>
              </a:tr>
              <a:tr h="1435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Обществознание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3625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3431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52,2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50,3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-1,9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7274084"/>
                  </a:ext>
                </a:extLst>
              </a:tr>
              <a:tr h="946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Литература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401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538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57,0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56,5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-0,5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5571643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Математика базовая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5146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6831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3,81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666633"/>
                          </a:solidFill>
                          <a:effectLst/>
                        </a:rPr>
                        <a:t>4,0</a:t>
                      </a:r>
                      <a:endParaRPr lang="ru-RU" sz="120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765" marR="24765" marT="24765" marB="24765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666633"/>
                          </a:solidFill>
                          <a:effectLst/>
                        </a:rPr>
                        <a:t>+0,19</a:t>
                      </a:r>
                      <a:endParaRPr lang="ru-RU" sz="1200" dirty="0">
                        <a:solidFill>
                          <a:srgbClr val="66663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670044518"/>
                  </a:ext>
                </a:extLst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5233198" y="2339460"/>
            <a:ext cx="3419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</a:pPr>
            <a:r>
              <a:rPr lang="ru-RU" u="sng" dirty="0">
                <a:solidFill>
                  <a:srgbClr val="666633"/>
                </a:solidFill>
              </a:rPr>
              <a:t>ЕГЭ 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637410" y="1726617"/>
            <a:ext cx="796164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4740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Итоги оценивания уровня организации ГИА в Тюменской области</a:t>
            </a:r>
            <a:endParaRPr lang="ru-RU" sz="2400" dirty="0">
              <a:solidFill>
                <a:schemeClr val="tx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2690193"/>
              </p:ext>
            </p:extLst>
          </p:nvPr>
        </p:nvGraphicFramePr>
        <p:xfrm>
          <a:off x="277091" y="717005"/>
          <a:ext cx="8589818" cy="553824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007863">
                  <a:extLst>
                    <a:ext uri="{9D8B030D-6E8A-4147-A177-3AD203B41FA5}">
                      <a16:colId xmlns:a16="http://schemas.microsoft.com/office/drawing/2014/main" xmlns="" val="722213934"/>
                    </a:ext>
                  </a:extLst>
                </a:gridCol>
                <a:gridCol w="1195703">
                  <a:extLst>
                    <a:ext uri="{9D8B030D-6E8A-4147-A177-3AD203B41FA5}">
                      <a16:colId xmlns:a16="http://schemas.microsoft.com/office/drawing/2014/main" xmlns="" val="3149746190"/>
                    </a:ext>
                  </a:extLst>
                </a:gridCol>
                <a:gridCol w="1193985">
                  <a:extLst>
                    <a:ext uri="{9D8B030D-6E8A-4147-A177-3AD203B41FA5}">
                      <a16:colId xmlns:a16="http://schemas.microsoft.com/office/drawing/2014/main" xmlns="" val="2083207431"/>
                    </a:ext>
                  </a:extLst>
                </a:gridCol>
                <a:gridCol w="1192267">
                  <a:extLst>
                    <a:ext uri="{9D8B030D-6E8A-4147-A177-3AD203B41FA5}">
                      <a16:colId xmlns:a16="http://schemas.microsoft.com/office/drawing/2014/main" xmlns="" val="2596125339"/>
                    </a:ext>
                  </a:extLst>
                </a:gridCol>
              </a:tblGrid>
              <a:tr h="4977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Критерии/показатели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Показатель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</a:rPr>
                        <a:t>(план)</a:t>
                      </a:r>
                      <a:endParaRPr lang="ru-RU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Показатель </a:t>
                      </a:r>
                      <a:r>
                        <a:rPr lang="ru-RU" sz="1200" b="1" i="1" dirty="0">
                          <a:effectLst/>
                        </a:rPr>
                        <a:t>(факт)</a:t>
                      </a:r>
                      <a:endParaRPr lang="ru-RU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Примечание </a:t>
                      </a:r>
                      <a:r>
                        <a:rPr lang="ru-RU" sz="1200" b="1" i="1" dirty="0" smtClean="0">
                          <a:effectLst/>
                        </a:rPr>
                        <a:t>(план 2017)</a:t>
                      </a:r>
                      <a:endParaRPr lang="ru-RU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2256533"/>
                  </a:ext>
                </a:extLst>
              </a:tr>
              <a:tr h="2325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Онлайн видеонаблюдение в пунктах проведения экзамена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8362240"/>
                  </a:ext>
                </a:extLst>
              </a:tr>
              <a:tr h="254203"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Оборудование ППЭ системами подавления сигналов подвижной связи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1726755"/>
                  </a:ext>
                </a:extLst>
              </a:tr>
              <a:tr h="3911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Организация доставки экзаменационных материалов (ЭМ) специальными организациями до ППЭ и (или) применение технологии «Печать КИМ в ППЭ»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90,7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6679717"/>
                  </a:ext>
                </a:extLst>
              </a:tr>
              <a:tr h="22303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Применение технологии «Сканирование в ППЭ»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57,7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9259044"/>
                  </a:ext>
                </a:extLst>
              </a:tr>
              <a:tr h="475344"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Соблюдение РЦОИ сроков сканирования экзаменационных материалов участников ЕГЭ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41,8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4046746"/>
                  </a:ext>
                </a:extLst>
              </a:tr>
              <a:tr h="4230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Соблюдение РЦОИ сроков обработки бланков ЕГЭ в соответствии с пунктом 55 Порядка проведения ГИА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18636569"/>
                  </a:ext>
                </a:extLst>
              </a:tr>
              <a:tr h="237672"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Общественное наблюдение в ППЭ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82,8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78399"/>
                  </a:ext>
                </a:extLst>
              </a:tr>
              <a:tr h="21151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Деятельность регионального онлайн-видеонаблюдения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41402572"/>
                  </a:ext>
                </a:extLst>
              </a:tr>
              <a:tr h="23508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Качество работы предметных комиссий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91,3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86802136"/>
                  </a:ext>
                </a:extLst>
              </a:tr>
              <a:tr h="2469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083050" algn="l"/>
                        </a:tabLst>
                      </a:pPr>
                      <a:r>
                        <a:rPr lang="ru-RU" sz="1400" b="1" dirty="0">
                          <a:effectLst/>
                        </a:rPr>
                        <a:t>Итоговая сумма показателей критериев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595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599,3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625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02473246"/>
                  </a:ext>
                </a:extLst>
              </a:tr>
              <a:tr h="424873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Наличие организационно-технических нарушений</a:t>
                      </a:r>
                      <a:endParaRPr lang="ru-RU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1237688"/>
                  </a:ext>
                </a:extLst>
              </a:tr>
              <a:tr h="4230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участников ЕГЭ, у которых некорректно скомплектованы бланки ЕГЭ организаторами в аудитории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45272282"/>
                  </a:ext>
                </a:extLst>
              </a:tr>
              <a:tr h="6402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участников ЕГЭ, для которых были некорректно скомплектованы контрольные измерительные материалы (КИМ) и индивидуальные комплекты (ИК) при применении технологии «Печать КИМ в ППЭ»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0851068"/>
                  </a:ext>
                </a:extLst>
              </a:tr>
              <a:tr h="6200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666633"/>
                          </a:solidFill>
                          <a:effectLst/>
                        </a:rPr>
                        <a:t>Оценка эффективности организационно-технологического обеспечения проведения  основного этапа ЕГЭ в субъекте Российской Федерации*</a:t>
                      </a:r>
                      <a:endParaRPr lang="ru-RU" sz="11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595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580,3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666633"/>
                          </a:solidFill>
                          <a:effectLst/>
                        </a:rPr>
                        <a:t>625</a:t>
                      </a:r>
                      <a:endParaRPr lang="ru-RU" sz="1400" b="1" dirty="0">
                        <a:solidFill>
                          <a:srgbClr val="6666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0" marR="67010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2361002538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77091" y="6353940"/>
            <a:ext cx="738587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i="1" dirty="0" smtClean="0">
                <a:solidFill>
                  <a:srgbClr val="666633"/>
                </a:solidFill>
                <a:ea typeface="Times New Roman" panose="02020603050405020304" pitchFamily="18" charset="0"/>
              </a:rPr>
              <a:t>*По </a:t>
            </a:r>
            <a:r>
              <a:rPr lang="ru-RU" sz="1100" i="1" dirty="0">
                <a:solidFill>
                  <a:srgbClr val="666633"/>
                </a:solidFill>
                <a:ea typeface="Times New Roman" panose="02020603050405020304" pitchFamily="18" charset="0"/>
              </a:rPr>
              <a:t>результатам диагностики Тюменская область в числе регионов «зеленой» зоны (зелёная зона – с 500 баллов)</a:t>
            </a:r>
            <a:endParaRPr lang="ru-RU" sz="1100" dirty="0">
              <a:solidFill>
                <a:srgbClr val="666633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008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8408757"/>
              </p:ext>
            </p:extLst>
          </p:nvPr>
        </p:nvGraphicFramePr>
        <p:xfrm>
          <a:off x="286327" y="147781"/>
          <a:ext cx="8589818" cy="621607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850282">
                  <a:extLst>
                    <a:ext uri="{9D8B030D-6E8A-4147-A177-3AD203B41FA5}">
                      <a16:colId xmlns:a16="http://schemas.microsoft.com/office/drawing/2014/main" xmlns="" val="991283827"/>
                    </a:ext>
                  </a:extLst>
                </a:gridCol>
                <a:gridCol w="4739536">
                  <a:extLst>
                    <a:ext uri="{9D8B030D-6E8A-4147-A177-3AD203B41FA5}">
                      <a16:colId xmlns:a16="http://schemas.microsoft.com/office/drawing/2014/main" xmlns="" val="1076871505"/>
                    </a:ext>
                  </a:extLst>
                </a:gridCol>
              </a:tblGrid>
              <a:tr h="1345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Проблемные зоны,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выявленные в ходе самодиагностики 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и </a:t>
                      </a: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реализации мероприятий 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«дорожной </a:t>
                      </a: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карты», при организации ЕГЭ 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в </a:t>
                      </a:r>
                      <a:r>
                        <a:rPr lang="ru-RU" sz="16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2016 </a:t>
                      </a:r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году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759" marR="47759" marT="0" marB="0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Пути решения выявленных проблем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в </a:t>
                      </a:r>
                      <a: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2017 году </a:t>
                      </a:r>
                      <a:endParaRPr lang="ru-RU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(сохранение созданной инфраструктуры, </a:t>
                      </a:r>
                      <a: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</a:br>
                      <a: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в </a:t>
                      </a:r>
                      <a:r>
                        <a:rPr lang="ru-RU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том числе видеонаблюдения, принятие эффективных управленческих решений и пр.)</a:t>
                      </a:r>
                      <a:endParaRPr lang="ru-RU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759" marR="47759" marT="0" marB="0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54281621"/>
                  </a:ext>
                </a:extLst>
              </a:tr>
              <a:tr h="11222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Трудности в обеспечении фактического присутствия в ППЭ общественных наблюдателей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Реализация </a:t>
                      </a:r>
                      <a:r>
                        <a:rPr lang="en-US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CCTV</a:t>
                      </a: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-решения в штабе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ППЭ,</a:t>
                      </a:r>
                      <a:r>
                        <a:rPr lang="ru-RU" sz="11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привлечение студентов в качестве общественных наблюдателей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44320557"/>
                  </a:ext>
                </a:extLst>
              </a:tr>
              <a:tr h="87371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Ошибки организаторов в аудитории при комплектовании экзаменационных материалов в ППЭ, где использовалась технология «Печать КИМ в ППЭ»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Проведение дополнительных тренировочных занятий, выездов специалистов РЦОИ в «проблемные» ППЭ, а также их включение в число проверяемых специалистами управления надзора и контроля в сфере образования Тюменской области.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804726589"/>
                  </a:ext>
                </a:extLst>
              </a:tr>
              <a:tr h="152960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Трудности в обеспечении сканирования экзаменационных материалов после проведения ЕГЭ до 24.00 дня проведения экзамена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Организация: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обратной адресной доставки экзаменационных материалов до РЦОИ специалистами ФГУП «ГЦСС»,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оптимальной </a:t>
                      </a: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работы сотрудников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РЦОИ.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66616319"/>
                  </a:ext>
                </a:extLst>
              </a:tr>
              <a:tr h="87371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Наличие замечаний организаторам экзамена, которые не являлись нарушением требований Порядка, но могли негативно повлиять на ход проведения экзамена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Продолжить </a:t>
                      </a: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работу регионального ситуационного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центра,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расширить </a:t>
                      </a: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число участников </a:t>
                      </a: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онлайн-наблюдения,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- увеличить количество выездов в ППЭ специалистов управления надзора и контроля.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71566228"/>
                  </a:ext>
                </a:extLst>
              </a:tr>
              <a:tr h="4716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Трудности в выполнении требований Порядка проведения ГИА-9.</a:t>
                      </a:r>
                      <a:endParaRPr lang="ru-RU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>
                      <a:noFill/>
                    </a:lnL>
                    <a:lnR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Создание единых ППЭ (100% видеонаблюдения, 87% онлайн трансляции для участников ГИА-9).</a:t>
                      </a:r>
                      <a:endParaRPr lang="ru-RU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0" marR="360000" marT="0" marB="0" anchor="ctr">
                    <a:lnL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07934062"/>
                  </a:ext>
                </a:extLst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4162191" y="1640028"/>
            <a:ext cx="0" cy="71643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162191" y="2628319"/>
            <a:ext cx="0" cy="71643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162191" y="3450356"/>
            <a:ext cx="0" cy="39600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162191" y="4059958"/>
            <a:ext cx="0" cy="108000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162191" y="5408462"/>
            <a:ext cx="0" cy="71643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952718" y="2502112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952718" y="3393996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952718" y="3957415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952718" y="5241270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952718" y="6189554"/>
            <a:ext cx="393655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3150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Образовательные маршруты выпускников 9 классов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92482" y="745816"/>
            <a:ext cx="854721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</a:rPr>
              <a:t>ГИА-9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4001" y="1579533"/>
            <a:ext cx="1935018" cy="434863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Успешное прохождение ГИА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в </a:t>
            </a: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</a:rPr>
              <a:t>основной период</a:t>
            </a:r>
            <a:endParaRPr lang="ru-RU" sz="1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4709" y="1579533"/>
            <a:ext cx="2358338" cy="44627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Неуспешное прохождение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ГИА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в </a:t>
            </a: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</a:rPr>
              <a:t>основной период</a:t>
            </a:r>
            <a:endParaRPr lang="ru-RU" sz="1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4001" y="2148101"/>
            <a:ext cx="193501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4709" y="2148101"/>
            <a:ext cx="2358338" cy="2616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Пересдача экзамена в сентябре</a:t>
            </a:r>
            <a:endParaRPr lang="ru-RU" sz="11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00730" y="2543417"/>
            <a:ext cx="1788289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10 классе школы</a:t>
            </a:r>
            <a:endParaRPr lang="ru-RU" sz="11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00730" y="3123929"/>
            <a:ext cx="1788289" cy="34948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учреждении СПО: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программе среднего профессионального образования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(с получением среднего общего образования или без получения);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программам профессионального обучения;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</a:rPr>
              <a:t>- по программам профессионального обучения и социальной адаптации</a:t>
            </a:r>
            <a:endParaRPr lang="ru-RU" sz="11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221510" y="1339273"/>
            <a:ext cx="35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2" idx="2"/>
          </p:cNvCxnSpPr>
          <p:nvPr/>
        </p:nvCxnSpPr>
        <p:spPr>
          <a:xfrm flipH="1">
            <a:off x="2919842" y="1115148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1222661" y="1336936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4737524" y="1338163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1221509" y="2025809"/>
            <a:ext cx="1" cy="1080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4746950" y="2025809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262082" y="2399364"/>
            <a:ext cx="3466" cy="2680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9" idx="1"/>
          </p:cNvCxnSpPr>
          <p:nvPr/>
        </p:nvCxnSpPr>
        <p:spPr>
          <a:xfrm flipH="1" flipV="1">
            <a:off x="250536" y="2758860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250536" y="5079999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518971" y="2665038"/>
            <a:ext cx="2234907" cy="261610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Успешное прохождение ГИА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988415" y="2665038"/>
            <a:ext cx="2234907" cy="2616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Неуспешное прохождение ГИА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518970" y="3101437"/>
            <a:ext cx="223490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988415" y="3069451"/>
            <a:ext cx="2234907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Подготовка к пересдаче </a:t>
            </a:r>
            <a: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в </a:t>
            </a:r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следующем году</a:t>
            </a:r>
            <a:endParaRPr lang="ru-RU" sz="11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703023" y="3500338"/>
            <a:ext cx="2050855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10 классе школы</a:t>
            </a:r>
            <a:endParaRPr lang="ru-RU" sz="11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03024" y="4028258"/>
            <a:ext cx="2050854" cy="24460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</a:t>
            </a: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учреждении СПО (</a:t>
            </a: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случае дополнительного набора):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программе среднего профессионального </a:t>
            </a: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образования (с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получением среднего </a:t>
            </a: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общего образования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или без получения);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программам профессионального обучения;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программам профессионального обучения и социальной адаптации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2520124" y="3348493"/>
            <a:ext cx="3466" cy="208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 flipV="1">
            <a:off x="2525121" y="3715781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 flipV="1">
            <a:off x="2525121" y="5435240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574707" y="2543417"/>
            <a:ext cx="252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4755411" y="2424003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3577771" y="2548695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6093397" y="2539459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3579323" y="2944921"/>
            <a:ext cx="1" cy="10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6098017" y="2932000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5160493" y="3576606"/>
            <a:ext cx="2062828" cy="115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Повторное обучение в 9 классе школы:</a:t>
            </a:r>
          </a:p>
          <a:p>
            <a:pPr>
              <a:lnSpc>
                <a:spcPct val="115000"/>
              </a:lnSpc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в массовом классе,</a:t>
            </a:r>
          </a:p>
          <a:p>
            <a:pPr>
              <a:lnSpc>
                <a:spcPct val="115000"/>
              </a:lnSpc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индивидуальной программе, </a:t>
            </a:r>
          </a:p>
          <a:p>
            <a:pPr>
              <a:lnSpc>
                <a:spcPct val="115000"/>
              </a:lnSpc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УКП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160493" y="4807036"/>
            <a:ext cx="2062828" cy="44627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вне </a:t>
            </a: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школы </a:t>
            </a:r>
          </a:p>
          <a:p>
            <a:pPr>
              <a:lnSpc>
                <a:spcPct val="115000"/>
              </a:lnSpc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(семейное, самообразование)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160493" y="5337647"/>
            <a:ext cx="2062828" cy="133113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учреждении СПО </a:t>
            </a:r>
            <a:endParaRPr lang="ru-RU" sz="1000" b="1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(в случае наличия мест):</a:t>
            </a:r>
          </a:p>
          <a:p>
            <a:pPr>
              <a:lnSpc>
                <a:spcPct val="115000"/>
              </a:lnSpc>
            </a:pP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по программам профессионального обучения;</a:t>
            </a:r>
          </a:p>
          <a:p>
            <a:pPr>
              <a:lnSpc>
                <a:spcPct val="115000"/>
              </a:lnSpc>
            </a:pP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программам профессионального обучения и социальной </a:t>
            </a:r>
            <a:r>
              <a:rPr lang="ru-RU" sz="10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адаптации</a:t>
            </a:r>
            <a:endParaRPr lang="ru-RU" sz="10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H="1">
            <a:off x="4983499" y="3500338"/>
            <a:ext cx="3466" cy="244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 flipV="1">
            <a:off x="5010299" y="4100846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 flipV="1">
            <a:off x="4992764" y="5019312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 flipV="1">
            <a:off x="4983337" y="5937777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7373515" y="4449057"/>
            <a:ext cx="1770485" cy="126188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Прохождение </a:t>
            </a:r>
            <a:r>
              <a:rPr lang="ru-RU" sz="10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0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0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ГИА </a:t>
            </a:r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2017 году</a:t>
            </a:r>
            <a:endParaRPr lang="ru-RU" sz="1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 обязательным предметам, </a:t>
            </a:r>
            <a:endParaRPr lang="ru-RU" sz="1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1000" b="1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имеющим неудовлетворительный результат</a:t>
            </a:r>
            <a:endParaRPr lang="ru-RU" sz="1000" dirty="0">
              <a:solidFill>
                <a:srgbClr val="FF0000"/>
              </a:solidFill>
            </a:endParaRPr>
          </a:p>
        </p:txBody>
      </p:sp>
      <p:sp>
        <p:nvSpPr>
          <p:cNvPr id="49" name="Правая фигурная скобка 48"/>
          <p:cNvSpPr/>
          <p:nvPr/>
        </p:nvSpPr>
        <p:spPr>
          <a:xfrm>
            <a:off x="7259509" y="3626655"/>
            <a:ext cx="228012" cy="3042126"/>
          </a:xfrm>
          <a:prstGeom prst="rightBrace">
            <a:avLst>
              <a:gd name="adj1" fmla="val 93808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319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87088"/>
            <a:ext cx="9144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Образовательные маршруты выпускников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11 классов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32947" y="2018159"/>
            <a:ext cx="1935018" cy="44627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Успешное прохождение ГИА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основной период</a:t>
            </a:r>
            <a:endParaRPr lang="ru-RU" sz="1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53655" y="2018159"/>
            <a:ext cx="2358338" cy="44627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Неуспешное прохождение </a:t>
            </a: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0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ГИА в основной период</a:t>
            </a:r>
            <a:endParaRPr lang="ru-RU" sz="1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32947" y="2586727"/>
            <a:ext cx="193501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53655" y="2586727"/>
            <a:ext cx="2358338" cy="2616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Пересдача экзамена в сентябре</a:t>
            </a:r>
            <a:endParaRPr lang="ru-RU" sz="11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379676" y="2982043"/>
            <a:ext cx="1788289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учреждении СПО</a:t>
            </a:r>
            <a:endParaRPr lang="ru-RU" sz="11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379676" y="3562555"/>
            <a:ext cx="1788289" cy="46916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</a:t>
            </a: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ВУЗе</a:t>
            </a:r>
            <a:endParaRPr lang="ru-RU" sz="11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200456" y="1777899"/>
            <a:ext cx="35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3898788" y="1553774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2201607" y="1775562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5716470" y="1776789"/>
            <a:ext cx="1" cy="224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2200455" y="2464435"/>
            <a:ext cx="1" cy="10800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5725896" y="2464435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241028" y="2837990"/>
            <a:ext cx="3466" cy="9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1"/>
          </p:cNvCxnSpPr>
          <p:nvPr/>
        </p:nvCxnSpPr>
        <p:spPr>
          <a:xfrm flipH="1" flipV="1">
            <a:off x="1229482" y="3197486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 flipV="1">
            <a:off x="1229482" y="3786640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497917" y="3103664"/>
            <a:ext cx="2234907" cy="261610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Успешное прохождение </a:t>
            </a:r>
            <a:r>
              <a:rPr lang="ru-RU" sz="11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ГИА</a:t>
            </a:r>
            <a:endParaRPr lang="ru-RU" sz="1100" i="1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967361" y="3103664"/>
            <a:ext cx="2234907" cy="2616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Неуспешное прохождение ГИА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497916" y="3540063"/>
            <a:ext cx="2234908" cy="261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b="1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аттестата</a:t>
            </a:r>
            <a:endParaRPr lang="ru-RU" sz="11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967361" y="3508077"/>
            <a:ext cx="2234907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i="1" dirty="0">
                <a:latin typeface="Arial" panose="020B0604020202020204" pitchFamily="34" charset="0"/>
                <a:ea typeface="Calibri" panose="020F0502020204030204" pitchFamily="34" charset="0"/>
              </a:rPr>
              <a:t>Получение справки за курс средней школы</a:t>
            </a:r>
            <a:endParaRPr lang="ru-RU" sz="11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681969" y="3938964"/>
            <a:ext cx="2050855" cy="4308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</a:rPr>
              <a:t>Обучение в </a:t>
            </a: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учреждении СПО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(при наличии мест)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681970" y="4564858"/>
            <a:ext cx="2050854" cy="6597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ВУЗе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11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случае дополнительного набора)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3499070" y="3797877"/>
            <a:ext cx="3466" cy="97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 flipV="1">
            <a:off x="3504067" y="4154407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3504067" y="4776585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553653" y="2982043"/>
            <a:ext cx="252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5734357" y="2862629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4556717" y="2987321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7072343" y="2978085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4558269" y="3383547"/>
            <a:ext cx="1" cy="10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7076963" y="3370626"/>
            <a:ext cx="1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139439" y="4015232"/>
            <a:ext cx="2062828" cy="43120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 в учреждении СПО </a:t>
            </a:r>
          </a:p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 аттестатом 9 класса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6139439" y="4557173"/>
            <a:ext cx="2062828" cy="7851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000" b="1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Самостоятельная подготовка к пересдаче экзамена на следующий год в качестве экстерна</a:t>
            </a:r>
            <a:endParaRPr lang="ru-RU" sz="10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H="1">
            <a:off x="5962445" y="3938964"/>
            <a:ext cx="3466" cy="9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 flipV="1">
            <a:off x="5989245" y="4205982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 flipV="1">
            <a:off x="5971710" y="4887777"/>
            <a:ext cx="15019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авая фигурная скобка 41"/>
          <p:cNvSpPr/>
          <p:nvPr/>
        </p:nvSpPr>
        <p:spPr>
          <a:xfrm rot="5400000">
            <a:off x="5832785" y="4052457"/>
            <a:ext cx="259319" cy="3042126"/>
          </a:xfrm>
          <a:prstGeom prst="rightBrace">
            <a:avLst>
              <a:gd name="adj1" fmla="val 93808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3471428" y="1184442"/>
            <a:ext cx="970202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</a:rPr>
              <a:t>ГИА-11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630266" y="5796704"/>
            <a:ext cx="46531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Возможность пересдать любой предмет </a:t>
            </a:r>
            <a:endParaRPr lang="ru-RU" sz="1400" b="1" dirty="0" smtClean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следующий 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год </a:t>
            </a:r>
            <a:r>
              <a:rPr lang="ru-RU" sz="1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ru-RU" sz="12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с целью </a:t>
            </a: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получения аттестата или повышения </a:t>
            </a:r>
            <a:r>
              <a:rPr lang="ru-RU" sz="12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баллов)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690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31128" y="224050"/>
            <a:ext cx="583738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.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Обучение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в составе учеников 9 класса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дневной школы.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2. Трудоустройство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и обучение в составе контингента школы по индивидуальному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плану.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3. Трудоустройство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и обучение по очно-заочной (заочной) форме в вечерней школе или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УКП.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4. Обучение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в ОУ СПО и получение основного общего образования по очно-заочной (заочной) форме в школе на основе договора между учреждениями (школа –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СПО).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0" algn="just">
              <a:spcAft>
                <a:spcPts val="600"/>
              </a:spcAft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5. Семейное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образование с учётом выполнения утверждённого ДОН ТО совместно с прокуратурой алгоритма организации данной формы обучения.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52" y="1110446"/>
            <a:ext cx="2980093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Форматы организации повторного обучения выпускников 9 классов, не получивших аттестат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73891" y="4169284"/>
            <a:ext cx="3057235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rgbClr val="666633"/>
                </a:solidFill>
                <a:ea typeface="Calibri" panose="020F0502020204030204" pitchFamily="34" charset="0"/>
              </a:rPr>
              <a:t>При любом формате организации обучения школа должна создать условия для ученика </a:t>
            </a:r>
            <a:endParaRPr lang="ru-RU" b="1" dirty="0" smtClean="0">
              <a:solidFill>
                <a:srgbClr val="666633"/>
              </a:solidFill>
              <a:ea typeface="Calibri" panose="020F0502020204030204" pitchFamily="34" charset="0"/>
            </a:endParaRPr>
          </a:p>
          <a:p>
            <a:pPr algn="r"/>
            <a:r>
              <a:rPr lang="ru-RU" b="1" i="1" dirty="0" smtClean="0">
                <a:solidFill>
                  <a:srgbClr val="666633"/>
                </a:solidFill>
                <a:ea typeface="Calibri" panose="020F0502020204030204" pitchFamily="34" charset="0"/>
              </a:rPr>
              <a:t>в </a:t>
            </a:r>
            <a:r>
              <a:rPr lang="ru-RU" b="1" i="1" dirty="0">
                <a:solidFill>
                  <a:srgbClr val="666633"/>
                </a:solidFill>
                <a:ea typeface="Calibri" panose="020F0502020204030204" pitchFamily="34" charset="0"/>
              </a:rPr>
              <a:t>части</a:t>
            </a:r>
            <a:r>
              <a:rPr lang="ru-RU" b="1" dirty="0">
                <a:solidFill>
                  <a:srgbClr val="666633"/>
                </a:solidFill>
                <a:ea typeface="Calibri" panose="020F0502020204030204" pitchFamily="34" charset="0"/>
              </a:rPr>
              <a:t>:</a:t>
            </a:r>
            <a:endParaRPr lang="ru-RU" sz="1400" i="1" dirty="0">
              <a:solidFill>
                <a:srgbClr val="666633"/>
              </a:solidFill>
              <a:ea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95782" y="3591724"/>
            <a:ext cx="577272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ликвидации пробелов и успешного прохождения промежуточной аттестации по предмету, за знание которого получен неудовлетворительный результат (включая участие в пробных экзаменах);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своевременного включения ученика в региональную базу данных для прохождения ГИА;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получения допуска к экзаменам;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консультационного сопровождения при подготовке к экзаменам;</a:t>
            </a:r>
          </a:p>
          <a:p>
            <a:pPr lvl="0" algn="just">
              <a:spcAft>
                <a:spcPts val="600"/>
              </a:spcAft>
            </a:pPr>
            <a:r>
              <a:rPr lang="ru-RU" sz="1600" dirty="0">
                <a:solidFill>
                  <a:srgbClr val="666633"/>
                </a:solidFill>
                <a:latin typeface="+mj-lt"/>
              </a:rPr>
              <a:t>- информационно-разъяснительной работы по всем вопросам проведения ГИА. 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63520" y="3515156"/>
            <a:ext cx="79616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3445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Анализ результатов ЕГЭ 2016 года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соотношении с баллами и количеством бюджетных мест в ВУЗах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7705"/>
            <a:ext cx="2057400" cy="365125"/>
          </a:xfrm>
        </p:spPr>
        <p:txBody>
          <a:bodyPr/>
          <a:lstStyle/>
          <a:p>
            <a:fld id="{51DDB640-7508-4A44-ABBE-2A2069F798C4}" type="slidenum">
              <a:rPr lang="ru-RU" smtClean="0"/>
              <a:pPr/>
              <a:t>9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75136505"/>
              </p:ext>
            </p:extLst>
          </p:nvPr>
        </p:nvGraphicFramePr>
        <p:xfrm>
          <a:off x="370031" y="1325288"/>
          <a:ext cx="8506114" cy="453824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347933">
                  <a:extLst>
                    <a:ext uri="{9D8B030D-6E8A-4147-A177-3AD203B41FA5}">
                      <a16:colId xmlns:a16="http://schemas.microsoft.com/office/drawing/2014/main" xmlns="" val="1588821590"/>
                    </a:ext>
                  </a:extLst>
                </a:gridCol>
                <a:gridCol w="1166751">
                  <a:extLst>
                    <a:ext uri="{9D8B030D-6E8A-4147-A177-3AD203B41FA5}">
                      <a16:colId xmlns:a16="http://schemas.microsoft.com/office/drawing/2014/main" xmlns="" val="396443876"/>
                    </a:ext>
                  </a:extLst>
                </a:gridCol>
                <a:gridCol w="1638480">
                  <a:extLst>
                    <a:ext uri="{9D8B030D-6E8A-4147-A177-3AD203B41FA5}">
                      <a16:colId xmlns:a16="http://schemas.microsoft.com/office/drawing/2014/main" xmlns="" val="3986510589"/>
                    </a:ext>
                  </a:extLst>
                </a:gridCol>
                <a:gridCol w="932893">
                  <a:extLst>
                    <a:ext uri="{9D8B030D-6E8A-4147-A177-3AD203B41FA5}">
                      <a16:colId xmlns:a16="http://schemas.microsoft.com/office/drawing/2014/main" xmlns="" val="2826400339"/>
                    </a:ext>
                  </a:extLst>
                </a:gridCol>
                <a:gridCol w="780438">
                  <a:extLst>
                    <a:ext uri="{9D8B030D-6E8A-4147-A177-3AD203B41FA5}">
                      <a16:colId xmlns:a16="http://schemas.microsoft.com/office/drawing/2014/main" xmlns="" val="2622862252"/>
                    </a:ext>
                  </a:extLst>
                </a:gridCol>
                <a:gridCol w="779887">
                  <a:extLst>
                    <a:ext uri="{9D8B030D-6E8A-4147-A177-3AD203B41FA5}">
                      <a16:colId xmlns:a16="http://schemas.microsoft.com/office/drawing/2014/main" xmlns="" val="2596423057"/>
                    </a:ext>
                  </a:extLst>
                </a:gridCol>
                <a:gridCol w="627433">
                  <a:extLst>
                    <a:ext uri="{9D8B030D-6E8A-4147-A177-3AD203B41FA5}">
                      <a16:colId xmlns:a16="http://schemas.microsoft.com/office/drawing/2014/main" xmlns="" val="166921256"/>
                    </a:ext>
                  </a:extLst>
                </a:gridCol>
                <a:gridCol w="627433">
                  <a:extLst>
                    <a:ext uri="{9D8B030D-6E8A-4147-A177-3AD203B41FA5}">
                      <a16:colId xmlns:a16="http://schemas.microsoft.com/office/drawing/2014/main" xmlns="" val="357045678"/>
                    </a:ext>
                  </a:extLst>
                </a:gridCol>
                <a:gridCol w="604866">
                  <a:extLst>
                    <a:ext uri="{9D8B030D-6E8A-4147-A177-3AD203B41FA5}">
                      <a16:colId xmlns:a16="http://schemas.microsoft.com/office/drawing/2014/main" xmlns="" val="2937842800"/>
                    </a:ext>
                  </a:extLst>
                </a:gridCol>
              </a:tblGrid>
              <a:tr h="216771">
                <a:tc rowSpan="3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Результаты ЕГЭ в Тюменской области в 2016 году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Возможность поступления в ВУЗ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9258600"/>
                  </a:ext>
                </a:extLst>
              </a:tr>
              <a:tr h="216771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Наименование вуза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Средний балл ВУЗа по всем направлениям подготовки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67711003"/>
                  </a:ext>
                </a:extLst>
              </a:tr>
              <a:tr h="13462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факт)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2017 (план)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2018 (план)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2019 (план)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</a:rPr>
                        <a:t>2020 (план)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5772548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Профили подготовки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Средний балл (по трём предметам)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2483190"/>
                  </a:ext>
                </a:extLst>
              </a:tr>
              <a:tr h="5890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балл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Кол-во 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  <a:effectLst/>
                        </a:rPr>
                        <a:t>бюдж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мест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2232217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Физико-математический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51,6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Тюменский государственный университет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72,23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72,8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831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73,7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74,3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75,0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11608810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Химико-биологический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56,1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Тюменский индустриальный университет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64,1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66,0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1565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68,0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70,0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73,0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3295087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Информационно-технологический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55,1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Тюменский государственный медицинский университет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74,2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460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74,5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74,9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75,3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2740991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Социально-гуманитарный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55,0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Государственный аграрный университет Северного Зауралья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51,60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53,0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437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55,0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57,0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60,0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0096546"/>
                  </a:ext>
                </a:extLst>
              </a:tr>
              <a:tr h="650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Социально-экономический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53,0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Тюменский государственный институт культуры</a:t>
                      </a:r>
                      <a:endParaRPr lang="ru-RU" sz="12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65,3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65,7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91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66,0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66,3</a:t>
                      </a:r>
                      <a:endParaRPr lang="ru-RU" sz="1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67</a:t>
                      </a:r>
                      <a:endParaRPr lang="ru-RU" sz="1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647" marR="59647" marT="0" marB="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4138325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9279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606</TotalTime>
  <Words>2354</Words>
  <Application>Microsoft Office PowerPoint</Application>
  <PresentationFormat>Экран (4:3)</PresentationFormat>
  <Paragraphs>670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Шилков Михаил Александрович</dc:creator>
  <cp:lastModifiedBy>admin</cp:lastModifiedBy>
  <cp:revision>109</cp:revision>
  <cp:lastPrinted>2016-10-13T13:41:15Z</cp:lastPrinted>
  <dcterms:created xsi:type="dcterms:W3CDTF">2016-09-27T11:28:17Z</dcterms:created>
  <dcterms:modified xsi:type="dcterms:W3CDTF">2016-12-07T14:21:35Z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