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52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31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91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32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38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33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81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52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84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44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4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3239-C8CE-4DEE-9962-47A65EDA189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80D9-DF97-4686-A785-B8029D473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95600" y="4890655"/>
            <a:ext cx="723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900igr.net/up/datai/113650/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3709" y="445255"/>
            <a:ext cx="7342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7F6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7F6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>
                <a:solidFill>
                  <a:srgbClr val="7F6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гры с использованием приемов ТРИЗ»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455" y="1676836"/>
            <a:ext cx="4087090" cy="2955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4655" y="4890655"/>
            <a:ext cx="7827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>
                <a:solidFill>
                  <a:srgbClr val="385723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Добрых Альбина Владимировна, </a:t>
            </a:r>
            <a:r>
              <a:rPr lang="ru-RU" sz="2000">
                <a:solidFill>
                  <a:srgbClr val="385723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филиала МАОУ Тоболовская СОШ – Карасульский детский сад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46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i/113650/0006-00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836" y="0"/>
            <a:ext cx="12302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264" y="115744"/>
            <a:ext cx="7273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«Какой цвет у соленого?»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Эта игра на развитие воображения — продолжение предыдущей.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Понадобятся соленая, сладкая и кислая вода, детям постарше можно предложить и горькую (сделанную на основе травяного отвара, например). Приготовьте квадратики различных цветов (не только основных, но и различных оттенков).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Предложите малышу попробовать язычком воду в стаканчике и выбрать из палитры подходящий цвет.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«Пятна с характером»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Возьмите тушь или черную гуашь (акварель) и нарисуйте пятно, обычное черное пятно без всяких ассоциаций.                                                                                          </a:t>
            </a:r>
          </a:p>
          <a:p>
            <a:r>
              <a:rPr lang="ru-RU" dirty="0">
                <a:solidFill>
                  <a:srgbClr val="002060"/>
                </a:solidFill>
              </a:rPr>
              <a:t> А рядом нарисуйте другие пятна, например – Злобное Пятно, Доброе Пятно, Ласковое Пятно, Ленивое Пятно, Легкое, Тяжелое, Мягкое…  И пятна с другими чувствами,  эмоциями, настроениями и характерами, которые придут вам в голову. Помните, у многих людей ассоциации не совпадают, но есть такие, которые понятны большинству землян.                                                               Единственное ограничение, не использовать при рисовании черты лица, то есть не надо пятну пририсовывать глаза, рот и уши, а также руки и ноги  </a:t>
            </a:r>
          </a:p>
          <a:p>
            <a:r>
              <a:rPr lang="ru-RU" b="1" i="1" u="sng" dirty="0">
                <a:solidFill>
                  <a:srgbClr val="002060"/>
                </a:solidFill>
              </a:rPr>
              <a:t>«</a:t>
            </a:r>
            <a:r>
              <a:rPr lang="ru-RU" b="1" u="sng" dirty="0">
                <a:solidFill>
                  <a:srgbClr val="002060"/>
                </a:solidFill>
              </a:rPr>
              <a:t>Загадочное рисование</a:t>
            </a:r>
            <a:r>
              <a:rPr lang="ru-RU" b="1" i="1" u="sng" dirty="0">
                <a:solidFill>
                  <a:srgbClr val="002060"/>
                </a:solidFill>
              </a:rPr>
              <a:t> «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Некто сказал про себя: “Я бываю холодным и горячим, твёрдым и мягким”. Нарисуйте этого“некто” и т.д. </a:t>
            </a:r>
          </a:p>
        </p:txBody>
      </p:sp>
      <p:pic>
        <p:nvPicPr>
          <p:cNvPr id="9" name="Рисунок 8" descr="C:\Users\7\Pictures\---ДЕТСКИЕ РАБОТЫ---\DSC048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595745"/>
            <a:ext cx="3512127" cy="46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65597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900igr.net/up/datai/113650/0006-00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9309" y="249382"/>
            <a:ext cx="995449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принципы игр по ТРИЗ: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От простого к сложному.</a:t>
            </a:r>
          </a:p>
          <a:p>
            <a:r>
              <a:rPr lang="ru-RU" dirty="0">
                <a:solidFill>
                  <a:srgbClr val="002060"/>
                </a:solidFill>
              </a:rPr>
              <a:t>От сказочного фантазирования к абстрактному мышлению,</a:t>
            </a:r>
          </a:p>
          <a:p>
            <a:r>
              <a:rPr lang="ru-RU" dirty="0">
                <a:solidFill>
                  <a:srgbClr val="002060"/>
                </a:solidFill>
              </a:rPr>
              <a:t>От малой нагрузки (одна - две задачи за занятие) к большой нагрузке ( четыре пять тем и 10 – 20 задач и упражнений), продолжительность от 10 минут до 1 часа, но в любом случае заканчивать занятие раньше, чем пропадет интерес у детей.</a:t>
            </a:r>
          </a:p>
          <a:p>
            <a:r>
              <a:rPr lang="ru-RU" dirty="0">
                <a:solidFill>
                  <a:srgbClr val="002060"/>
                </a:solidFill>
              </a:rPr>
              <a:t>От единичного к общему От индуктивного мышления к </a:t>
            </a:r>
            <a:r>
              <a:rPr lang="ru-RU" dirty="0" err="1">
                <a:solidFill>
                  <a:srgbClr val="002060"/>
                </a:solidFill>
              </a:rPr>
              <a:t>дедукции.и</a:t>
            </a:r>
            <a:r>
              <a:rPr lang="ru-RU" dirty="0">
                <a:solidFill>
                  <a:srgbClr val="002060"/>
                </a:solidFill>
              </a:rPr>
              <a:t> от общего к единичному, дедукция .</a:t>
            </a:r>
          </a:p>
          <a:p>
            <a:r>
              <a:rPr lang="ru-RU" dirty="0">
                <a:solidFill>
                  <a:srgbClr val="002060"/>
                </a:solidFill>
              </a:rPr>
              <a:t>От преодоления стереотипов (лиса всегда хитрая, колобка всегда жалко…) и копирования к творчеству.</a:t>
            </a:r>
          </a:p>
          <a:p>
            <a:r>
              <a:rPr lang="ru-RU" dirty="0">
                <a:solidFill>
                  <a:srgbClr val="002060"/>
                </a:solidFill>
              </a:rPr>
              <a:t>От разрозненных фактов к поиску закономерностей.</a:t>
            </a:r>
          </a:p>
          <a:p>
            <a:r>
              <a:rPr lang="ru-RU" dirty="0">
                <a:solidFill>
                  <a:srgbClr val="002060"/>
                </a:solidFill>
              </a:rPr>
              <a:t>От бессистемности к системности</a:t>
            </a:r>
          </a:p>
          <a:p>
            <a:r>
              <a:rPr lang="ru-RU" dirty="0">
                <a:solidFill>
                  <a:srgbClr val="002060"/>
                </a:solidFill>
              </a:rPr>
              <a:t>От поверхностного знания к глубинному, от изучения следствий к анализу причин. От “узкого” предметного мышления к “широкому” диалектическому и системному.</a:t>
            </a:r>
          </a:p>
          <a:p>
            <a:r>
              <a:rPr lang="ru-RU" dirty="0">
                <a:solidFill>
                  <a:srgbClr val="002060"/>
                </a:solidFill>
              </a:rPr>
              <a:t>От информации к знаниям и умению их использовать.</a:t>
            </a:r>
          </a:p>
          <a:p>
            <a:r>
              <a:rPr lang="ru-RU" dirty="0">
                <a:solidFill>
                  <a:srgbClr val="002060"/>
                </a:solidFill>
              </a:rPr>
              <a:t>От </a:t>
            </a:r>
            <a:r>
              <a:rPr lang="ru-RU" dirty="0" err="1">
                <a:solidFill>
                  <a:srgbClr val="002060"/>
                </a:solidFill>
              </a:rPr>
              <a:t>однофункциональности</a:t>
            </a:r>
            <a:r>
              <a:rPr lang="ru-RU" dirty="0">
                <a:solidFill>
                  <a:srgbClr val="002060"/>
                </a:solidFill>
              </a:rPr>
              <a:t> к многофункциональности.</a:t>
            </a:r>
          </a:p>
          <a:p>
            <a:r>
              <a:rPr lang="ru-RU" dirty="0">
                <a:solidFill>
                  <a:srgbClr val="002060"/>
                </a:solidFill>
              </a:rPr>
              <a:t>От “хочу” к “надо”. От детского эгоцентризма к ответственности.</a:t>
            </a:r>
          </a:p>
          <a:p>
            <a:r>
              <a:rPr lang="ru-RU" dirty="0">
                <a:solidFill>
                  <a:srgbClr val="002060"/>
                </a:solidFill>
              </a:rPr>
              <a:t>От неуверенности к уверенности.</a:t>
            </a:r>
          </a:p>
          <a:p>
            <a:r>
              <a:rPr lang="ru-RU" dirty="0">
                <a:solidFill>
                  <a:srgbClr val="002060"/>
                </a:solidFill>
              </a:rPr>
              <a:t>От включения элементов ТРИЗ в занятия к систематическим занятиям по изучению ТРИЗ.</a:t>
            </a:r>
          </a:p>
          <a:p>
            <a:r>
              <a:rPr lang="ru-RU" dirty="0">
                <a:solidFill>
                  <a:srgbClr val="002060"/>
                </a:solidFill>
              </a:rPr>
              <a:t>От “заливания” знаний к развитию мышления и поиску способов решений.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Но все это не убивая детства, а наполняя детство победами и радостью!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3598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24000" y="748145"/>
            <a:ext cx="70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  </a:t>
            </a:r>
          </a:p>
        </p:txBody>
      </p:sp>
      <p:pic>
        <p:nvPicPr>
          <p:cNvPr id="2050" name="Picture 2" descr="http://900igr.net/up/datai/113650/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224" y="415636"/>
            <a:ext cx="8692139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48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i/113650/0006-00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728" y="129598"/>
            <a:ext cx="1097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Линейно-графические.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Самый интересный в эмоциональном плане путь – это путь случайных неожиданностей. Дети обожают сюрпризы, поэтому занятия такого рода для них всегда праздник.	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Игра-"Улица неоконченных картин"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Упражнение 1. Проходил как-то по городу ленивый художник. Видит – стоят дома пустые, специально для не придуманных загадок построенные. “Дай-ка, – думает, – нарисую загадки, да и поселю их в домики”. Начал он рисовать, и так ему лень стало, что бросил он это дело и пошёл дальше. Подошёл к другому домику и там работу начал, да не закончил. Так “не дорисовал” ленивый художник целую улицу (на альбомных листах эти неоконченные загадки). Давайте поможем ленивому художнику. Попробуйте придумать, что хотел он нарисовать, и завершите его рисунки (лучше предлагать всем детям одинаковый фрагмент).</a:t>
            </a:r>
          </a:p>
          <a:p>
            <a:r>
              <a:rPr lang="ru-RU" dirty="0">
                <a:solidFill>
                  <a:srgbClr val="002060"/>
                </a:solidFill>
              </a:rPr>
              <a:t>Упражнение 2. У меня в руках картонный домик с прорезанным окошком. Из домика по очереди “выглядывают” его жильцы – загадочные предметы. Задача детей – угадать, кто живёт в домике. Следующий шаг – дети сами показывают друг другу предметы или картинки через окошки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Игра-</a:t>
            </a:r>
            <a:r>
              <a:rPr lang="ru-RU" b="1" u="sng" dirty="0">
                <a:solidFill>
                  <a:srgbClr val="002060"/>
                </a:solidFill>
              </a:rPr>
              <a:t>"Город загадочных частей"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Цель – познакомить детей с понятием подсистемы (части) объекта, научить выделять части внутри целого.</a:t>
            </a:r>
          </a:p>
          <a:p>
            <a:r>
              <a:rPr lang="ru-RU" dirty="0">
                <a:solidFill>
                  <a:srgbClr val="002060"/>
                </a:solidFill>
              </a:rPr>
              <a:t>В городе Загадочных Частей живут очень странные предметы. Одни из них любят “разобраться” на части и в таком разобранном виде выглядывают из своих окон своих домиков. Другие просто высунут наружу нос или хвост, или какую-нибудь загогулину (не поймёшь, то ли это руль, то ли кран водопроводный), а иные вообще спрячутся в погреб и только оставят на видном месте какой-нибудь след – вот и изволь разгадать их по следу…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38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up/datai/113650/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\Desktop\ТРИЗ на ИЗО\DSC03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036" y="96982"/>
            <a:ext cx="9642764" cy="577734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09069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up/datai/113650/0006-00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9091" y="365125"/>
            <a:ext cx="50430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Игра-"Точки".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Цели: Эта игра наглядно показывает, что наше воображение из простого материала может создавать совершенно удивительные вещи. Вместе с тем эта игра — хорошая подготовка к таким делам, в которых детям необходимо творчество. Материалы: Бумага и карандаш каждому ребенку.</a:t>
            </a:r>
          </a:p>
          <a:p>
            <a:r>
              <a:rPr lang="ru-RU" dirty="0">
                <a:solidFill>
                  <a:srgbClr val="002060"/>
                </a:solidFill>
              </a:rPr>
              <a:t>Инструкция: Возьмите лист бумаги и поставьте на нем двадцать точек, разбросав их по всему листу... (2 минуты.) Теперь обменяйтесь листами с сидящим рядом ребенком. Соедините точки линией так, чтобы возникло какое-нибудь изображение человека, животного или предмета. (5 минут.)</a:t>
            </a:r>
          </a:p>
          <a:p>
            <a:r>
              <a:rPr lang="ru-RU" dirty="0">
                <a:solidFill>
                  <a:srgbClr val="002060"/>
                </a:solidFill>
              </a:rPr>
              <a:t>В конце игры дайте каждому ребенку показать свой рисунок группе. Все остальные могут угадывать, что на нем нарисовано.</a:t>
            </a:r>
          </a:p>
        </p:txBody>
      </p:sp>
      <p:pic>
        <p:nvPicPr>
          <p:cNvPr id="9" name="Picture 3" descr="C:\Users\7\Desktop\ТРИЗ на ИЗО\DSC038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522" y="552854"/>
            <a:ext cx="3898900" cy="519811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80338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up/datai/113650/0006-00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86345" y="365125"/>
            <a:ext cx="9019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Для создания  необычных картин,  материалом могут стать и геометрические фигуры- "Квадратная страна", или "Треугольный лес" и разноцветные геометрические фигуры, вырезанные из журналов "Разноцветный город".</a:t>
            </a:r>
          </a:p>
        </p:txBody>
      </p:sp>
      <p:pic>
        <p:nvPicPr>
          <p:cNvPr id="10" name="Picture 3" descr="C:\Users\7\Desktop\ТРИЗ на ИЗО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317" y="1847821"/>
            <a:ext cx="4897409" cy="3444615"/>
          </a:xfrm>
          <a:prstGeom prst="rect">
            <a:avLst/>
          </a:prstGeom>
          <a:noFill/>
        </p:spPr>
      </p:pic>
      <p:pic>
        <p:nvPicPr>
          <p:cNvPr id="11" name="Picture 4" descr="C:\Users\7\Desktop\ТРИЗ на ИЗО\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073" y="2743200"/>
            <a:ext cx="4883727" cy="346871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2913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900igr.net/up/datai/113650/0006-00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7127" y="706582"/>
            <a:ext cx="4087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u="sng" dirty="0">
                <a:solidFill>
                  <a:srgbClr val="002060"/>
                </a:solidFill>
              </a:rPr>
              <a:t>Игра-"Сказочное животное"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Число игроков не ограничено. Детям дается задание придумать сказочное животное. Они могут придумать свое животное, а могут выбрать из предложенных названий.                                                                                   Например: рыба-телевизор, бегемот-машина, птица-самолет, кошка-кастрюля</a:t>
            </a:r>
          </a:p>
        </p:txBody>
      </p:sp>
      <p:pic>
        <p:nvPicPr>
          <p:cNvPr id="9" name="Picture 3" descr="C:\Users\7\Desktop\ТРИЗ на ИЗО\DSC039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5125"/>
            <a:ext cx="4528820" cy="603821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95640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900igr.net/up/datai/113650/0006-00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0"/>
            <a:ext cx="61167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Игра-"Путаница»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Цель:</a:t>
            </a:r>
            <a:r>
              <a:rPr lang="ru-RU" dirty="0">
                <a:solidFill>
                  <a:srgbClr val="002060"/>
                </a:solidFill>
              </a:rPr>
              <a:t> формировать умение самостоятельно осуществлять преобразования с помощь замены частей знакомых объектов.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Правило:</a:t>
            </a:r>
            <a:r>
              <a:rPr lang="ru-RU" dirty="0">
                <a:solidFill>
                  <a:srgbClr val="002060"/>
                </a:solidFill>
              </a:rPr>
              <a:t> детям предлагается выбрать два сказочных объекта  (крокодил, обезьяна) и назвать их части (голова, туловище, хвост) и позвать Фею объединения, которая соединит их наобум. Придумать название новому герою, обсудить его место обитания, характер, способы питания и защиты от врагов. Факторы изменения фиксируются в продуктивной деятельности (лепка, составление рассказов, рисование и т.д.)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Если ваш ребенок старше пяти лет, дайте ему готовый силуэт какого-либо животного, птицы, насекомого, разноцветные фломастеры и предложите изменить существо, сделав его фантастическим, необычным. Каждое занятие предлагайте все новые и новые силуэты, пусть они будут разнообразными: от черепахи до кенгуру, от слона до комара. Преобразуя столь разные образы в неузнаваемые существа, мы постепенно улучшаем интеллект ребенка</a:t>
            </a:r>
          </a:p>
        </p:txBody>
      </p:sp>
      <p:pic>
        <p:nvPicPr>
          <p:cNvPr id="10" name="Picture 2" descr="C:\Users\7\Desktop\ТРИЗ на ИЗО\DSC038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605" y="0"/>
            <a:ext cx="4608195" cy="345630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Picture 3" descr="C:\Users\7\Desktop\ТРИЗ на ИЗО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862" y="3328525"/>
            <a:ext cx="2519680" cy="3359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072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900igr.net/up/datai/113650/0006-002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4509" y="581891"/>
            <a:ext cx="4322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Игра-"Мыльные пузыри"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err="1">
                <a:solidFill>
                  <a:srgbClr val="002060"/>
                </a:solidFill>
              </a:rPr>
              <a:t>Дорисовывание</a:t>
            </a:r>
            <a:r>
              <a:rPr lang="ru-RU" dirty="0">
                <a:solidFill>
                  <a:srgbClr val="002060"/>
                </a:solidFill>
              </a:rPr>
              <a:t> на основе данного элемента.                                                          </a:t>
            </a:r>
          </a:p>
          <a:p>
            <a:r>
              <a:rPr lang="ru-RU" dirty="0">
                <a:solidFill>
                  <a:srgbClr val="002060"/>
                </a:solidFill>
              </a:rPr>
              <a:t>Детям раздают листочки с нарисованным элементом или фрагментом предмета: необходимо догадаться, что нарисовал художник , и дорисовать картинку. Результаты могут быть самыми неожиданными</a:t>
            </a:r>
          </a:p>
        </p:txBody>
      </p:sp>
      <p:pic>
        <p:nvPicPr>
          <p:cNvPr id="9" name="Picture 3" descr="C:\Users\7\Desktop\ТРИЗ на ИЗО\о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683" y="600392"/>
            <a:ext cx="4243070" cy="565721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573921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469</Words>
  <Application>Microsoft Office PowerPoint</Application>
  <PresentationFormat>Произвольный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</cp:revision>
  <dcterms:created xsi:type="dcterms:W3CDTF">2021-02-03T09:35:17Z</dcterms:created>
  <dcterms:modified xsi:type="dcterms:W3CDTF">2021-02-04T09:38:01Z</dcterms:modified>
</cp:coreProperties>
</file>