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7" r:id="rId2"/>
    <p:sldId id="278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5" r:id="rId14"/>
    <p:sldId id="274" r:id="rId15"/>
    <p:sldId id="270" r:id="rId16"/>
    <p:sldId id="271" r:id="rId17"/>
    <p:sldId id="276" r:id="rId18"/>
    <p:sldId id="279" r:id="rId19"/>
    <p:sldId id="280" r:id="rId20"/>
    <p:sldId id="297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2" r:id="rId31"/>
    <p:sldId id="293" r:id="rId32"/>
    <p:sldId id="294" r:id="rId33"/>
    <p:sldId id="295" r:id="rId34"/>
    <p:sldId id="290" r:id="rId35"/>
    <p:sldId id="291" r:id="rId36"/>
    <p:sldId id="301" r:id="rId37"/>
    <p:sldId id="30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>
        <p:scale>
          <a:sx n="88" d="100"/>
          <a:sy n="88" d="100"/>
        </p:scale>
        <p:origin x="509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59EED-0F5F-48E4-A252-BC597101E9EC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76061-FBFE-49C5-BEFF-1174A2C2B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7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6061-FBFE-49C5-BEFF-1174A2C2B34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4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6061-FBFE-49C5-BEFF-1174A2C2B34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85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6061-FBFE-49C5-BEFF-1174A2C2B34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0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2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7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8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44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9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6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8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4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44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5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51DB3-5484-4F3D-83C8-5EA8F0BB685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5D21-DE92-4521-BA14-D5095675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70" t="7874" r="6714" b="20889"/>
          <a:stretch/>
        </p:blipFill>
        <p:spPr>
          <a:xfrm>
            <a:off x="16395" y="71120"/>
            <a:ext cx="12184226" cy="5598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8824" y="5760720"/>
            <a:ext cx="591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Начальник отдела Центра оценки качества образования ГАОУ ТО ДПО «ТОГИРРО»  Андриянова Т.А.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5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999" t="8254" r="6929" b="4382"/>
          <a:stretch/>
        </p:blipFill>
        <p:spPr>
          <a:xfrm>
            <a:off x="118658" y="0"/>
            <a:ext cx="12073342" cy="6776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129" t="32963" r="37557" b="58831"/>
          <a:stretch/>
        </p:blipFill>
        <p:spPr>
          <a:xfrm>
            <a:off x="5811520" y="4348480"/>
            <a:ext cx="4612640" cy="170688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892800" y="4498340"/>
            <a:ext cx="4450080" cy="14071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К проверке ответов </a:t>
            </a:r>
            <a:r>
              <a:rPr lang="ru-RU" dirty="0" smtClean="0">
                <a:solidFill>
                  <a:schemeClr val="tx1"/>
                </a:solidFill>
              </a:rPr>
              <a:t>привлекаются </a:t>
            </a:r>
            <a:r>
              <a:rPr lang="ru-RU" b="1" dirty="0">
                <a:solidFill>
                  <a:schemeClr val="tx1"/>
                </a:solidFill>
              </a:rPr>
              <a:t>только учителя русского языка и литературы. </a:t>
            </a:r>
            <a:r>
              <a:rPr lang="ru-RU" dirty="0" smtClean="0">
                <a:solidFill>
                  <a:schemeClr val="tx1"/>
                </a:solidFill>
              </a:rPr>
              <a:t>Количественный </a:t>
            </a:r>
            <a:r>
              <a:rPr lang="ru-RU" dirty="0">
                <a:solidFill>
                  <a:schemeClr val="tx1"/>
                </a:solidFill>
              </a:rPr>
              <a:t>состав комиссии </a:t>
            </a:r>
            <a:r>
              <a:rPr lang="ru-RU" dirty="0" smtClean="0">
                <a:solidFill>
                  <a:schemeClr val="tx1"/>
                </a:solidFill>
              </a:rPr>
              <a:t>определяет ОО в </a:t>
            </a:r>
            <a:r>
              <a:rPr lang="ru-RU" dirty="0">
                <a:solidFill>
                  <a:schemeClr val="tx1"/>
                </a:solidFill>
              </a:rPr>
              <a:t>зависимости от количества участников </a:t>
            </a:r>
            <a:r>
              <a:rPr lang="ru-RU" dirty="0" smtClean="0">
                <a:solidFill>
                  <a:schemeClr val="tx1"/>
                </a:solidFill>
              </a:rPr>
              <a:t>ИС.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5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00" t="8254" r="6643" b="4635"/>
          <a:stretch/>
        </p:blipFill>
        <p:spPr>
          <a:xfrm>
            <a:off x="0" y="0"/>
            <a:ext cx="12155525" cy="67600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56400" y="1117600"/>
            <a:ext cx="3931920" cy="38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32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785" t="8634" r="6642" b="4381"/>
          <a:stretch/>
        </p:blipFill>
        <p:spPr>
          <a:xfrm>
            <a:off x="1" y="0"/>
            <a:ext cx="12192000" cy="68965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07280" y="2956560"/>
            <a:ext cx="7030720" cy="161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протокол эксперта по оцениванию </a:t>
            </a:r>
            <a:r>
              <a:rPr lang="ru-RU" dirty="0" smtClean="0">
                <a:solidFill>
                  <a:schemeClr val="tx1"/>
                </a:solidFill>
              </a:rPr>
              <a:t>ответов участников ИС;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доставочный пакет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10129520" y="3620986"/>
            <a:ext cx="1808480" cy="7010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Эксперту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1448" y="4114800"/>
            <a:ext cx="1426464" cy="31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74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60960" y="897063"/>
            <a:ext cx="5750560" cy="1846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5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Инструкция для </a:t>
            </a:r>
            <a:r>
              <a:rPr lang="ru-RU" sz="2800" b="1" dirty="0" smtClean="0">
                <a:solidFill>
                  <a:srgbClr val="C00000"/>
                </a:solidFill>
              </a:rPr>
              <a:t>экзаменатора-собеседника в день экзамена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5929112" y="3103393"/>
            <a:ext cx="6156960" cy="1705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63500" y="4929857"/>
            <a:ext cx="5768340" cy="1928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104140" y="2704818"/>
            <a:ext cx="5727700" cy="204593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32079" y="1075600"/>
            <a:ext cx="5476240" cy="1489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получает </a:t>
            </a:r>
            <a:r>
              <a:rPr lang="ru-RU" b="1" dirty="0">
                <a:solidFill>
                  <a:srgbClr val="C00000"/>
                </a:solidFill>
              </a:rPr>
              <a:t>от ответственного организатора образовательной </a:t>
            </a:r>
            <a:r>
              <a:rPr lang="ru-RU" b="1" dirty="0" smtClean="0">
                <a:solidFill>
                  <a:srgbClr val="C00000"/>
                </a:solidFill>
              </a:rPr>
              <a:t>ОО материалы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1. ведомость </a:t>
            </a:r>
            <a:r>
              <a:rPr lang="ru-RU" dirty="0">
                <a:solidFill>
                  <a:schemeClr val="tx1"/>
                </a:solidFill>
              </a:rPr>
              <a:t>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аудитории, где фиксируется </a:t>
            </a:r>
            <a:r>
              <a:rPr lang="ru-RU" dirty="0">
                <a:solidFill>
                  <a:schemeClr val="tx1"/>
                </a:solidFill>
              </a:rPr>
              <a:t>время начала и окончания ответа каждого </a:t>
            </a:r>
            <a:r>
              <a:rPr lang="ru-RU" dirty="0" smtClean="0">
                <a:solidFill>
                  <a:schemeClr val="tx1"/>
                </a:solidFill>
              </a:rPr>
              <a:t>участника;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5129" y="5220304"/>
            <a:ext cx="5510139" cy="13067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 аудитории проведения </a:t>
            </a:r>
            <a:r>
              <a:rPr lang="ru-RU" b="1" dirty="0" smtClean="0">
                <a:solidFill>
                  <a:schemeClr val="tx1"/>
                </a:solidFill>
              </a:rPr>
              <a:t>ИС </a:t>
            </a:r>
            <a:r>
              <a:rPr lang="ru-RU" dirty="0" smtClean="0">
                <a:solidFill>
                  <a:schemeClr val="tx1"/>
                </a:solidFill>
              </a:rPr>
              <a:t>осуществляет </a:t>
            </a:r>
            <a:r>
              <a:rPr lang="ru-RU" b="1" dirty="0">
                <a:solidFill>
                  <a:schemeClr val="tx1"/>
                </a:solidFill>
              </a:rPr>
              <a:t>проверку документов</a:t>
            </a:r>
            <a:r>
              <a:rPr lang="ru-RU" dirty="0">
                <a:solidFill>
                  <a:schemeClr val="tx1"/>
                </a:solidFill>
              </a:rPr>
              <a:t>, удостоверяющих </a:t>
            </a:r>
            <a:r>
              <a:rPr lang="ru-RU" dirty="0" smtClean="0">
                <a:solidFill>
                  <a:schemeClr val="tx1"/>
                </a:solidFill>
              </a:rPr>
              <a:t>личность,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проводит  </a:t>
            </a:r>
            <a:r>
              <a:rPr lang="ru-RU" b="1" dirty="0">
                <a:solidFill>
                  <a:schemeClr val="tx1"/>
                </a:solidFill>
              </a:rPr>
              <a:t>инструктаж участника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знакомит </a:t>
            </a:r>
            <a:r>
              <a:rPr lang="ru-RU" dirty="0">
                <a:solidFill>
                  <a:schemeClr val="tx1"/>
                </a:solidFill>
              </a:rPr>
              <a:t>его с Инструкцией по выполнению заданий </a:t>
            </a:r>
            <a:r>
              <a:rPr lang="ru-RU" dirty="0" smtClean="0">
                <a:solidFill>
                  <a:schemeClr val="tx1"/>
                </a:solidFill>
              </a:rPr>
              <a:t>КИМ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5980" y="2973976"/>
            <a:ext cx="5384019" cy="13664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2. КИМ </a:t>
            </a:r>
            <a:r>
              <a:rPr lang="ru-RU" dirty="0">
                <a:solidFill>
                  <a:schemeClr val="tx1"/>
                </a:solidFill>
              </a:rPr>
              <a:t>итогового </a:t>
            </a:r>
            <a:r>
              <a:rPr lang="ru-RU" dirty="0" smtClean="0">
                <a:solidFill>
                  <a:schemeClr val="tx1"/>
                </a:solidFill>
              </a:rPr>
              <a:t>собеседования;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3. Инструкцию </a:t>
            </a:r>
            <a:r>
              <a:rPr lang="ru-RU" dirty="0">
                <a:solidFill>
                  <a:schemeClr val="tx1"/>
                </a:solidFill>
              </a:rPr>
              <a:t>по выполнению заданий КИМ,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4. тексты </a:t>
            </a:r>
            <a:r>
              <a:rPr lang="ru-RU" dirty="0">
                <a:solidFill>
                  <a:schemeClr val="tx1"/>
                </a:solidFill>
              </a:rPr>
              <a:t>для чтения,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5. листы </a:t>
            </a:r>
            <a:r>
              <a:rPr lang="ru-RU" dirty="0">
                <a:solidFill>
                  <a:schemeClr val="tx1"/>
                </a:solidFill>
              </a:rPr>
              <a:t>с тремя темами беседы,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6. карточки </a:t>
            </a:r>
            <a:r>
              <a:rPr lang="ru-RU" dirty="0">
                <a:solidFill>
                  <a:schemeClr val="tx1"/>
                </a:solidFill>
              </a:rPr>
              <a:t>с планом беседы по каждой теме.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5858508" y="875207"/>
            <a:ext cx="6238240" cy="21226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5948680" y="1059827"/>
            <a:ext cx="6017260" cy="14505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вносит данные участника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ИС </a:t>
            </a:r>
            <a:r>
              <a:rPr lang="ru-RU" dirty="0">
                <a:solidFill>
                  <a:schemeClr val="tx1"/>
                </a:solidFill>
              </a:rPr>
              <a:t>в ведомость 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в </a:t>
            </a:r>
            <a:r>
              <a:rPr lang="ru-RU" dirty="0">
                <a:solidFill>
                  <a:schemeClr val="tx1"/>
                </a:solidFill>
              </a:rPr>
              <a:t>аудитории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выдает участнику </a:t>
            </a:r>
            <a:r>
              <a:rPr lang="ru-RU" b="1" dirty="0" smtClean="0">
                <a:solidFill>
                  <a:schemeClr val="tx1"/>
                </a:solidFill>
              </a:rPr>
              <a:t>КИ</a:t>
            </a:r>
            <a:r>
              <a:rPr lang="ru-RU" dirty="0" smtClean="0">
                <a:solidFill>
                  <a:schemeClr val="tx1"/>
                </a:solidFill>
              </a:rPr>
              <a:t>М ИС 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фиксирует </a:t>
            </a:r>
            <a:r>
              <a:rPr lang="ru-RU" b="1" dirty="0">
                <a:solidFill>
                  <a:schemeClr val="tx1"/>
                </a:solidFill>
              </a:rPr>
              <a:t>время начала ответа и время окончания </a:t>
            </a:r>
            <a:r>
              <a:rPr lang="ru-RU" dirty="0">
                <a:solidFill>
                  <a:schemeClr val="tx1"/>
                </a:solidFill>
              </a:rPr>
              <a:t>ответа каждого участника </a:t>
            </a:r>
            <a:r>
              <a:rPr lang="ru-RU" dirty="0" smtClean="0">
                <a:solidFill>
                  <a:schemeClr val="tx1"/>
                </a:solidFill>
              </a:rPr>
              <a:t>ИС,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56139" y="3310201"/>
            <a:ext cx="5839769" cy="12918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проводит собеседование</a:t>
            </a:r>
            <a:r>
              <a:rPr lang="ru-RU" dirty="0">
                <a:solidFill>
                  <a:schemeClr val="tx1"/>
                </a:solidFill>
              </a:rPr>
              <a:t>,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следит </a:t>
            </a:r>
            <a:r>
              <a:rPr lang="ru-RU" dirty="0">
                <a:solidFill>
                  <a:schemeClr val="tx1"/>
                </a:solidFill>
              </a:rPr>
              <a:t>за соблюдением </a:t>
            </a:r>
            <a:r>
              <a:rPr lang="ru-RU" b="1" dirty="0">
                <a:solidFill>
                  <a:schemeClr val="tx1"/>
                </a:solidFill>
              </a:rPr>
              <a:t>временного регламента </a:t>
            </a:r>
            <a:r>
              <a:rPr lang="ru-RU" dirty="0">
                <a:solidFill>
                  <a:schemeClr val="tx1"/>
                </a:solidFill>
              </a:rPr>
              <a:t>проведения </a:t>
            </a:r>
            <a:r>
              <a:rPr lang="ru-RU" dirty="0" smtClean="0">
                <a:solidFill>
                  <a:schemeClr val="tx1"/>
                </a:solidFill>
              </a:rPr>
              <a:t>ИС.</a:t>
            </a:r>
          </a:p>
          <a:p>
            <a:r>
              <a:rPr lang="ru-RU" b="1" dirty="0">
                <a:solidFill>
                  <a:schemeClr val="tx1"/>
                </a:solidFill>
              </a:rPr>
              <a:t>Выполняет роль собеседника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задает вопросы 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переспрашивает, уточняет ответы </a:t>
            </a:r>
            <a:r>
              <a:rPr lang="ru-RU" dirty="0" smtClean="0">
                <a:solidFill>
                  <a:schemeClr val="tx1"/>
                </a:solidFill>
              </a:rPr>
              <a:t> и т.д.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5953760" y="4946165"/>
            <a:ext cx="6238240" cy="16679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6056140" y="5083487"/>
            <a:ext cx="5909799" cy="136879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Создает </a:t>
            </a:r>
            <a:r>
              <a:rPr lang="ru-RU" sz="3200" dirty="0">
                <a:solidFill>
                  <a:srgbClr val="C00000"/>
                </a:solidFill>
              </a:rPr>
              <a:t>доброжелательную рабочую </a:t>
            </a:r>
            <a:r>
              <a:rPr lang="ru-RU" sz="3200" dirty="0" smtClean="0">
                <a:solidFill>
                  <a:srgbClr val="C00000"/>
                </a:solidFill>
              </a:rPr>
              <a:t>атмосферу!!!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13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3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83820" y="583045"/>
            <a:ext cx="5750560" cy="1646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" y="259"/>
            <a:ext cx="120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u="sng" dirty="0"/>
              <a:t>Инструкция для </a:t>
            </a:r>
            <a:r>
              <a:rPr lang="ru-RU" sz="2800" u="sng" dirty="0" smtClean="0"/>
              <a:t>эксперта в день экзамена</a:t>
            </a:r>
            <a:endParaRPr lang="ru-RU" sz="2800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138428" y="2410987"/>
            <a:ext cx="5695952" cy="1705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6079488" y="624041"/>
            <a:ext cx="6017260" cy="289720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03932" y="754928"/>
            <a:ext cx="5476240" cy="13027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1. получает </a:t>
            </a:r>
            <a:r>
              <a:rPr lang="ru-RU" b="1" dirty="0">
                <a:solidFill>
                  <a:srgbClr val="C00000"/>
                </a:solidFill>
              </a:rPr>
              <a:t>от ответственного организатора образовательной </a:t>
            </a:r>
            <a:r>
              <a:rPr lang="ru-RU" b="1" dirty="0" smtClean="0">
                <a:solidFill>
                  <a:srgbClr val="C00000"/>
                </a:solidFill>
              </a:rPr>
              <a:t>ОО материалы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протокол </a:t>
            </a:r>
            <a:r>
              <a:rPr lang="ru-RU" b="1" dirty="0">
                <a:solidFill>
                  <a:schemeClr val="tx1"/>
                </a:solidFill>
              </a:rPr>
              <a:t>эксперта по оцениванию </a:t>
            </a:r>
            <a:r>
              <a:rPr lang="ru-RU" dirty="0">
                <a:solidFill>
                  <a:schemeClr val="tx1"/>
                </a:solidFill>
              </a:rPr>
              <a:t>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ИС; </a:t>
            </a:r>
            <a:r>
              <a:rPr lang="ru-RU" b="1" dirty="0" smtClean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 </a:t>
            </a:r>
            <a:r>
              <a:rPr lang="ru-RU" b="1" dirty="0" smtClean="0">
                <a:solidFill>
                  <a:schemeClr val="tx1"/>
                </a:solidFill>
              </a:rPr>
              <a:t>доставочный пакет</a:t>
            </a:r>
            <a:r>
              <a:rPr lang="ru-RU" dirty="0" smtClean="0">
                <a:solidFill>
                  <a:schemeClr val="tx1"/>
                </a:solidFill>
              </a:rPr>
              <a:t>. Знакомится </a:t>
            </a:r>
            <a:r>
              <a:rPr lang="ru-RU" dirty="0">
                <a:solidFill>
                  <a:schemeClr val="tx1"/>
                </a:solidFill>
              </a:rPr>
              <a:t>с материалами для </a:t>
            </a:r>
            <a:r>
              <a:rPr lang="ru-RU" dirty="0" smtClean="0">
                <a:solidFill>
                  <a:schemeClr val="tx1"/>
                </a:solidFill>
              </a:rPr>
              <a:t>проведения ИС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33716" y="894303"/>
            <a:ext cx="5843406" cy="2626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3</a:t>
            </a:r>
            <a:r>
              <a:rPr lang="ru-RU" b="1" dirty="0" smtClean="0">
                <a:solidFill>
                  <a:schemeClr val="tx1"/>
                </a:solidFill>
              </a:rPr>
              <a:t>. вносит </a:t>
            </a:r>
            <a:r>
              <a:rPr lang="ru-RU" b="1" dirty="0">
                <a:solidFill>
                  <a:schemeClr val="tx1"/>
                </a:solidFill>
              </a:rPr>
              <a:t>в протокол</a:t>
            </a:r>
            <a:r>
              <a:rPr lang="ru-RU" dirty="0">
                <a:solidFill>
                  <a:schemeClr val="tx1"/>
                </a:solidFill>
              </a:rPr>
              <a:t>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 следующие </a:t>
            </a:r>
            <a:r>
              <a:rPr lang="ru-RU" b="1" dirty="0">
                <a:solidFill>
                  <a:schemeClr val="tx1"/>
                </a:solidFill>
              </a:rPr>
              <a:t>сведения:</a:t>
            </a:r>
          </a:p>
          <a:p>
            <a:r>
              <a:rPr lang="ru-RU" dirty="0">
                <a:solidFill>
                  <a:schemeClr val="tx1"/>
                </a:solidFill>
              </a:rPr>
              <a:t>ФИО участника;</a:t>
            </a:r>
          </a:p>
          <a:p>
            <a:r>
              <a:rPr lang="ru-RU" dirty="0">
                <a:solidFill>
                  <a:schemeClr val="tx1"/>
                </a:solidFill>
              </a:rPr>
              <a:t>номер варианта;</a:t>
            </a:r>
          </a:p>
          <a:p>
            <a:r>
              <a:rPr lang="ru-RU" dirty="0">
                <a:solidFill>
                  <a:schemeClr val="tx1"/>
                </a:solidFill>
              </a:rPr>
              <a:t>номер аудитории;</a:t>
            </a:r>
          </a:p>
          <a:p>
            <a:r>
              <a:rPr lang="ru-RU" dirty="0">
                <a:solidFill>
                  <a:schemeClr val="tx1"/>
                </a:solidFill>
              </a:rPr>
              <a:t>баллы по каждому критерию оценивания;</a:t>
            </a:r>
          </a:p>
          <a:p>
            <a:r>
              <a:rPr lang="ru-RU" dirty="0">
                <a:solidFill>
                  <a:schemeClr val="tx1"/>
                </a:solidFill>
              </a:rPr>
              <a:t>общее количество баллов;</a:t>
            </a:r>
          </a:p>
          <a:p>
            <a:r>
              <a:rPr lang="ru-RU" b="1" dirty="0">
                <a:solidFill>
                  <a:schemeClr val="tx1"/>
                </a:solidFill>
              </a:rPr>
              <a:t>отметку «зачет»/ «незачет»;</a:t>
            </a:r>
          </a:p>
          <a:p>
            <a:r>
              <a:rPr lang="ru-RU" b="1" dirty="0">
                <a:solidFill>
                  <a:schemeClr val="tx1"/>
                </a:solidFill>
              </a:rPr>
              <a:t>ФИО, подпись и дату проверки.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3917" y="2613558"/>
            <a:ext cx="5463450" cy="12378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2. Во </a:t>
            </a:r>
            <a:r>
              <a:rPr lang="ru-RU" b="1" dirty="0">
                <a:solidFill>
                  <a:schemeClr val="tx1"/>
                </a:solidFill>
              </a:rPr>
              <a:t>время проведения итогового собеседования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>оценивает </a:t>
            </a:r>
            <a:r>
              <a:rPr lang="ru-RU" dirty="0">
                <a:solidFill>
                  <a:schemeClr val="tx1"/>
                </a:solidFill>
              </a:rPr>
              <a:t>ответы участников </a:t>
            </a:r>
            <a:r>
              <a:rPr lang="ru-RU" dirty="0" smtClean="0">
                <a:solidFill>
                  <a:schemeClr val="tx1"/>
                </a:solidFill>
              </a:rPr>
              <a:t>непосредственно </a:t>
            </a:r>
            <a:r>
              <a:rPr lang="ru-RU" dirty="0">
                <a:solidFill>
                  <a:schemeClr val="tx1"/>
                </a:solidFill>
              </a:rPr>
              <a:t>в аудитории проведения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6079488" y="3913383"/>
            <a:ext cx="5897634" cy="212269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133716" y="4210259"/>
            <a:ext cx="5717924" cy="15895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4. По </a:t>
            </a:r>
            <a:r>
              <a:rPr lang="ru-RU" dirty="0">
                <a:solidFill>
                  <a:schemeClr val="tx1"/>
                </a:solidFill>
              </a:rPr>
              <a:t>окончании проведения </a:t>
            </a:r>
            <a:r>
              <a:rPr lang="ru-RU" dirty="0" smtClean="0">
                <a:solidFill>
                  <a:schemeClr val="tx1"/>
                </a:solidFill>
              </a:rPr>
              <a:t>ИС  </a:t>
            </a:r>
            <a:r>
              <a:rPr lang="ru-RU" b="1" dirty="0">
                <a:solidFill>
                  <a:schemeClr val="tx1"/>
                </a:solidFill>
              </a:rPr>
              <a:t>пересчитывает </a:t>
            </a:r>
            <a:r>
              <a:rPr lang="ru-RU" dirty="0">
                <a:solidFill>
                  <a:schemeClr val="tx1"/>
                </a:solidFill>
              </a:rPr>
              <a:t>протоколы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ИС, </a:t>
            </a:r>
            <a:r>
              <a:rPr lang="ru-RU" b="1" dirty="0">
                <a:solidFill>
                  <a:schemeClr val="tx1"/>
                </a:solidFill>
              </a:rPr>
              <a:t>упаковывает</a:t>
            </a:r>
            <a:r>
              <a:rPr lang="ru-RU" dirty="0">
                <a:solidFill>
                  <a:schemeClr val="tx1"/>
                </a:solidFill>
              </a:rPr>
              <a:t> их в конверт и в запечатанном виде </a:t>
            </a:r>
            <a:r>
              <a:rPr lang="ru-RU" b="1" dirty="0">
                <a:solidFill>
                  <a:schemeClr val="tx1"/>
                </a:solidFill>
              </a:rPr>
              <a:t>передает </a:t>
            </a:r>
            <a:r>
              <a:rPr lang="ru-RU" dirty="0">
                <a:solidFill>
                  <a:schemeClr val="tx1"/>
                </a:solidFill>
              </a:rPr>
              <a:t>экзаменатору-собеседнику.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30129" t="33085" r="37557" b="58729"/>
          <a:stretch/>
        </p:blipFill>
        <p:spPr>
          <a:xfrm>
            <a:off x="223917" y="4938550"/>
            <a:ext cx="5695952" cy="166799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301451" y="5124659"/>
            <a:ext cx="5532929" cy="13532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</a:rPr>
              <a:t>Эксперт не должен вмешиваться в беседу участника и экзаменатора-собеседника</a:t>
            </a:r>
            <a:r>
              <a:rPr lang="ru-RU" sz="2800" b="1" dirty="0" smtClean="0">
                <a:solidFill>
                  <a:srgbClr val="C00000"/>
                </a:solidFill>
              </a:rPr>
              <a:t>!!!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14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3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27" t="8762" r="6857" b="4381"/>
          <a:stretch/>
        </p:blipFill>
        <p:spPr>
          <a:xfrm>
            <a:off x="81280" y="-64917"/>
            <a:ext cx="11984988" cy="692291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47120" y="6167120"/>
            <a:ext cx="849628" cy="690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15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6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72" t="8254" r="6714" b="4254"/>
          <a:stretch/>
        </p:blipFill>
        <p:spPr>
          <a:xfrm>
            <a:off x="49543" y="92111"/>
            <a:ext cx="12142457" cy="6765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4136" y="5303520"/>
            <a:ext cx="9438640" cy="1412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получить от ответственного организатора образовательной организации </a:t>
            </a:r>
            <a:r>
              <a:rPr lang="ru-RU" dirty="0" smtClean="0"/>
              <a:t>случае </a:t>
            </a:r>
            <a:r>
              <a:rPr lang="ru-RU" dirty="0"/>
              <a:t>если итоговое собеседование проводится во время учебного процесса в образовательной организации);</a:t>
            </a:r>
          </a:p>
          <a:p>
            <a:r>
              <a:rPr lang="ru-RU" dirty="0"/>
              <a:t>по завершении проведения итогового собеседования передать список участников ответственному организатору образовательной организации.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3827" y="5210909"/>
            <a:ext cx="9473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получить от ответственного организатора ОО списки участников поаудиторно; приглашать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участников 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аудитории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проведения; сопровождать участников в аудитории проведения ИС , по окончании итогового собеседования – в учебный кабинет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информировать об отсутствующих,  следить за порядком. По заве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ршению передать список участников ответственному организатору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1342372" y="6128712"/>
            <a:ext cx="849628" cy="690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16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3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429" t="8000" r="6570" b="5270"/>
          <a:stretch/>
        </p:blipFill>
        <p:spPr>
          <a:xfrm>
            <a:off x="905693" y="330926"/>
            <a:ext cx="10607040" cy="59479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173" y="1524000"/>
            <a:ext cx="11338560" cy="525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001" t="63471" r="17915" b="10011"/>
          <a:stretch/>
        </p:blipFill>
        <p:spPr>
          <a:xfrm>
            <a:off x="833120" y="1026159"/>
            <a:ext cx="10596880" cy="2103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928" t="25778" r="6572" b="25333"/>
          <a:stretch/>
        </p:blipFill>
        <p:spPr>
          <a:xfrm>
            <a:off x="762000" y="3174999"/>
            <a:ext cx="10668000" cy="335280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30807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33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9" y="173480"/>
            <a:ext cx="12271932" cy="6603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3040" y="1425400"/>
            <a:ext cx="9458960" cy="799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По окончании проведения ИС  </a:t>
            </a:r>
            <a:r>
              <a:rPr lang="ru-RU" b="1" dirty="0" smtClean="0">
                <a:solidFill>
                  <a:schemeClr val="tx1"/>
                </a:solidFill>
              </a:rPr>
              <a:t>пересчитывает </a:t>
            </a:r>
            <a:r>
              <a:rPr lang="ru-RU" dirty="0" smtClean="0">
                <a:solidFill>
                  <a:schemeClr val="tx1"/>
                </a:solidFill>
              </a:rPr>
              <a:t>протоколы эксперта по оцениванию ответов участников ИС, </a:t>
            </a:r>
            <a:r>
              <a:rPr lang="ru-RU" b="1" dirty="0" smtClean="0">
                <a:solidFill>
                  <a:schemeClr val="tx1"/>
                </a:solidFill>
              </a:rPr>
              <a:t>упаковывает</a:t>
            </a:r>
            <a:r>
              <a:rPr lang="ru-RU" dirty="0" smtClean="0">
                <a:solidFill>
                  <a:schemeClr val="tx1"/>
                </a:solidFill>
              </a:rPr>
              <a:t> их в конверт и в запечатанном виде </a:t>
            </a:r>
            <a:r>
              <a:rPr lang="ru-RU" b="1" dirty="0" smtClean="0">
                <a:solidFill>
                  <a:schemeClr val="tx1"/>
                </a:solidFill>
              </a:rPr>
              <a:t>передает </a:t>
            </a:r>
            <a:r>
              <a:rPr lang="ru-RU" dirty="0" smtClean="0">
                <a:solidFill>
                  <a:schemeClr val="tx1"/>
                </a:solidFill>
              </a:rPr>
              <a:t>экзаменатору-собеседнику.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4721" y="2438400"/>
            <a:ext cx="6177280" cy="130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Передает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запечатанные </a:t>
            </a:r>
            <a:r>
              <a:rPr lang="ru-RU" dirty="0">
                <a:solidFill>
                  <a:schemeClr val="tx1"/>
                </a:solidFill>
              </a:rPr>
              <a:t>КИМ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запечатанные протоколы эксперта по оцениванию ответов участников </a:t>
            </a:r>
            <a:r>
              <a:rPr lang="ru-RU" dirty="0" smtClean="0">
                <a:solidFill>
                  <a:schemeClr val="tx1"/>
                </a:solidFill>
              </a:rPr>
              <a:t>ИС;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ведомость учета проведения </a:t>
            </a:r>
            <a:r>
              <a:rPr lang="ru-RU" dirty="0" smtClean="0">
                <a:solidFill>
                  <a:schemeClr val="tx1"/>
                </a:solidFill>
              </a:rPr>
              <a:t>ИС в </a:t>
            </a:r>
            <a:r>
              <a:rPr lang="ru-RU" dirty="0">
                <a:solidFill>
                  <a:schemeClr val="tx1"/>
                </a:solidFill>
              </a:rPr>
              <a:t>аудитории.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3223" y="5283200"/>
            <a:ext cx="6059158" cy="15748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dirty="0">
                <a:solidFill>
                  <a:schemeClr val="tx1"/>
                </a:solidFill>
              </a:rPr>
              <a:t>Осуществить передачу в РЦОИ на </a:t>
            </a:r>
            <a:r>
              <a:rPr lang="ru-RU" sz="1700" dirty="0" err="1" smtClean="0">
                <a:solidFill>
                  <a:schemeClr val="tx1"/>
                </a:solidFill>
              </a:rPr>
              <a:t>флеш</a:t>
            </a:r>
            <a:r>
              <a:rPr lang="ru-RU" sz="1700" dirty="0" smtClean="0">
                <a:solidFill>
                  <a:schemeClr val="tx1"/>
                </a:solidFill>
              </a:rPr>
              <a:t>-носителях аудио-файлы </a:t>
            </a:r>
            <a:r>
              <a:rPr lang="ru-RU" sz="1700" dirty="0">
                <a:solidFill>
                  <a:schemeClr val="tx1"/>
                </a:solidFill>
              </a:rPr>
              <a:t>с записями ответов участников </a:t>
            </a:r>
            <a:r>
              <a:rPr lang="ru-RU" sz="1700" dirty="0" smtClean="0">
                <a:solidFill>
                  <a:schemeClr val="tx1"/>
                </a:solidFill>
              </a:rPr>
              <a:t>ИС. Передать </a:t>
            </a:r>
            <a:r>
              <a:rPr lang="ru-RU" sz="1700" dirty="0">
                <a:solidFill>
                  <a:schemeClr val="tx1"/>
                </a:solidFill>
              </a:rPr>
              <a:t>в РЦОИ на бумажных </a:t>
            </a:r>
            <a:r>
              <a:rPr lang="ru-RU" sz="1700" dirty="0" smtClean="0">
                <a:solidFill>
                  <a:schemeClr val="tx1"/>
                </a:solidFill>
              </a:rPr>
              <a:t>носителях списки </a:t>
            </a:r>
            <a:r>
              <a:rPr lang="ru-RU" sz="1700" dirty="0">
                <a:solidFill>
                  <a:schemeClr val="tx1"/>
                </a:solidFill>
              </a:rPr>
              <a:t>участников, </a:t>
            </a:r>
            <a:r>
              <a:rPr lang="ru-RU" sz="1700" dirty="0" smtClean="0">
                <a:solidFill>
                  <a:schemeClr val="tx1"/>
                </a:solidFill>
              </a:rPr>
              <a:t>ведомости </a:t>
            </a:r>
            <a:r>
              <a:rPr lang="ru-RU" sz="1700" dirty="0">
                <a:solidFill>
                  <a:schemeClr val="tx1"/>
                </a:solidFill>
              </a:rPr>
              <a:t>учета проведения </a:t>
            </a:r>
            <a:r>
              <a:rPr lang="ru-RU" sz="1700" dirty="0" smtClean="0">
                <a:solidFill>
                  <a:schemeClr val="tx1"/>
                </a:solidFill>
              </a:rPr>
              <a:t>ИС в </a:t>
            </a:r>
            <a:r>
              <a:rPr lang="ru-RU" sz="1700" dirty="0">
                <a:solidFill>
                  <a:schemeClr val="tx1"/>
                </a:solidFill>
              </a:rPr>
              <a:t>аудиториях, </a:t>
            </a:r>
            <a:r>
              <a:rPr lang="ru-RU" sz="1700" dirty="0" smtClean="0">
                <a:solidFill>
                  <a:schemeClr val="tx1"/>
                </a:solidFill>
              </a:rPr>
              <a:t>протоколы </a:t>
            </a:r>
            <a:r>
              <a:rPr lang="ru-RU" sz="1700" dirty="0">
                <a:solidFill>
                  <a:schemeClr val="tx1"/>
                </a:solidFill>
              </a:rPr>
              <a:t>экспертов по оцениванию ответов участников </a:t>
            </a:r>
            <a:r>
              <a:rPr lang="ru-RU" sz="1700" dirty="0" smtClean="0">
                <a:solidFill>
                  <a:schemeClr val="tx1"/>
                </a:solidFill>
              </a:rPr>
              <a:t>ИС.</a:t>
            </a:r>
            <a:endParaRPr lang="ru-RU" sz="1700" dirty="0"/>
          </a:p>
        </p:txBody>
      </p:sp>
      <p:sp>
        <p:nvSpPr>
          <p:cNvPr id="8" name="Овал 7"/>
          <p:cNvSpPr/>
          <p:nvPr/>
        </p:nvSpPr>
        <p:spPr>
          <a:xfrm>
            <a:off x="11559528" y="6243158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18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7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32707"/>
            <a:ext cx="12303759" cy="685485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379200" y="6188361"/>
            <a:ext cx="717548" cy="6696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19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3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86" t="8127" r="6928" b="4508"/>
          <a:stretch/>
        </p:blipFill>
        <p:spPr>
          <a:xfrm>
            <a:off x="766354" y="516709"/>
            <a:ext cx="10580915" cy="5991498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66353" y="3190240"/>
            <a:ext cx="10580915" cy="69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286" t="18814" r="6928" b="53926"/>
          <a:stretch/>
        </p:blipFill>
        <p:spPr>
          <a:xfrm>
            <a:off x="766352" y="1280160"/>
            <a:ext cx="10580915" cy="2600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12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96771"/>
            <a:ext cx="11364686" cy="133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435208" y="2278945"/>
            <a:ext cx="1010195" cy="757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ОИВ, ОО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1" y="1701478"/>
            <a:ext cx="3989407" cy="1912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организуют проведение итогового собеседования в условиях, учитывающих состояние их здоровья, особенности психофизического развития;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80078" y="1701478"/>
            <a:ext cx="3989408" cy="1912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ru-RU" sz="2000" b="1" dirty="0"/>
              <a:t>обеспечивают </a:t>
            </a:r>
            <a:r>
              <a:rPr lang="ru-RU" sz="2000" b="1" dirty="0"/>
              <a:t>создание следующих специальных условий, учитывающих состояние здоровья, особенности психофизического развития: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4109013"/>
            <a:ext cx="11364686" cy="2439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присутствие ассистентов, оказывающих указанным лицам необходимую техническую помощь с учетом состояния их здоровья, особенностей психофизического развития и индивидуальных возможностей, помогающих им занять рабочее место, передвигаться, прочитать задание; </a:t>
            </a:r>
          </a:p>
          <a:p>
            <a:endParaRPr lang="ru-RU" sz="2000" b="1" dirty="0"/>
          </a:p>
          <a:p>
            <a:r>
              <a:rPr lang="ru-RU" sz="2000" b="1" dirty="0"/>
              <a:t>использование на итоговом собеседовании необходимых для выполнения заданий технических средств.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8070" y="268456"/>
            <a:ext cx="11364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Особенности организации и проведения итогового собеседования для участников итогового собеседования с ОВЗ, участников итогового собеседования – детей-инвалидов и инвалидов</a:t>
            </a:r>
            <a:endParaRPr lang="ru-RU" sz="24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5758858" y="3114611"/>
            <a:ext cx="461555" cy="768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5400000">
            <a:off x="4595782" y="2273600"/>
            <a:ext cx="461555" cy="768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6793816" y="2278945"/>
            <a:ext cx="461555" cy="768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1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52" r="244"/>
          <a:stretch/>
        </p:blipFill>
        <p:spPr>
          <a:xfrm>
            <a:off x="0" y="1"/>
            <a:ext cx="12110720" cy="687515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03331" y="616712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t="345" r="560" b="707"/>
          <a:stretch/>
        </p:blipFill>
        <p:spPr>
          <a:xfrm>
            <a:off x="-18446" y="-83428"/>
            <a:ext cx="11986926" cy="687030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50931" y="6172038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21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10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95" r="176"/>
          <a:stretch/>
        </p:blipFill>
        <p:spPr>
          <a:xfrm>
            <a:off x="-161366" y="142240"/>
            <a:ext cx="12199516" cy="671576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57280" y="6137755"/>
            <a:ext cx="709750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22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64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7"/>
            <a:ext cx="12192000" cy="684690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03331" y="612648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23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24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3" y="0"/>
            <a:ext cx="12041897" cy="689019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470640" y="6243158"/>
            <a:ext cx="721360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24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3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11" y="200213"/>
            <a:ext cx="12268611" cy="655126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586719" y="61366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25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2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-137543"/>
            <a:ext cx="12110720" cy="698172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196319" y="6116319"/>
            <a:ext cx="788669" cy="7278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26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54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71" t="8761" r="7144" b="4509"/>
          <a:stretch/>
        </p:blipFill>
        <p:spPr>
          <a:xfrm>
            <a:off x="101600" y="26520"/>
            <a:ext cx="12090400" cy="688605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993119" y="6116320"/>
            <a:ext cx="788669" cy="64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2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58" t="8634" r="6714" b="4889"/>
          <a:stretch/>
        </p:blipFill>
        <p:spPr>
          <a:xfrm>
            <a:off x="81281" y="65163"/>
            <a:ext cx="12110719" cy="670415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094719" y="6045199"/>
            <a:ext cx="788669" cy="7241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84960" y="1960880"/>
            <a:ext cx="1290320" cy="294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(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5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99309" y="239505"/>
            <a:ext cx="9448800" cy="942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Участники итогового </a:t>
            </a:r>
            <a:r>
              <a:rPr lang="ru-RU" sz="3600" b="1" dirty="0">
                <a:solidFill>
                  <a:srgbClr val="C00000"/>
                </a:solidFill>
              </a:rPr>
              <a:t>собеседования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4354" y="1445382"/>
            <a:ext cx="4184073" cy="1343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Обучающиеся </a:t>
            </a:r>
            <a:r>
              <a:rPr lang="en-US" sz="2800" dirty="0" smtClean="0">
                <a:solidFill>
                  <a:schemeClr val="tx1"/>
                </a:solidFill>
              </a:rPr>
              <a:t>IX</a:t>
            </a:r>
            <a:r>
              <a:rPr lang="ru-RU" sz="2800" dirty="0" smtClean="0">
                <a:solidFill>
                  <a:schemeClr val="tx1"/>
                </a:solidFill>
              </a:rPr>
              <a:t> классов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9128" y="1366739"/>
            <a:ext cx="5659582" cy="422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ЭКСТЕРНЫ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9128" y="1963849"/>
            <a:ext cx="5659582" cy="1492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</a:t>
            </a:r>
            <a:r>
              <a:rPr lang="ru-RU" sz="2400" dirty="0" smtClean="0">
                <a:solidFill>
                  <a:schemeClr val="tx1"/>
                </a:solidFill>
              </a:rPr>
              <a:t>бучающиеся, экстерны с ОВЗ, обучающиеся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smtClean="0">
                <a:solidFill>
                  <a:schemeClr val="tx1"/>
                </a:solidFill>
              </a:rPr>
              <a:t> дети-инвалиды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ru-RU" sz="2400" dirty="0" smtClean="0">
                <a:solidFill>
                  <a:schemeClr val="tx1"/>
                </a:solidFill>
              </a:rPr>
              <a:t>инвалиды , </a:t>
            </a:r>
            <a:r>
              <a:rPr lang="ru-RU" sz="2400" dirty="0">
                <a:solidFill>
                  <a:schemeClr val="tx1"/>
                </a:solidFill>
              </a:rPr>
              <a:t>обучающихся по состоянию здоровья на </a:t>
            </a:r>
            <a:r>
              <a:rPr lang="ru-RU" sz="2400" dirty="0" smtClean="0">
                <a:solidFill>
                  <a:schemeClr val="tx1"/>
                </a:solidFill>
              </a:rPr>
              <a:t>дому, в ОО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2945" y="5376647"/>
            <a:ext cx="9795164" cy="555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ИС проводится </a:t>
            </a:r>
            <a:r>
              <a:rPr lang="ru-RU" dirty="0">
                <a:solidFill>
                  <a:schemeClr val="tx1"/>
                </a:solidFill>
              </a:rPr>
              <a:t>в образовательных </a:t>
            </a:r>
            <a:r>
              <a:rPr lang="ru-RU" dirty="0" smtClean="0">
                <a:solidFill>
                  <a:schemeClr val="tx1"/>
                </a:solidFill>
              </a:rPr>
              <a:t>организациях, является </a:t>
            </a:r>
            <a:r>
              <a:rPr lang="ru-RU" b="1" u="sng" dirty="0" smtClean="0">
                <a:solidFill>
                  <a:schemeClr val="tx1"/>
                </a:solidFill>
              </a:rPr>
              <a:t>ОДНИМ </a:t>
            </a:r>
            <a:r>
              <a:rPr lang="ru-RU" dirty="0" smtClean="0">
                <a:solidFill>
                  <a:schemeClr val="tx1"/>
                </a:solidFill>
              </a:rPr>
              <a:t>из условий допуска к ГИА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502727" y="1385970"/>
            <a:ext cx="1274618" cy="403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502727" y="2438990"/>
            <a:ext cx="1274618" cy="416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6200000">
            <a:off x="8792880" y="3384481"/>
            <a:ext cx="432078" cy="607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86545" y="3953907"/>
            <a:ext cx="8652165" cy="128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ри подаче заявления на прохождение ИС </a:t>
            </a:r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бучающиеся</a:t>
            </a:r>
            <a:r>
              <a:rPr lang="ru-RU" dirty="0">
                <a:solidFill>
                  <a:schemeClr val="tx1"/>
                </a:solidFill>
              </a:rPr>
              <a:t>, экстерны с ОВЗ </a:t>
            </a:r>
            <a:r>
              <a:rPr lang="ru-RU" dirty="0" smtClean="0">
                <a:solidFill>
                  <a:schemeClr val="tx1"/>
                </a:solidFill>
              </a:rPr>
              <a:t>предъявляют </a:t>
            </a:r>
            <a:r>
              <a:rPr lang="ru-RU" dirty="0">
                <a:solidFill>
                  <a:schemeClr val="tx1"/>
                </a:solidFill>
              </a:rPr>
              <a:t>копию рекомендаций </a:t>
            </a:r>
            <a:r>
              <a:rPr lang="ru-RU" dirty="0" smtClean="0">
                <a:solidFill>
                  <a:schemeClr val="tx1"/>
                </a:solidFill>
              </a:rPr>
              <a:t> ПМПК, а обучающиеся, экстерны – дети-инвалиды и </a:t>
            </a:r>
            <a:r>
              <a:rPr lang="ru-RU" dirty="0">
                <a:solidFill>
                  <a:schemeClr val="tx1"/>
                </a:solidFill>
              </a:rPr>
              <a:t>инвалиды – оригинал или заверенную </a:t>
            </a:r>
            <a:r>
              <a:rPr lang="ru-RU" dirty="0" smtClean="0">
                <a:solidFill>
                  <a:schemeClr val="tx1"/>
                </a:solidFill>
              </a:rPr>
              <a:t>копию </a:t>
            </a:r>
            <a:r>
              <a:rPr lang="ru-RU" dirty="0">
                <a:solidFill>
                  <a:schemeClr val="tx1"/>
                </a:solidFill>
              </a:rPr>
              <a:t>справки, подтверждающей факт установления инвалидности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2945" y="6275076"/>
            <a:ext cx="974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Собеседование НЕ экзамен!!!</a:t>
            </a:r>
            <a:endParaRPr lang="ru-RU" b="1" u="sng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11257280" y="6137755"/>
            <a:ext cx="709750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75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6554" t="14118" r="25153" b="6779"/>
          <a:stretch/>
        </p:blipFill>
        <p:spPr>
          <a:xfrm>
            <a:off x="173736" y="0"/>
            <a:ext cx="1092708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8184" y="3035808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72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637276" y="3343584"/>
            <a:ext cx="207568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13 февраля 2019г.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542532" y="3035807"/>
            <a:ext cx="728472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210005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84648" y="3035807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210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5525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6555" t="14117" r="25712" b="7225"/>
          <a:stretch/>
        </p:blipFill>
        <p:spPr>
          <a:xfrm>
            <a:off x="137163" y="0"/>
            <a:ext cx="119237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1748" y="713227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72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07608" y="713228"/>
            <a:ext cx="603504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210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32320" y="713227"/>
            <a:ext cx="731520" cy="307777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210005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37779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/>
          <a:srcRect l="6555" t="14117" r="25712" b="1174"/>
          <a:stretch/>
        </p:blipFill>
        <p:spPr>
          <a:xfrm>
            <a:off x="1119828" y="0"/>
            <a:ext cx="10273596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4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18" y="133631"/>
            <a:ext cx="11829327" cy="1325563"/>
          </a:xfrm>
        </p:spPr>
        <p:txBody>
          <a:bodyPr>
            <a:normAutofit fontScale="90000"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Приложение 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4. Специализированная форма для внесения информации из протоколов оценивания итогового собеседования</a:t>
            </a:r>
            <a:br>
              <a:rPr lang="ru-RU" sz="20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Цветом отмечены поля, необходимые к заполнению на уровне ОО.</a:t>
            </a:r>
            <a:r>
              <a:rPr lang="ru-RU" sz="1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1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6845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785" t="7874" r="6644" b="4127"/>
          <a:stretch/>
        </p:blipFill>
        <p:spPr>
          <a:xfrm>
            <a:off x="21670" y="0"/>
            <a:ext cx="12205224" cy="689903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308079" y="616712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29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35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00" t="7999" r="6929" b="4127"/>
          <a:stretch/>
        </p:blipFill>
        <p:spPr>
          <a:xfrm>
            <a:off x="0" y="1"/>
            <a:ext cx="12192000" cy="688065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277599" y="6085840"/>
            <a:ext cx="788669" cy="6148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30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26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6673" y="902825"/>
            <a:ext cx="8854633" cy="506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61235" y="983848"/>
            <a:ext cx="81485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latin typeface="Times New Roman" panose="02020603050405020304" pitchFamily="18" charset="0"/>
              </a:rPr>
              <a:t>Региональный центр оценки качества образования</a:t>
            </a:r>
            <a:endParaRPr lang="ru-RU" altLang="ru-RU" sz="3600" b="1" dirty="0"/>
          </a:p>
          <a:p>
            <a:pPr algn="ctr"/>
            <a:r>
              <a:rPr lang="ru-RU" altLang="ru-RU" sz="3600" b="1" dirty="0"/>
              <a:t>Тюмень, ул. Малыгина, 73</a:t>
            </a:r>
          </a:p>
          <a:p>
            <a:pPr algn="ctr"/>
            <a:endParaRPr lang="ru-RU" alt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3600" dirty="0">
                <a:latin typeface="Monotype Corsiva" panose="03010101010201010101" pitchFamily="66" charset="0"/>
              </a:rPr>
              <a:t>Андриянова Тамара Алексеевна</a:t>
            </a:r>
          </a:p>
          <a:p>
            <a:pPr algn="ctr"/>
            <a:endParaRPr lang="ru-RU" alt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altLang="ru-RU" sz="3600" dirty="0"/>
              <a:t>По всем вопросам обращаться:</a:t>
            </a:r>
            <a:r>
              <a:rPr lang="en-US" altLang="ru-RU" sz="3600" dirty="0"/>
              <a:t> </a:t>
            </a:r>
            <a:endParaRPr lang="ru-RU" altLang="ru-RU" sz="3600" dirty="0"/>
          </a:p>
          <a:p>
            <a:r>
              <a:rPr lang="ru-RU" altLang="ru-RU" sz="3600" dirty="0"/>
              <a:t>       8(3452) 39-02-99, 8(3452) 39-02-30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bg1"/>
                </a:solidFill>
              </a:rPr>
              <a:t>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bg1"/>
                </a:solidFill>
              </a:rPr>
              <a:t>       Пахомов Александр Олегович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3600" dirty="0">
                <a:solidFill>
                  <a:schemeClr val="bg1"/>
                </a:solidFill>
              </a:rPr>
              <a:t> 8(3452) 39-02-05</a:t>
            </a:r>
            <a:endParaRPr lang="ru-RU" alt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68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chance.ru/sites/default/files/styles/big_photo_gallery/public/images/7758582.jpg?itok=9kHg-2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44" y="276475"/>
            <a:ext cx="8181975" cy="61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357" y="663371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6600" dirty="0">
                <a:solidFill>
                  <a:srgbClr val="130BB5"/>
                </a:solidFill>
              </a:rPr>
              <a:t>ЖЕЛАЕМ У</a:t>
            </a:r>
            <a:r>
              <a:rPr lang="ru-RU" altLang="ru-RU" sz="6600" dirty="0">
                <a:solidFill>
                  <a:srgbClr val="130BB5"/>
                </a:solidFill>
              </a:rPr>
              <a:t>СПЕХОВ</a:t>
            </a:r>
            <a:r>
              <a:rPr lang="ru-RU" altLang="ru-RU" sz="6600" dirty="0">
                <a:solidFill>
                  <a:srgbClr val="130BB5"/>
                </a:solidFill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39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57" t="8127" r="6712" b="4254"/>
          <a:stretch/>
        </p:blipFill>
        <p:spPr>
          <a:xfrm>
            <a:off x="1" y="20433"/>
            <a:ext cx="12192000" cy="68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0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57" t="8127" r="6643" b="4508"/>
          <a:stretch/>
        </p:blipFill>
        <p:spPr>
          <a:xfrm>
            <a:off x="0" y="45818"/>
            <a:ext cx="12192000" cy="68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14" t="8381" r="6785" b="4381"/>
          <a:stretch/>
        </p:blipFill>
        <p:spPr>
          <a:xfrm>
            <a:off x="-13447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54988" y="3594848"/>
            <a:ext cx="2052917" cy="349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89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142" t="8508" r="6716" b="4888"/>
          <a:stretch/>
        </p:blipFill>
        <p:spPr>
          <a:xfrm>
            <a:off x="-633" y="-83388"/>
            <a:ext cx="12192633" cy="69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785" t="8634" r="6858" b="4889"/>
          <a:stretch/>
        </p:blipFill>
        <p:spPr>
          <a:xfrm>
            <a:off x="0" y="0"/>
            <a:ext cx="12419470" cy="69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72" t="8889" r="6714" b="4254"/>
          <a:stretch/>
        </p:blipFill>
        <p:spPr>
          <a:xfrm>
            <a:off x="-210404" y="-71240"/>
            <a:ext cx="12402404" cy="692924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1471" t="27440" r="35974" b="40100"/>
          <a:stretch/>
        </p:blipFill>
        <p:spPr>
          <a:xfrm>
            <a:off x="4965928" y="2431157"/>
            <a:ext cx="3053781" cy="2525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471" t="27841" r="35974" b="61128"/>
          <a:stretch/>
        </p:blipFill>
        <p:spPr>
          <a:xfrm>
            <a:off x="4851967" y="466344"/>
            <a:ext cx="3167742" cy="850828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 rot="10800000">
            <a:off x="8220498" y="1066903"/>
            <a:ext cx="435428" cy="359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8220498" y="1758036"/>
            <a:ext cx="435428" cy="359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8212732" y="2660487"/>
            <a:ext cx="435428" cy="359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314" y="2537238"/>
            <a:ext cx="4093029" cy="703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8408" t="27212" r="62469" b="27260"/>
          <a:stretch/>
        </p:blipFill>
        <p:spPr>
          <a:xfrm>
            <a:off x="288472" y="3171378"/>
            <a:ext cx="4142014" cy="35705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1471" t="27440" r="35974" b="61128"/>
          <a:stretch/>
        </p:blipFill>
        <p:spPr>
          <a:xfrm>
            <a:off x="332610" y="1039535"/>
            <a:ext cx="3558436" cy="1610979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46611" y="1386965"/>
            <a:ext cx="3156858" cy="11502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ШТАБ-помещение </a:t>
            </a:r>
            <a:r>
              <a:rPr lang="ru-RU" dirty="0">
                <a:solidFill>
                  <a:schemeClr val="tx1"/>
                </a:solidFill>
              </a:rPr>
              <a:t>для получения КИМ </a:t>
            </a:r>
            <a:r>
              <a:rPr lang="ru-RU" dirty="0" smtClean="0">
                <a:solidFill>
                  <a:schemeClr val="tx1"/>
                </a:solidFill>
              </a:rPr>
              <a:t>ИС и </a:t>
            </a:r>
            <a:r>
              <a:rPr lang="ru-RU" dirty="0">
                <a:solidFill>
                  <a:schemeClr val="tx1"/>
                </a:solidFill>
              </a:rPr>
              <a:t>внесения результатов </a:t>
            </a:r>
            <a:r>
              <a:rPr lang="ru-RU" dirty="0" smtClean="0">
                <a:solidFill>
                  <a:schemeClr val="tx1"/>
                </a:solidFill>
              </a:rPr>
              <a:t>ИС в </a:t>
            </a:r>
            <a:r>
              <a:rPr lang="ru-RU" dirty="0">
                <a:solidFill>
                  <a:schemeClr val="tx1"/>
                </a:solidFill>
              </a:rPr>
              <a:t>специализированную форм</a:t>
            </a:r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1893388" y="2725695"/>
            <a:ext cx="436880" cy="445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67921" t="26378" r="9403" b="61314"/>
          <a:stretch/>
        </p:blipFill>
        <p:spPr>
          <a:xfrm>
            <a:off x="5018315" y="4956635"/>
            <a:ext cx="3485606" cy="1783812"/>
          </a:xfrm>
          <a:prstGeom prst="rect">
            <a:avLst/>
          </a:prstGeom>
          <a:ln>
            <a:noFill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5162321" y="5343101"/>
            <a:ext cx="3219679" cy="12806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Аудитории проведения </a:t>
            </a:r>
            <a:r>
              <a:rPr lang="ru-RU" dirty="0" smtClean="0">
                <a:solidFill>
                  <a:schemeClr val="tx1"/>
                </a:solidFill>
              </a:rPr>
              <a:t>должны </a:t>
            </a:r>
            <a:r>
              <a:rPr lang="ru-RU" dirty="0">
                <a:solidFill>
                  <a:schemeClr val="tx1"/>
                </a:solidFill>
              </a:rPr>
              <a:t>быть изолированы от остальных кабинетов </a:t>
            </a:r>
            <a:r>
              <a:rPr lang="ru-RU" dirty="0" smtClean="0">
                <a:solidFill>
                  <a:schemeClr val="tx1"/>
                </a:solidFill>
              </a:rPr>
              <a:t>ОО </a:t>
            </a:r>
            <a:r>
              <a:rPr lang="ru-RU" dirty="0">
                <a:solidFill>
                  <a:schemeClr val="tx1"/>
                </a:solidFill>
              </a:rPr>
              <a:t>для обеспечения соблюдения порядка </a:t>
            </a:r>
          </a:p>
        </p:txBody>
      </p:sp>
    </p:spTree>
    <p:extLst>
      <p:ext uri="{BB962C8B-B14F-4D97-AF65-F5344CB8AC3E}">
        <p14:creationId xmlns:p14="http://schemas.microsoft.com/office/powerpoint/2010/main" val="29229012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783</Words>
  <Application>Microsoft Office PowerPoint</Application>
  <PresentationFormat>Широкоэкранный</PresentationFormat>
  <Paragraphs>106</Paragraphs>
  <Slides>37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Приложение 4. Специализированная форма для внесения информации из протоколов оценивания итогового собеседования  Цветом отмечены поля, необходимые к заполнению на уровне ОО.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 А. Андриянова</dc:creator>
  <cp:lastModifiedBy>Тамара А. Андриянова</cp:lastModifiedBy>
  <cp:revision>40</cp:revision>
  <dcterms:created xsi:type="dcterms:W3CDTF">2019-02-01T05:21:31Z</dcterms:created>
  <dcterms:modified xsi:type="dcterms:W3CDTF">2019-02-06T09:39:08Z</dcterms:modified>
</cp:coreProperties>
</file>