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5FACD0-2433-4500-A6DB-78C81AB65F44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9C22C5-8499-4C3F-883C-020A5794C30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Филиал МАОУ </a:t>
            </a:r>
            <a:r>
              <a:rPr lang="ru-RU" sz="2000" b="1" dirty="0" err="1" smtClean="0">
                <a:solidFill>
                  <a:srgbClr val="00B0F0"/>
                </a:solidFill>
              </a:rPr>
              <a:t>Тоболовская</a:t>
            </a:r>
            <a:r>
              <a:rPr lang="ru-RU" sz="2000" b="1" dirty="0" smtClean="0">
                <a:solidFill>
                  <a:srgbClr val="00B0F0"/>
                </a:solidFill>
              </a:rPr>
              <a:t> СОШ-С(К)ОУ «</a:t>
            </a:r>
            <a:r>
              <a:rPr lang="ru-RU" sz="2000" b="1" dirty="0" err="1" smtClean="0">
                <a:solidFill>
                  <a:srgbClr val="00B0F0"/>
                </a:solidFill>
              </a:rPr>
              <a:t>Карасульская</a:t>
            </a:r>
            <a:r>
              <a:rPr lang="ru-RU" sz="2000" b="1" dirty="0" smtClean="0">
                <a:solidFill>
                  <a:srgbClr val="00B0F0"/>
                </a:solidFill>
              </a:rPr>
              <a:t> специальная (коррекционная) школа-интернат»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88832" cy="5112568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rgbClr val="00B0F0"/>
                </a:solidFill>
              </a:rPr>
              <a:t>Воспитатель </a:t>
            </a:r>
            <a:r>
              <a:rPr lang="en-US" sz="18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I </a:t>
            </a:r>
            <a:r>
              <a:rPr lang="ru-RU" sz="1800" b="1" dirty="0" smtClean="0">
                <a:solidFill>
                  <a:srgbClr val="00B0F0"/>
                </a:solidFill>
              </a:rPr>
              <a:t>квалификационной категории</a:t>
            </a:r>
          </a:p>
          <a:p>
            <a:pPr algn="r"/>
            <a:r>
              <a:rPr lang="ru-RU" sz="1800" b="1" dirty="0" smtClean="0">
                <a:solidFill>
                  <a:srgbClr val="00B0F0"/>
                </a:solidFill>
              </a:rPr>
              <a:t>Сухарева О.А.</a:t>
            </a:r>
          </a:p>
          <a:p>
            <a:pPr algn="r"/>
            <a:endParaRPr lang="ru-RU" sz="1800" b="1" dirty="0">
              <a:solidFill>
                <a:srgbClr val="00B0F0"/>
              </a:solidFill>
            </a:endParaRPr>
          </a:p>
          <a:p>
            <a:pPr algn="r"/>
            <a:endParaRPr lang="ru-RU" sz="1800" b="1" dirty="0" smtClean="0">
              <a:solidFill>
                <a:srgbClr val="00B0F0"/>
              </a:solidFill>
            </a:endParaRPr>
          </a:p>
          <a:p>
            <a:pPr algn="r"/>
            <a:endParaRPr lang="ru-RU" sz="1800" b="1" dirty="0">
              <a:solidFill>
                <a:srgbClr val="00B0F0"/>
              </a:solidFill>
            </a:endParaRPr>
          </a:p>
          <a:p>
            <a:pPr algn="r"/>
            <a:endParaRPr lang="ru-RU" sz="1800" b="1" dirty="0" smtClean="0">
              <a:solidFill>
                <a:srgbClr val="00B0F0"/>
              </a:solidFill>
            </a:endParaRPr>
          </a:p>
          <a:p>
            <a:pPr algn="r"/>
            <a:endParaRPr lang="ru-RU" sz="1800" b="1" dirty="0">
              <a:solidFill>
                <a:srgbClr val="00B0F0"/>
              </a:solidFill>
            </a:endParaRPr>
          </a:p>
          <a:p>
            <a:pPr algn="r"/>
            <a:endParaRPr lang="ru-RU" sz="18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п. Октябрьский, 2017 г. </a:t>
            </a:r>
            <a:endParaRPr lang="ru-RU" sz="18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5172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FF0000"/>
                </a:solidFill>
                <a:latin typeface="Franklin Gothic Book"/>
              </a:rPr>
              <a:t>Особенности </a:t>
            </a:r>
            <a:r>
              <a:rPr lang="ru-RU" sz="3600" b="1" i="1" dirty="0" smtClean="0">
                <a:solidFill>
                  <a:srgbClr val="FF0000"/>
                </a:solidFill>
                <a:latin typeface="Franklin Gothic Book"/>
              </a:rPr>
              <a:t>проектной </a:t>
            </a:r>
            <a:r>
              <a:rPr lang="ru-RU" sz="3600" b="1" i="1" dirty="0">
                <a:solidFill>
                  <a:srgbClr val="FF0000"/>
                </a:solidFill>
                <a:latin typeface="Franklin Gothic Book"/>
              </a:rPr>
              <a:t>деятельности в коррекционной школе VIII вида</a:t>
            </a:r>
            <a:endParaRPr lang="ru-RU" sz="3600" b="1" i="1" dirty="0">
              <a:solidFill>
                <a:srgbClr val="FF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6505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+mj-lt"/>
              </a:rPr>
              <a:t>Метод проекта в специальной (коррекционной) школе имеет свои специфические особенности и подходы к организации. Прежде всего, он ориентирован на психофизические возможности учащихся с недостатком интеллекта и на коллективную деятельность учащихся – парную, групповую (иногда индивидуальную), которую учащиеся выполняют в течение определенного отрезка деятельности. Деятельность педагога играет ведущую и направляющую роль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+mj-lt"/>
              </a:rPr>
              <a:t>Особенности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организации проектной </a:t>
            </a: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деятельности в коррекционной школе VIII вида</a:t>
            </a:r>
          </a:p>
        </p:txBody>
      </p:sp>
    </p:spTree>
    <p:extLst>
      <p:ext uri="{BB962C8B-B14F-4D97-AF65-F5344CB8AC3E}">
        <p14:creationId xmlns:p14="http://schemas.microsoft.com/office/powerpoint/2010/main" val="347757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3200" b="1" i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600" b="1" i="1" dirty="0" smtClean="0">
                <a:solidFill>
                  <a:srgbClr val="FF0000"/>
                </a:solidFill>
                <a:ea typeface="+mn-ea"/>
                <a:cs typeface="+mn-cs"/>
              </a:rPr>
              <a:t>Особенности </a:t>
            </a:r>
            <a:r>
              <a:rPr lang="ru-RU" sz="3600" b="1" i="1" dirty="0">
                <a:solidFill>
                  <a:srgbClr val="FF0000"/>
                </a:solidFill>
                <a:ea typeface="+mn-ea"/>
                <a:cs typeface="+mn-cs"/>
              </a:rPr>
              <a:t>организации проектной деятельности в коррекционной школе VIII вида</a:t>
            </a:r>
            <a:r>
              <a:rPr lang="ru-RU" sz="3200" b="1" i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+mj-lt"/>
              </a:rPr>
              <a:t>Проекты, которые </a:t>
            </a:r>
            <a:r>
              <a:rPr lang="ru-RU" sz="2000" b="1" dirty="0" smtClean="0">
                <a:latin typeface="+mj-lt"/>
              </a:rPr>
              <a:t>педагог предполагает </a:t>
            </a:r>
            <a:r>
              <a:rPr lang="ru-RU" sz="2000" b="1" dirty="0">
                <a:latin typeface="+mj-lt"/>
              </a:rPr>
              <a:t>использовать в рамках классно-урочной предметной системы, должны иметь место и время их использования в </a:t>
            </a:r>
            <a:r>
              <a:rPr lang="ru-RU" sz="2000" b="1" dirty="0" err="1">
                <a:latin typeface="+mj-lt"/>
              </a:rPr>
              <a:t>воспитательно</a:t>
            </a:r>
            <a:r>
              <a:rPr lang="ru-RU" sz="2000" b="1" dirty="0">
                <a:latin typeface="+mj-lt"/>
              </a:rPr>
              <a:t>-образовательном процессе. При составлении календарно-тематического планирования необходимо продумать по какой теме предложить </a:t>
            </a:r>
            <a:r>
              <a:rPr lang="ru-RU" sz="2000" b="1" dirty="0" smtClean="0">
                <a:latin typeface="+mj-lt"/>
              </a:rPr>
              <a:t>обучающимся выполнение </a:t>
            </a:r>
            <a:r>
              <a:rPr lang="ru-RU" sz="2000" b="1" dirty="0">
                <a:latin typeface="+mj-lt"/>
              </a:rPr>
              <a:t>проекта и запланировать эту работу. Не все </a:t>
            </a:r>
            <a:r>
              <a:rPr lang="ru-RU" sz="2000" b="1" dirty="0" smtClean="0">
                <a:latin typeface="+mj-lt"/>
              </a:rPr>
              <a:t>обучающиеся в </a:t>
            </a:r>
            <a:r>
              <a:rPr lang="ru-RU" sz="2000" b="1" dirty="0">
                <a:latin typeface="+mj-lt"/>
              </a:rPr>
              <a:t>силу их индивидуальных особенностей, уровня интеллектуального и физического развития могут полностью самостоятельно выполнить проект, поэтому необходимо формировать группы так, чтобы были задействованы </a:t>
            </a:r>
            <a:r>
              <a:rPr lang="ru-RU" sz="2000" b="1" dirty="0" smtClean="0">
                <a:latin typeface="+mj-lt"/>
              </a:rPr>
              <a:t>обучающиеся с </a:t>
            </a:r>
            <a:r>
              <a:rPr lang="ru-RU" sz="2000" b="1" dirty="0">
                <a:latin typeface="+mj-lt"/>
              </a:rPr>
              <a:t>разными уровнями развития. Выполнение индивидуальных проектов требует </a:t>
            </a:r>
            <a:r>
              <a:rPr lang="ru-RU" sz="2000" b="1" dirty="0" err="1">
                <a:latin typeface="+mj-lt"/>
              </a:rPr>
              <a:t>разноуровневых</a:t>
            </a:r>
            <a:r>
              <a:rPr lang="ru-RU" sz="2000" b="1" dirty="0">
                <a:latin typeface="+mj-lt"/>
              </a:rPr>
              <a:t> заданий (дифференциации по сложности и объему).</a:t>
            </a:r>
          </a:p>
          <a:p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41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Особенности организации проектной деятельности в коррекционной школе VIII вида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+mj-lt"/>
              </a:rPr>
              <a:t>Так как </a:t>
            </a:r>
            <a:r>
              <a:rPr lang="ru-RU" sz="2800" b="1" dirty="0" smtClean="0">
                <a:latin typeface="+mj-lt"/>
              </a:rPr>
              <a:t>обучающиеся с </a:t>
            </a:r>
            <a:r>
              <a:rPr lang="ru-RU" sz="2800" b="1" dirty="0">
                <a:latin typeface="+mj-lt"/>
              </a:rPr>
              <a:t>недостатком интеллекта не всегда могут самостоятельно выбрать тему, определить цели и задачи предстоящей работы, то помощь </a:t>
            </a:r>
            <a:r>
              <a:rPr lang="ru-RU" sz="2800" b="1" dirty="0" smtClean="0">
                <a:latin typeface="+mj-lt"/>
              </a:rPr>
              <a:t>педагога в </a:t>
            </a:r>
            <a:r>
              <a:rPr lang="ru-RU" sz="2800" b="1" dirty="0">
                <a:latin typeface="+mj-lt"/>
              </a:rPr>
              <a:t>этом </a:t>
            </a:r>
            <a:r>
              <a:rPr lang="ru-RU" sz="2800" b="1" dirty="0" smtClean="0">
                <a:latin typeface="+mj-lt"/>
              </a:rPr>
              <a:t>необходима. Педагог  совместно </a:t>
            </a:r>
            <a:r>
              <a:rPr lang="ru-RU" sz="2800" b="1" dirty="0">
                <a:latin typeface="+mj-lt"/>
              </a:rPr>
              <a:t>с </a:t>
            </a:r>
            <a:r>
              <a:rPr lang="ru-RU" sz="2800" b="1" dirty="0" smtClean="0">
                <a:latin typeface="+mj-lt"/>
              </a:rPr>
              <a:t>обучающимися в </a:t>
            </a:r>
            <a:r>
              <a:rPr lang="ru-RU" sz="2800" b="1" dirty="0">
                <a:latin typeface="+mj-lt"/>
              </a:rPr>
              <a:t>обсуждении определяют тему проекта, ставят цели и задачи предстоящей работы, определяют направления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332656"/>
            <a:ext cx="3672408" cy="6120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i="1" dirty="0" smtClean="0">
                <a:solidFill>
                  <a:srgbClr val="FF0000"/>
                </a:solidFill>
                <a:latin typeface="+mj-lt"/>
              </a:rPr>
              <a:t>Метод </a:t>
            </a:r>
            <a:r>
              <a:rPr lang="ru-RU" sz="2600" b="1" i="1" dirty="0">
                <a:solidFill>
                  <a:srgbClr val="FF0000"/>
                </a:solidFill>
                <a:latin typeface="+mj-lt"/>
              </a:rPr>
              <a:t>проектирования актуален и очень эффективен в развитии детей с особенностями в развитии. Он даёт ребенку возможность экспериментировать, синтезировать полученные знания, развивать творческие способности и коммуникативные навыки, что позволяет ему успешно адаптироваться в окружающем социуме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20608" y="836712"/>
            <a:ext cx="5112568" cy="5112568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6471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Используемые источники: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525963"/>
          </a:xfrm>
        </p:spPr>
        <p:txBody>
          <a:bodyPr/>
          <a:lstStyle/>
          <a:p>
            <a:r>
              <a:rPr lang="ru-RU" sz="1800" b="1" dirty="0" smtClean="0">
                <a:latin typeface="+mj-lt"/>
              </a:rPr>
              <a:t>1. </a:t>
            </a:r>
            <a:r>
              <a:rPr lang="ru-RU" sz="1800" b="1" dirty="0" err="1" smtClean="0">
                <a:latin typeface="+mj-lt"/>
              </a:rPr>
              <a:t>Левитес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Д.Г. Практика обучения: современные образовательные технологии. М.: ИППТ </a:t>
            </a:r>
            <a:r>
              <a:rPr lang="ru-RU" sz="1800" b="1" dirty="0" err="1">
                <a:latin typeface="+mj-lt"/>
              </a:rPr>
              <a:t>практ</a:t>
            </a:r>
            <a:r>
              <a:rPr lang="ru-RU" sz="1800" b="1" dirty="0">
                <a:latin typeface="+mj-lt"/>
              </a:rPr>
              <a:t>. психологии; Воронеж: НПО МОДЭК, 1998</a:t>
            </a:r>
            <a:r>
              <a:rPr lang="ru-RU" sz="1800" b="1" dirty="0" smtClean="0">
                <a:latin typeface="+mj-lt"/>
              </a:rPr>
              <a:t>.</a:t>
            </a:r>
          </a:p>
          <a:p>
            <a:r>
              <a:rPr lang="ru-RU" sz="1800" b="1" dirty="0" smtClean="0">
                <a:latin typeface="+mj-lt"/>
              </a:rPr>
              <a:t>2. Новикова </a:t>
            </a:r>
            <a:r>
              <a:rPr lang="ru-RU" sz="1800" b="1" dirty="0">
                <a:latin typeface="+mj-lt"/>
              </a:rPr>
              <a:t>Т. Проектные технологии на уроках и во внеурочной деятельности // Народное образование, 2000, № </a:t>
            </a:r>
            <a:r>
              <a:rPr lang="ru-RU" sz="1800" b="1" dirty="0" smtClean="0">
                <a:latin typeface="+mj-lt"/>
              </a:rPr>
              <a:t>7.</a:t>
            </a:r>
          </a:p>
          <a:p>
            <a:r>
              <a:rPr lang="ru-RU" sz="1800" b="1" dirty="0" smtClean="0">
                <a:latin typeface="+mj-lt"/>
              </a:rPr>
              <a:t>3. Пахомова </a:t>
            </a:r>
            <a:r>
              <a:rPr lang="ru-RU" sz="1800" b="1" dirty="0">
                <a:latin typeface="+mj-lt"/>
              </a:rPr>
              <a:t>Н.Ю. Проектное обучение – что это? // Методист, 2004, № 1</a:t>
            </a:r>
            <a:endParaRPr lang="ru-RU" sz="1800" b="1" dirty="0" smtClean="0">
              <a:latin typeface="+mj-lt"/>
            </a:endParaRPr>
          </a:p>
          <a:p>
            <a:r>
              <a:rPr lang="ru-RU" sz="1800" b="1" dirty="0" smtClean="0">
                <a:latin typeface="+mj-lt"/>
              </a:rPr>
              <a:t>4. </a:t>
            </a:r>
            <a:r>
              <a:rPr lang="ru-RU" sz="1800" b="1" dirty="0" err="1" smtClean="0">
                <a:latin typeface="+mj-lt"/>
              </a:rPr>
              <a:t>Селевко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Г.К. Современные образовательные технологии: Учебное </a:t>
            </a:r>
            <a:r>
              <a:rPr lang="ru-RU" sz="1800" b="1" dirty="0" smtClean="0">
                <a:latin typeface="+mj-lt"/>
              </a:rPr>
              <a:t>пособие</a:t>
            </a:r>
            <a:r>
              <a:rPr lang="ru-RU" sz="1800" b="1" dirty="0">
                <a:latin typeface="+mj-lt"/>
              </a:rPr>
              <a:t>. М.: Народное образование, 1998</a:t>
            </a:r>
            <a:r>
              <a:rPr lang="ru-RU" sz="1800" b="1" dirty="0" smtClean="0">
                <a:latin typeface="+mj-lt"/>
              </a:rPr>
              <a:t>.</a:t>
            </a:r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94872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4006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/>
              <a:t>На сегодняшний день одной из актуальных проблем является социализация детей с ОВЗ. Коррекционная школа зачастую живёт в своём обособленном мире, хотя сейчас мы можем приобщить детей с ограниченными возможностями здоровья к окружающему социуму и самая благоприятная сфера для этого – детское творчество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pPr algn="just"/>
            <a:r>
              <a:rPr lang="ru-RU" sz="1600" b="1" dirty="0" smtClean="0"/>
              <a:t>Главной задачей </a:t>
            </a:r>
            <a:r>
              <a:rPr lang="ru-RU" sz="1600" b="1" dirty="0"/>
              <a:t>современной школы, и коррекционной в том числе, состоит в подготовке своих учеников к жизни, </a:t>
            </a:r>
            <a:r>
              <a:rPr lang="ru-RU" sz="1600" b="1" dirty="0" smtClean="0"/>
              <a:t>формировании </a:t>
            </a:r>
            <a:r>
              <a:rPr lang="ru-RU" sz="1600" b="1" dirty="0"/>
              <a:t>у них умения видеть и творчески решать возникающие проблемы; активно применять в жизни, полученные в школе знания и приобретенные умения; продуктивно взаимодействовать с другими людьми в профессиональной сфере и социуме в широком смысле, то есть в формировании ключевых компетенций, определяющих современное качество содержания образования.</a:t>
            </a:r>
          </a:p>
          <a:p>
            <a:pPr algn="just"/>
            <a:r>
              <a:rPr lang="ru-RU" sz="1600" b="1" dirty="0"/>
              <a:t>Для решения этой важной задачи необходимо правильно, максимально эффективно построить педагогический процесс, учитывая психофизические, возрастные и индивидуальные особенности </a:t>
            </a:r>
            <a:r>
              <a:rPr lang="ru-RU" sz="1600" b="1" dirty="0" smtClean="0"/>
              <a:t>учащихся.</a:t>
            </a:r>
            <a:endParaRPr lang="ru-RU" sz="1600" b="1" dirty="0"/>
          </a:p>
          <a:p>
            <a:pPr algn="just"/>
            <a:r>
              <a:rPr lang="ru-RU" sz="1600" b="1" dirty="0"/>
              <a:t>Следовательно, успешное решение коррекционных задач в работе с каждым ребенком, интеллектуальное и нравственное развитие их личности, формирование критического и творческого мышления, умения работать с информацией возможно при использовании исследовательских, проблемных и проектных методов.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7043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</a:rPr>
              <a:t>ричины использования метода проекта в условиях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коррекционой</a:t>
            </a:r>
            <a:r>
              <a:rPr lang="ru-RU" sz="3200" b="1" i="1" dirty="0" smtClean="0">
                <a:solidFill>
                  <a:srgbClr val="FF0000"/>
                </a:solidFill>
              </a:rPr>
              <a:t> школы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564" y="1196752"/>
            <a:ext cx="8709924" cy="554461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Активные формы обучения являются для современной специальной (коррекционной) школы актуальными и перспективными. Это связано с необходимостью разрешения целого ряда противоречий, в частности следующих: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317551">
            <a:off x="803508" y="2311154"/>
            <a:ext cx="327239" cy="4989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6211">
            <a:off x="3232093" y="2347886"/>
            <a:ext cx="433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7340">
            <a:off x="7875942" y="2355766"/>
            <a:ext cx="433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60" y="2255966"/>
            <a:ext cx="6397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564" y="2902078"/>
            <a:ext cx="2013179" cy="254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между программными требованиями и разным уровнем реальных учебных возможностей детей (с интеллектуальной недостаточностью или с недостатком учебной мотивации</a:t>
            </a:r>
            <a:r>
              <a:rPr lang="ru-RU" sz="1400" dirty="0">
                <a:solidFill>
                  <a:schemeClr val="bg1"/>
                </a:solidFill>
              </a:rPr>
              <a:t>);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79" y="2902079"/>
            <a:ext cx="2030413" cy="254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02079"/>
            <a:ext cx="2030413" cy="254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2" y="2892004"/>
            <a:ext cx="2030413" cy="25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3578" y="2828836"/>
            <a:ext cx="2030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между </a:t>
            </a:r>
            <a:r>
              <a:rPr lang="ru-RU" sz="1400" b="1" dirty="0">
                <a:solidFill>
                  <a:schemeClr val="bg1"/>
                </a:solidFill>
              </a:rPr>
              <a:t>уровнем развития речи учащихся (как правило, низким) и высокими требованиями к речевому общению, предъявляемыми социумом;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967335"/>
            <a:ext cx="203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между низкой мотивацией учащихся к учению и значительными ожиданиями со стороны общества;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2902078"/>
            <a:ext cx="2232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между отсутствием осознания некоторыми учащимися своих ограниченных возможностей, слабо развитой рефлексией и объективными трудностями таких «проблемных» детей.</a:t>
            </a:r>
          </a:p>
        </p:txBody>
      </p:sp>
    </p:spTree>
    <p:extLst>
      <p:ext uri="{BB962C8B-B14F-4D97-AF65-F5344CB8AC3E}">
        <p14:creationId xmlns:p14="http://schemas.microsoft.com/office/powerpoint/2010/main" val="422819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/>
              <a:t>Как показывает практика, у учителя зачастую возникают трудности в связи с большими нагрузками при подготовке к занятиям, частой нехваткой материалов и инструментов. Даже если педагог осознает необходимость внедрения новых педагогических технологий, серьезной проблемой оказывается отсутствие учебно-методических пособий по отдельным направлениям деятельности.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Проанализировав все противоречия, можно прийти к выводу, что, необходимый индивидуальный и дифференцированный подход, учет возможностей и реальных условий развития каждого ребенка может предоставить  </a:t>
            </a:r>
            <a:r>
              <a:rPr lang="ru-RU" b="1" dirty="0" smtClean="0">
                <a:solidFill>
                  <a:srgbClr val="0070C0"/>
                </a:solidFill>
              </a:rPr>
              <a:t>метод проектов.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</a:rPr>
              <a:t>ричины использования метода проекта в условиях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коррекционой</a:t>
            </a:r>
            <a:r>
              <a:rPr lang="ru-RU" sz="3200" b="1" i="1" dirty="0" smtClean="0">
                <a:solidFill>
                  <a:srgbClr val="FF0000"/>
                </a:solidFill>
              </a:rPr>
              <a:t> школы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0" y="434886"/>
            <a:ext cx="4005386" cy="3005320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0768"/>
            <a:ext cx="4007346" cy="2999438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0" y="3861048"/>
            <a:ext cx="4081902" cy="2874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6" y="3842647"/>
            <a:ext cx="3779701" cy="2858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02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Что же такое ученический </a:t>
            </a:r>
            <a:r>
              <a:rPr lang="ru-RU" sz="3200" b="1" i="1" dirty="0" smtClean="0">
                <a:solidFill>
                  <a:srgbClr val="FF0000"/>
                </a:solidFill>
              </a:rPr>
              <a:t>проект ?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46476" r="54001" b="10666"/>
          <a:stretch/>
        </p:blipFill>
        <p:spPr bwMode="auto">
          <a:xfrm>
            <a:off x="1187624" y="4077072"/>
            <a:ext cx="3600400" cy="2638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+mj-lt"/>
              </a:rPr>
              <a:t>Метод проекта – совокупность приемов, операций овладения определенной областью практического или теоретического знания в той или иной деятельности. Чтобы добиться такого результата, необходимо научить детей самостоятельно мыслить, находить и решать проблемы, привлекая для этого знания из разных областей наук. Для детей с недостатком интеллекта это очень сложный вид деятельности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b="48571"/>
          <a:stretch/>
        </p:blipFill>
        <p:spPr bwMode="auto">
          <a:xfrm>
            <a:off x="5220072" y="4151533"/>
            <a:ext cx="3400440" cy="267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2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Выполняемые проекты можно условно разделить на следующие виды.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ru-RU" sz="2800" dirty="0"/>
              <a:t>  </a:t>
            </a:r>
            <a:r>
              <a:rPr lang="ru-RU" sz="2800" b="1" dirty="0">
                <a:latin typeface="+mj-lt"/>
              </a:rPr>
              <a:t>По продолжительности обучающимися выполняются краткосрочные и долгосрочные проекты</a:t>
            </a:r>
            <a:r>
              <a:rPr lang="ru-RU" sz="2800" b="1" dirty="0" smtClean="0">
                <a:latin typeface="+mj-lt"/>
              </a:rPr>
              <a:t>,</a:t>
            </a:r>
          </a:p>
          <a:p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по виду деятельности – информационные (например, реферат по истории изучаемого объекта), практико-ориентированные (изготовление изделий из бумаги, дерева, бисера, вышивка), и творческие проекты. </a:t>
            </a:r>
            <a:endParaRPr lang="ru-RU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Проекты </a:t>
            </a:r>
            <a:r>
              <a:rPr lang="ru-RU" sz="2800" b="1" dirty="0">
                <a:latin typeface="+mj-lt"/>
              </a:rPr>
              <a:t>могут быть индивидуальными или групповыми.</a:t>
            </a:r>
          </a:p>
        </p:txBody>
      </p:sp>
    </p:spTree>
    <p:extLst>
      <p:ext uri="{BB962C8B-B14F-4D97-AF65-F5344CB8AC3E}">
        <p14:creationId xmlns:p14="http://schemas.microsoft.com/office/powerpoint/2010/main" val="52663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Основные требования </a:t>
            </a:r>
            <a:r>
              <a:rPr lang="ru-RU" sz="4000" b="1" i="1" dirty="0" smtClean="0">
                <a:solidFill>
                  <a:srgbClr val="FF0000"/>
                </a:solidFill>
              </a:rPr>
              <a:t> к проектной </a:t>
            </a:r>
            <a:r>
              <a:rPr lang="ru-RU" sz="4000" b="1" i="1" dirty="0">
                <a:solidFill>
                  <a:srgbClr val="FF0000"/>
                </a:solidFill>
              </a:rPr>
              <a:t>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подготовленность </a:t>
            </a:r>
            <a:r>
              <a:rPr lang="ru-RU" b="1" dirty="0" smtClean="0"/>
              <a:t>обучающихся к </a:t>
            </a:r>
            <a:r>
              <a:rPr lang="ru-RU" b="1" dirty="0"/>
              <a:t>данному виду деятельности;</a:t>
            </a:r>
          </a:p>
          <a:p>
            <a:r>
              <a:rPr lang="ru-RU" b="1" dirty="0" smtClean="0"/>
              <a:t> </a:t>
            </a:r>
            <a:r>
              <a:rPr lang="ru-RU" b="1" dirty="0"/>
              <a:t>интерес </a:t>
            </a:r>
            <a:r>
              <a:rPr lang="ru-RU" b="1" dirty="0" smtClean="0"/>
              <a:t>обучающихся к </a:t>
            </a:r>
            <a:r>
              <a:rPr lang="ru-RU" b="1" dirty="0"/>
              <a:t>проблеме;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практическая направленность и значимость проекта;</a:t>
            </a:r>
          </a:p>
          <a:p>
            <a:r>
              <a:rPr lang="ru-RU" b="1" dirty="0" smtClean="0"/>
              <a:t> практическая </a:t>
            </a:r>
            <a:r>
              <a:rPr lang="ru-RU" b="1" dirty="0"/>
              <a:t>осуществимость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70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Основные </a:t>
            </a:r>
            <a:r>
              <a:rPr lang="ru-RU" sz="3600" b="1" i="1" dirty="0" smtClean="0">
                <a:solidFill>
                  <a:srgbClr val="FF0000"/>
                </a:solidFill>
              </a:rPr>
              <a:t>условия </a:t>
            </a:r>
            <a:r>
              <a:rPr lang="ru-RU" sz="3600" b="1" i="1" dirty="0">
                <a:solidFill>
                  <a:srgbClr val="FF0000"/>
                </a:solidFill>
              </a:rPr>
              <a:t>проектной деятельности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+mj-lt"/>
              </a:rPr>
              <a:t>возможность </a:t>
            </a:r>
            <a:r>
              <a:rPr lang="ru-RU" b="1" dirty="0">
                <a:latin typeface="+mj-lt"/>
              </a:rPr>
              <a:t>применения полученных знаний, умений и навыков;</a:t>
            </a:r>
          </a:p>
          <a:p>
            <a:r>
              <a:rPr lang="ru-RU" b="1" dirty="0" smtClean="0">
                <a:latin typeface="+mj-lt"/>
              </a:rPr>
              <a:t>соответствие </a:t>
            </a:r>
            <a:r>
              <a:rPr lang="ru-RU" b="1" dirty="0">
                <a:latin typeface="+mj-lt"/>
              </a:rPr>
              <a:t>учебной задачи индивидуальным </a:t>
            </a:r>
            <a:r>
              <a:rPr lang="ru-RU" b="1" dirty="0" err="1" smtClean="0">
                <a:latin typeface="+mj-lt"/>
              </a:rPr>
              <a:t>возможностямобучающихся</a:t>
            </a:r>
            <a:r>
              <a:rPr lang="ru-RU" b="1" dirty="0" smtClean="0">
                <a:latin typeface="+mj-lt"/>
              </a:rPr>
              <a:t>;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наличие необходимых материально-технических средств;</a:t>
            </a: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соответствие учебной деятельности экологическим и экономическим требованиям;</a:t>
            </a: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обеспечение безопасных условий труда;</a:t>
            </a: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использование образовательных ресурсов школы и социума, учреждений дополнительного образования, производственных структур;</a:t>
            </a: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применение природных материалов и отходов производства;</a:t>
            </a:r>
          </a:p>
          <a:p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рациональное планирование и оформление учебного комплекса.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675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284</TotalTime>
  <Words>958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Филиал МАОУ Тоболовская СОШ-С(К)ОУ «Карасульская специальная (коррекционная) школа-интернат» </vt:lpstr>
      <vt:lpstr>Актуальность </vt:lpstr>
      <vt:lpstr>Причины использования метода проекта в условиях коррекционой школы</vt:lpstr>
      <vt:lpstr>Причины использования метода проекта в условиях коррекционой школы</vt:lpstr>
      <vt:lpstr>Презентация PowerPoint</vt:lpstr>
      <vt:lpstr>Что же такое ученический проект ? </vt:lpstr>
      <vt:lpstr>Выполняемые проекты можно условно разделить на следующие виды. </vt:lpstr>
      <vt:lpstr>Основные требования  к проектной деятельности </vt:lpstr>
      <vt:lpstr>Основные условия проектной деятельности</vt:lpstr>
      <vt:lpstr> </vt:lpstr>
      <vt:lpstr> Особенности организации проектной деятельности в коррекционной школе VIII вида </vt:lpstr>
      <vt:lpstr>Особенности организации проектной деятельности в коррекционной школе VIII вида</vt:lpstr>
      <vt:lpstr>Презентация PowerPoint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МАОУ Тоболовская СОШ-С(К)ОУ «Карасульская специальная (коррекционная) школа-интернат»</dc:title>
  <dc:creator>Андрей</dc:creator>
  <cp:lastModifiedBy>Андрей</cp:lastModifiedBy>
  <cp:revision>17</cp:revision>
  <dcterms:created xsi:type="dcterms:W3CDTF">2018-02-05T08:41:49Z</dcterms:created>
  <dcterms:modified xsi:type="dcterms:W3CDTF">2018-02-15T11:01:05Z</dcterms:modified>
</cp:coreProperties>
</file>