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3243284"/>
          </a:xfrm>
        </p:spPr>
        <p:txBody>
          <a:bodyPr>
            <a:normAutofit fontScale="90000"/>
          </a:bodyPr>
          <a:lstStyle/>
          <a:p>
            <a:r>
              <a:rPr lang="ru-RU" sz="1300" b="1" dirty="0" smtClean="0"/>
              <a:t>МУНИЦИПА ЛЬНОЕ АВТОНОМНОЕ  СПЕЦИАЛЬНОЕ (КОРРЕКЦИОННОЕ) ОБРАЗОВАТЕЛЬНОЕ УЧРЕЖДЕНИЕ ДЛЯ ОБУЧАЮЩИХСЯ, ВОСПИТАННИКОВ С ОГРАНИЧЕННЫМИ ВОЗМОЖНОСТЯМИ ЗДОРОВЬЯ «КАРАСУЛЬСКАЯ СПЕЦИАЛЬНАЯ (КОРРЕКЦИОННАЯ) ОБЩЕОБРАЗОВАТЕЛЬНАЯ ШКОЛА-ИНТЕРНАТ ДЛЯ УМСТВЕННО-ОТСТАЛЫХ ДЕТЕЙ»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Проект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abic Typesetting" pitchFamily="66" charset="-78"/>
              </a:rPr>
              <a:t>«Единственный путь к знанию – это деятельность»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86072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        </a:t>
            </a:r>
            <a:r>
              <a:rPr lang="ru-RU" sz="2600" b="1" u="sng" dirty="0" smtClean="0">
                <a:solidFill>
                  <a:schemeClr val="tx1"/>
                </a:solidFill>
              </a:rPr>
              <a:t>выполнили: </a:t>
            </a:r>
            <a:r>
              <a:rPr lang="ru-RU" sz="2600" dirty="0" smtClean="0">
                <a:solidFill>
                  <a:schemeClr val="tx1"/>
                </a:solidFill>
                <a:latin typeface="Arial Narrow" pitchFamily="34" charset="0"/>
              </a:rPr>
              <a:t>Медведева Н.В.</a:t>
            </a:r>
          </a:p>
          <a:p>
            <a:pPr algn="r"/>
            <a:r>
              <a:rPr lang="ru-RU" sz="2600" dirty="0" smtClean="0">
                <a:solidFill>
                  <a:schemeClr val="tx1"/>
                </a:solidFill>
                <a:latin typeface="Arial Narrow" pitchFamily="34" charset="0"/>
              </a:rPr>
              <a:t>Яковлева Т.Л.</a:t>
            </a:r>
          </a:p>
          <a:p>
            <a:pPr algn="r"/>
            <a:r>
              <a:rPr lang="ru-RU" sz="2600" dirty="0" smtClean="0">
                <a:solidFill>
                  <a:schemeClr val="tx1"/>
                </a:solidFill>
                <a:latin typeface="Arial Narrow" pitchFamily="34" charset="0"/>
              </a:rPr>
              <a:t>Шарапова Г.И.</a:t>
            </a:r>
          </a:p>
          <a:p>
            <a:pPr algn="r"/>
            <a:r>
              <a:rPr lang="ru-RU" sz="2600" dirty="0" err="1" smtClean="0">
                <a:solidFill>
                  <a:schemeClr val="tx1"/>
                </a:solidFill>
                <a:latin typeface="Arial Narrow" pitchFamily="34" charset="0"/>
              </a:rPr>
              <a:t>Начинова</a:t>
            </a:r>
            <a:r>
              <a:rPr lang="ru-RU" sz="2600" dirty="0" smtClean="0">
                <a:solidFill>
                  <a:schemeClr val="tx1"/>
                </a:solidFill>
                <a:latin typeface="Arial Narrow" pitchFamily="34" charset="0"/>
              </a:rPr>
              <a:t> Ю.С.</a:t>
            </a:r>
          </a:p>
          <a:p>
            <a:pPr algn="r"/>
            <a:r>
              <a:rPr lang="ru-RU" sz="2600" dirty="0" err="1" smtClean="0">
                <a:solidFill>
                  <a:schemeClr val="tx1"/>
                </a:solidFill>
                <a:latin typeface="Arial Narrow" pitchFamily="34" charset="0"/>
              </a:rPr>
              <a:t>Буйновская</a:t>
            </a:r>
            <a:r>
              <a:rPr lang="ru-RU" sz="2600" dirty="0" smtClean="0">
                <a:solidFill>
                  <a:schemeClr val="tx1"/>
                </a:solidFill>
                <a:latin typeface="Arial Narrow" pitchFamily="34" charset="0"/>
              </a:rPr>
              <a:t> Т.В.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Arial Narrow" pitchFamily="34" charset="0"/>
              </a:rPr>
              <a:t>Апрель,2018</a:t>
            </a:r>
            <a:endParaRPr lang="ru-RU" sz="15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Здоровьесберегающие технологии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428736"/>
            <a:ext cx="4400552" cy="4697427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ru-RU" sz="1800" dirty="0" smtClean="0"/>
          </a:p>
          <a:p>
            <a:pPr algn="r">
              <a:buNone/>
            </a:pPr>
            <a:endParaRPr lang="ru-RU" sz="1800" dirty="0" smtClean="0"/>
          </a:p>
          <a:p>
            <a:pPr algn="r">
              <a:buNone/>
            </a:pPr>
            <a:endParaRPr lang="ru-RU" sz="1800" dirty="0" smtClean="0"/>
          </a:p>
          <a:p>
            <a:pPr algn="r">
              <a:buNone/>
            </a:pPr>
            <a:endParaRPr lang="ru-RU" sz="1800" dirty="0" smtClean="0"/>
          </a:p>
          <a:p>
            <a:pPr algn="r">
              <a:buNone/>
            </a:pPr>
            <a:r>
              <a:rPr lang="ru-RU" sz="1800" b="1" i="1" dirty="0" smtClean="0"/>
              <a:t>«</a:t>
            </a:r>
            <a:r>
              <a:rPr lang="ru-RU" sz="1800" b="1" i="1" dirty="0" smtClean="0"/>
              <a:t>Здоровье до того перевешивает все остальные блага жизни, что поистине здоровый нищий счастливее больного короля» </a:t>
            </a:r>
            <a:endParaRPr lang="ru-RU" sz="1800" b="1" i="1" dirty="0" smtClean="0"/>
          </a:p>
          <a:p>
            <a:pPr algn="r">
              <a:buNone/>
            </a:pPr>
            <a:r>
              <a:rPr lang="ru-RU" sz="1800" dirty="0" smtClean="0"/>
              <a:t>Шопенгауэр </a:t>
            </a:r>
            <a:r>
              <a:rPr lang="ru-RU" sz="1800" dirty="0" smtClean="0"/>
              <a:t>А.</a:t>
            </a:r>
            <a:endParaRPr lang="ru-RU" sz="1800" dirty="0"/>
          </a:p>
        </p:txBody>
      </p:sp>
      <p:pic>
        <p:nvPicPr>
          <p:cNvPr id="1027" name="Picture 3" descr="C:\Users\User\Desktop\Арту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00174"/>
            <a:ext cx="3555321" cy="41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800" dirty="0" smtClean="0"/>
              <a:t>	</a:t>
            </a:r>
            <a:r>
              <a:rPr lang="ru-RU" sz="1800" b="1" u="sng" dirty="0" smtClean="0"/>
              <a:t>Здоровьесберегающие </a:t>
            </a:r>
            <a:r>
              <a:rPr lang="ru-RU" sz="1800" b="1" u="sng" dirty="0" err="1" smtClean="0"/>
              <a:t>технологиии</a:t>
            </a:r>
            <a:r>
              <a:rPr lang="ru-RU" sz="1800" b="1" u="sng" dirty="0" smtClean="0"/>
              <a:t> </a:t>
            </a:r>
            <a:r>
              <a:rPr lang="ru-RU" sz="1800" dirty="0" smtClean="0"/>
              <a:t>– это </a:t>
            </a:r>
            <a:r>
              <a:rPr lang="ru-RU" sz="1800" dirty="0" smtClean="0"/>
              <a:t>системно организованная деятельность, направленная на защиту здоровья учащихся, педагогов, других специалистов школы от неблагоприятного воздействия факторов, связанных с образовательным процессом и пребыванием в школе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i="1" dirty="0" smtClean="0"/>
              <a:t>	Различают </a:t>
            </a:r>
            <a:r>
              <a:rPr lang="ru-RU" sz="1800" b="1" i="1" dirty="0" smtClean="0"/>
              <a:t>следующие типы </a:t>
            </a:r>
            <a:r>
              <a:rPr lang="ru-RU" sz="1800" b="1" i="1" dirty="0" err="1" smtClean="0"/>
              <a:t>здоровьесберегающих</a:t>
            </a:r>
            <a:r>
              <a:rPr lang="ru-RU" sz="1800" b="1" i="1" dirty="0" smtClean="0"/>
              <a:t> технологий:</a:t>
            </a:r>
            <a:endParaRPr lang="ru-RU" sz="1800" dirty="0" smtClean="0"/>
          </a:p>
          <a:p>
            <a:r>
              <a:rPr lang="ru-RU" sz="1800" b="1" dirty="0" smtClean="0"/>
              <a:t>Здоровьесберегающие</a:t>
            </a:r>
            <a:r>
              <a:rPr lang="ru-RU" sz="1800" dirty="0" smtClean="0"/>
              <a:t> (профилактические прививки, обеспечение двигательной активности, витаминизация, организация здорового питания)</a:t>
            </a:r>
          </a:p>
          <a:p>
            <a:r>
              <a:rPr lang="ru-RU" sz="1800" b="1" dirty="0" smtClean="0"/>
              <a:t>Оздоровительные </a:t>
            </a:r>
            <a:r>
              <a:rPr lang="ru-RU" sz="1800" dirty="0" smtClean="0"/>
              <a:t>(физическая подготовка, физиотерапия, </a:t>
            </a:r>
            <a:r>
              <a:rPr lang="ru-RU" sz="1800" dirty="0" err="1" smtClean="0"/>
              <a:t>аромотерапия</a:t>
            </a:r>
            <a:r>
              <a:rPr lang="ru-RU" sz="1800" dirty="0" smtClean="0"/>
              <a:t>, закаливание, гимнастика, массаж, </a:t>
            </a:r>
            <a:r>
              <a:rPr lang="ru-RU" sz="1800" dirty="0" err="1" smtClean="0"/>
              <a:t>фитотерапия</a:t>
            </a:r>
            <a:r>
              <a:rPr lang="ru-RU" sz="1800" dirty="0" smtClean="0"/>
              <a:t>, </a:t>
            </a:r>
            <a:r>
              <a:rPr lang="ru-RU" sz="1800" dirty="0" err="1" smtClean="0"/>
              <a:t>арттерапия</a:t>
            </a:r>
            <a:r>
              <a:rPr lang="ru-RU" sz="1800" dirty="0" smtClean="0"/>
              <a:t>)</a:t>
            </a:r>
          </a:p>
          <a:p>
            <a:r>
              <a:rPr lang="ru-RU" sz="1800" b="1" dirty="0" smtClean="0"/>
              <a:t>Технологии обучения здоровью</a:t>
            </a:r>
            <a:r>
              <a:rPr lang="ru-RU" sz="1800" dirty="0" smtClean="0"/>
              <a:t> (включение соответствующих тем в предметы общеобразовательного цикла)</a:t>
            </a:r>
          </a:p>
          <a:p>
            <a:r>
              <a:rPr lang="ru-RU" sz="1800" b="1" dirty="0" smtClean="0"/>
              <a:t>Воспитание культуры здоровья</a:t>
            </a:r>
            <a:r>
              <a:rPr lang="ru-RU" sz="1800" dirty="0" smtClean="0"/>
              <a:t> (факультативные занятия по развитию личности учащихся, внеклассные и внешкольные мероприятия, фестивали, конкурсы и т.д.)</a:t>
            </a:r>
          </a:p>
          <a:p>
            <a:r>
              <a:rPr lang="ru-RU" sz="1800" dirty="0" smtClean="0"/>
              <a:t>Выделенные технологии могут быть представлены в иерархическом порядке по критерию субъектной включенности учащегося в образовательный </a:t>
            </a:r>
            <a:r>
              <a:rPr lang="ru-RU" sz="1800" dirty="0" smtClean="0"/>
              <a:t>процесс.</a:t>
            </a:r>
            <a:endParaRPr lang="ru-RU" sz="1800" dirty="0" smtClean="0"/>
          </a:p>
          <a:p>
            <a:r>
              <a:rPr lang="ru-RU" sz="1800" dirty="0" smtClean="0"/>
              <a:t>•</a:t>
            </a:r>
            <a:r>
              <a:rPr lang="ru-RU" sz="1800" b="1" dirty="0" err="1" smtClean="0"/>
              <a:t>Внесубъектные</a:t>
            </a:r>
            <a:r>
              <a:rPr lang="ru-RU" sz="1800" b="1" dirty="0" smtClean="0"/>
              <a:t>:</a:t>
            </a:r>
            <a:r>
              <a:rPr lang="ru-RU" sz="1800" dirty="0" smtClean="0"/>
              <a:t> технологии рациональной </a:t>
            </a:r>
            <a:r>
              <a:rPr lang="ru-RU" sz="1800" dirty="0" err="1" smtClean="0"/>
              <a:t>организацииобразовательного</a:t>
            </a:r>
            <a:r>
              <a:rPr lang="ru-RU" sz="1800" dirty="0" smtClean="0"/>
              <a:t> процесса, технологии </a:t>
            </a:r>
            <a:r>
              <a:rPr lang="ru-RU" sz="1800" dirty="0" err="1" smtClean="0"/>
              <a:t>формированияздоровьесберегающей</a:t>
            </a:r>
            <a:r>
              <a:rPr lang="ru-RU" sz="1800" dirty="0" smtClean="0"/>
              <a:t> образовательной среды, организация </a:t>
            </a:r>
            <a:r>
              <a:rPr lang="ru-RU" sz="1800" dirty="0" err="1" smtClean="0"/>
              <a:t>здоровогопитания</a:t>
            </a:r>
            <a:r>
              <a:rPr lang="ru-RU" sz="1800" dirty="0" smtClean="0"/>
              <a:t> (включая диетическое) и т.п.</a:t>
            </a:r>
          </a:p>
          <a:p>
            <a:r>
              <a:rPr lang="ru-RU" sz="1800" dirty="0" smtClean="0"/>
              <a:t>•</a:t>
            </a:r>
            <a:r>
              <a:rPr lang="ru-RU" sz="1800" b="1" dirty="0" smtClean="0"/>
              <a:t>Предполагающие </a:t>
            </a:r>
            <a:r>
              <a:rPr lang="ru-RU" sz="1800" dirty="0" smtClean="0"/>
              <a:t>пассивную позицию учащегося: </a:t>
            </a:r>
            <a:r>
              <a:rPr lang="ru-RU" sz="1800" dirty="0" err="1" smtClean="0"/>
              <a:t>фитотерапия,массаж</a:t>
            </a:r>
            <a:r>
              <a:rPr lang="ru-RU" sz="1800" dirty="0" smtClean="0"/>
              <a:t>, </a:t>
            </a:r>
            <a:r>
              <a:rPr lang="ru-RU" sz="1800" dirty="0" err="1" smtClean="0"/>
              <a:t>офтальмотренажеры</a:t>
            </a:r>
            <a:r>
              <a:rPr lang="ru-RU" sz="1800" dirty="0" smtClean="0"/>
              <a:t> и т.п. Предполагающие активную субъектную позицию учащегося различные виды гимнастки, технологии обучения здоровью, воспитание культуры </a:t>
            </a:r>
            <a:r>
              <a:rPr lang="ru-RU" sz="1800" dirty="0" smtClean="0"/>
              <a:t>здоровья.</a:t>
            </a:r>
            <a:endParaRPr lang="ru-RU" sz="1800" dirty="0" smtClean="0"/>
          </a:p>
          <a:p>
            <a:r>
              <a:rPr lang="ru-RU" sz="1800" b="1" i="1" dirty="0" smtClean="0"/>
              <a:t>«</a:t>
            </a:r>
            <a:r>
              <a:rPr lang="ru-RU" sz="1800" b="1" i="1" dirty="0" err="1" smtClean="0"/>
              <a:t>Здоровьеформирующие</a:t>
            </a:r>
            <a:r>
              <a:rPr lang="ru-RU" sz="1800" b="1" i="1" dirty="0" smtClean="0"/>
              <a:t> образовательные технологии»,</a:t>
            </a:r>
            <a:r>
              <a:rPr lang="ru-RU" sz="1800" b="1" dirty="0" smtClean="0"/>
              <a:t> </a:t>
            </a:r>
            <a:r>
              <a:rPr lang="ru-RU" sz="1800" dirty="0" err="1" smtClean="0"/>
              <a:t>поопределению</a:t>
            </a:r>
            <a:r>
              <a:rPr lang="ru-RU" sz="1800" dirty="0" smtClean="0"/>
              <a:t> Н.К. Смирнова, - это все те психолого-педагогические технологии, программы, методы, которые направлены на воспитание у учащихся культуры здоровья, личностных качеств, способствующих его сохранению и укреплению, формирование представления о здоровье </a:t>
            </a:r>
            <a:r>
              <a:rPr lang="ru-RU" sz="1800" dirty="0" err="1" smtClean="0"/>
              <a:t>какценности</a:t>
            </a:r>
            <a:r>
              <a:rPr lang="ru-RU" sz="1800" dirty="0" smtClean="0"/>
              <a:t>, мотивацию на ведение здорового образа жизни.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pic>
        <p:nvPicPr>
          <p:cNvPr id="23554" name="Picture 2" descr="C:\Users\User\Desktop\01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714356"/>
            <a:ext cx="6913078" cy="51848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25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endParaRPr lang="ru-RU" dirty="0"/>
          </a:p>
        </p:txBody>
      </p:sp>
      <p:pic>
        <p:nvPicPr>
          <p:cNvPr id="9218" name="Picture 2" descr="C:\Users\User\Desktop\george-bernard-shaw-9480925-1-40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357430"/>
            <a:ext cx="3307721" cy="4134652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85720" y="1357298"/>
            <a:ext cx="457203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Единственный путь, ведущий к знаниям, – это деятельность.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Бернард Шоу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2800" i="1" dirty="0" smtClean="0">
                <a:cs typeface="Aparajita" pitchFamily="34" charset="0"/>
              </a:rPr>
              <a:t>Согласно ФГОС, основным подходом </a:t>
            </a:r>
            <a:r>
              <a:rPr lang="ru-RU" sz="2800" i="1" dirty="0" smtClean="0">
                <a:cs typeface="Aparajita" pitchFamily="34" charset="0"/>
              </a:rPr>
              <a:t>в современном образовании является </a:t>
            </a:r>
            <a:r>
              <a:rPr lang="ru-RU" sz="2800" i="1" dirty="0" err="1" smtClean="0">
                <a:cs typeface="Aparajita" pitchFamily="34" charset="0"/>
              </a:rPr>
              <a:t>деятельностный</a:t>
            </a:r>
            <a:r>
              <a:rPr lang="ru-RU" sz="2800" i="1" dirty="0" smtClean="0">
                <a:cs typeface="Aparajita" pitchFamily="34" charset="0"/>
              </a:rPr>
              <a:t> подход. </a:t>
            </a:r>
            <a:endParaRPr lang="ru-RU" sz="2800" i="1" dirty="0" smtClean="0">
              <a:cs typeface="Aparajita" pitchFamily="34" charset="0"/>
            </a:endParaRPr>
          </a:p>
          <a:p>
            <a:pPr algn="ctr">
              <a:buNone/>
            </a:pPr>
            <a:r>
              <a:rPr lang="ru-RU" sz="2800" i="1" dirty="0" smtClean="0">
                <a:cs typeface="Aparajita" pitchFamily="34" charset="0"/>
              </a:rPr>
              <a:t>А </a:t>
            </a:r>
            <a:r>
              <a:rPr lang="ru-RU" sz="2800" i="1" dirty="0" smtClean="0">
                <a:cs typeface="Aparajita" pitchFamily="34" charset="0"/>
              </a:rPr>
              <a:t>всесторонне реализовать данный подход позволяет проектная, </a:t>
            </a:r>
            <a:r>
              <a:rPr lang="ru-RU" sz="2800" i="1" dirty="0" err="1" smtClean="0">
                <a:cs typeface="Aparajita" pitchFamily="34" charset="0"/>
              </a:rPr>
              <a:t>здоровьесберегающая</a:t>
            </a:r>
            <a:r>
              <a:rPr lang="ru-RU" sz="2800" i="1" dirty="0" smtClean="0">
                <a:cs typeface="Aparajita" pitchFamily="34" charset="0"/>
              </a:rPr>
              <a:t>, игровая, информационно- коммуникационная, личностно –ориентированная  деятельности. </a:t>
            </a:r>
            <a:endParaRPr lang="ru-RU" sz="2800" i="1" dirty="0"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Проектная деятельность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	Проект</a:t>
            </a:r>
            <a:r>
              <a:rPr lang="ru-RU" sz="1800" b="1" dirty="0" smtClean="0"/>
              <a:t> </a:t>
            </a:r>
            <a:r>
              <a:rPr lang="ru-RU" sz="1800" dirty="0" smtClean="0"/>
              <a:t>– это уникальная деятельность, имеющая начало и конец во времени, направленная на достижение заранее определённого </a:t>
            </a:r>
            <a:r>
              <a:rPr lang="ru-RU" sz="1800" dirty="0" smtClean="0"/>
              <a:t>результата/цели.</a:t>
            </a:r>
          </a:p>
          <a:p>
            <a:pPr>
              <a:buNone/>
            </a:pPr>
            <a:r>
              <a:rPr lang="ru-RU" sz="1800" dirty="0" smtClean="0"/>
              <a:t>	Проектная </a:t>
            </a:r>
            <a:r>
              <a:rPr lang="ru-RU" sz="1800" dirty="0" smtClean="0"/>
              <a:t>работа, как правило, имеет личностно значимую для учащегося цель, сформулированную в виде проблемы. Решая проблему, автор проекта определяет свою стратегию и тактику, распределяет время, привлекает необходимые ресурсы, в том числе информационные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	Проект </a:t>
            </a:r>
            <a:r>
              <a:rPr lang="ru-RU" sz="1800" b="1" dirty="0" smtClean="0"/>
              <a:t>– это «пять П»:</a:t>
            </a:r>
            <a:endParaRPr lang="ru-RU" sz="1800" dirty="0" smtClean="0"/>
          </a:p>
          <a:p>
            <a:r>
              <a:rPr lang="ru-RU" sz="1800" dirty="0" smtClean="0"/>
              <a:t>– проблема;</a:t>
            </a:r>
          </a:p>
          <a:p>
            <a:r>
              <a:rPr lang="ru-RU" sz="1800" dirty="0" smtClean="0"/>
              <a:t>– проектирование (планирование);</a:t>
            </a:r>
          </a:p>
          <a:p>
            <a:r>
              <a:rPr lang="ru-RU" sz="1800" dirty="0" smtClean="0"/>
              <a:t>– поиск информации;</a:t>
            </a:r>
          </a:p>
          <a:p>
            <a:r>
              <a:rPr lang="ru-RU" sz="1800" dirty="0" smtClean="0"/>
              <a:t>– продукт;</a:t>
            </a:r>
          </a:p>
          <a:p>
            <a:r>
              <a:rPr lang="ru-RU" sz="1800" dirty="0" smtClean="0"/>
              <a:t>– презентация.</a:t>
            </a:r>
          </a:p>
          <a:p>
            <a:r>
              <a:rPr lang="ru-RU" sz="1800" dirty="0" smtClean="0"/>
              <a:t>Шестое «П» проекта – это его </a:t>
            </a:r>
            <a:r>
              <a:rPr lang="ru-RU" sz="1800" dirty="0" err="1" smtClean="0"/>
              <a:t>портфолио</a:t>
            </a:r>
            <a:r>
              <a:rPr lang="ru-RU" sz="1800" dirty="0" smtClean="0"/>
              <a:t>, т.е. папка, в которой собраны все рабочие материалы.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Классификация проектов:</a:t>
            </a:r>
            <a:endParaRPr lang="ru-RU" sz="4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i="1" dirty="0" smtClean="0"/>
              <a:t>	</a:t>
            </a:r>
            <a:endParaRPr lang="ru-RU" sz="7200" dirty="0" smtClean="0"/>
          </a:p>
          <a:p>
            <a:r>
              <a:rPr lang="ru-RU" sz="7200" b="1" i="1" dirty="0" smtClean="0"/>
              <a:t>Мини-проекты</a:t>
            </a:r>
            <a:r>
              <a:rPr lang="ru-RU" sz="7200" i="1" dirty="0" smtClean="0"/>
              <a:t> </a:t>
            </a:r>
            <a:r>
              <a:rPr lang="ru-RU" sz="7200" dirty="0" smtClean="0"/>
              <a:t>– могут укладываться в урок или часть урока.</a:t>
            </a:r>
          </a:p>
          <a:p>
            <a:r>
              <a:rPr lang="ru-RU" sz="7200" b="1" i="1" dirty="0" smtClean="0"/>
              <a:t>Краткосрочные проекты</a:t>
            </a:r>
            <a:r>
              <a:rPr lang="ru-RU" sz="7200" dirty="0" smtClean="0"/>
              <a:t> – требуют 4-6 уроков для координации деятельности участников проектных групп. Основная работа по сбору информации, изготовлению продукта и подготовке презентации – в рамках внеклассной деятельности и дома.</a:t>
            </a:r>
          </a:p>
          <a:p>
            <a:r>
              <a:rPr lang="ru-RU" sz="7200" b="1" i="1" dirty="0" smtClean="0"/>
              <a:t>Недельные проекты</a:t>
            </a:r>
            <a:r>
              <a:rPr lang="ru-RU" sz="7200" dirty="0" smtClean="0"/>
              <a:t> – выполняются в группах в ходе проектной недели, их реализация занимает примерно 30-40 часов и целиком проходит с участием руководителя проекта. Возможно сочетание классных и внеклассных форм работы.</a:t>
            </a:r>
          </a:p>
          <a:p>
            <a:r>
              <a:rPr lang="ru-RU" sz="7200" b="1" i="1" dirty="0" smtClean="0"/>
              <a:t>Долгосрочные (годичные) проекты</a:t>
            </a:r>
            <a:r>
              <a:rPr lang="ru-RU" sz="7200" dirty="0" smtClean="0"/>
              <a:t> – могут выполняться и в группах. И индивидуально. Весь цикл – от определения темы до презентации (защиты) – выполняется во внеурочное время.</a:t>
            </a:r>
          </a:p>
          <a:p>
            <a:r>
              <a:rPr lang="ru-RU" sz="7200" dirty="0" smtClean="0"/>
              <a:t>Проектную деятельность, пожалуй, можно рассматривать как один из немногих видов школьной работы, позволяющей преобразовать академические знания в реальный жизненный и даже житейский опыт учащихся. И пускай уровень проектов учащихся различен, но такой вид деятельности, безусловно, способствует развитию свойств личности каждого ученика.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Личностно-ориентированная технология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	Личностно-ориентированная </a:t>
            </a:r>
            <a:r>
              <a:rPr lang="ru-RU" b="1" dirty="0" smtClean="0"/>
              <a:t>технология </a:t>
            </a:r>
            <a:r>
              <a:rPr lang="ru-RU" dirty="0" smtClean="0"/>
              <a:t>– это организация воспитательного процесса на основе глубокого уважения к личности ребенка, учете особенностей его индивидуального развития, отношения к нему как к сознательному, полноправному участнику воспитательного процесса.</a:t>
            </a:r>
          </a:p>
          <a:p>
            <a:pPr>
              <a:buNone/>
            </a:pPr>
            <a:r>
              <a:rPr lang="ru-RU" b="1" dirty="0" smtClean="0"/>
              <a:t>	Суть </a:t>
            </a:r>
            <a:r>
              <a:rPr lang="ru-RU" b="1" dirty="0" smtClean="0"/>
              <a:t>личностно – ориентированной модели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Личностно-ориентированная  </a:t>
            </a:r>
            <a:r>
              <a:rPr lang="ru-RU" dirty="0" smtClean="0"/>
              <a:t>технология  (ЛОТ) образования основана на </a:t>
            </a:r>
            <a:r>
              <a:rPr lang="ru-RU" i="1" dirty="0" smtClean="0"/>
              <a:t>гуманистических принципах</a:t>
            </a:r>
            <a:r>
              <a:rPr lang="ru-RU" dirty="0" smtClean="0"/>
              <a:t>, подчеркивающих право ребенка на собственный путь развития.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	  </a:t>
            </a:r>
            <a:r>
              <a:rPr lang="ru-RU" u="sng" dirty="0" smtClean="0"/>
              <a:t>Так называемые три «П»:</a:t>
            </a:r>
          </a:p>
          <a:p>
            <a:r>
              <a:rPr lang="ru-RU" dirty="0" smtClean="0"/>
              <a:t>«Понять» – увидеть ребенка «изнутри», посмотреть на мир его глазами, увидеть побудительные мотивы его поведения.</a:t>
            </a:r>
          </a:p>
          <a:p>
            <a:r>
              <a:rPr lang="ru-RU" dirty="0" smtClean="0"/>
              <a:t>«Признать» – позитивное отношение к индивидуальности ребенка, независимо от того  радует ли он вас в данный момент  или нет. Признать его индивидуальность.</a:t>
            </a:r>
          </a:p>
          <a:p>
            <a:r>
              <a:rPr lang="ru-RU" dirty="0" smtClean="0"/>
              <a:t>«Принять» - всегда учитывать  право ребенка на решение  тех или иных проблем.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-142900"/>
            <a:ext cx="9182537" cy="6858000"/>
          </a:xfrm>
          <a:prstGeom prst="rect">
            <a:avLst/>
          </a:prstGeom>
          <a:noFill/>
        </p:spPr>
      </p:pic>
      <p:pic>
        <p:nvPicPr>
          <p:cNvPr id="4097" name="Picture 1" descr="C:\Users\User\Desktop\Kindergarten-e1444987359531 (1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2285992"/>
            <a:ext cx="3751662" cy="2501108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8321317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Технология сотрудничества предполагает: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1.Создание РППС совместно с детьми (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пособия, игрушки, подарки к праздникам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2.Совместная творческая деятельность: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игры, труд, концерты, праздники, развлечения, утренние сборы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" descr="C:\Users\User\Desktop\24042177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08124" y="3429000"/>
            <a:ext cx="4286953" cy="2697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Игровая деятельность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071934" y="1600200"/>
            <a:ext cx="4614866" cy="45259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ru-RU" sz="1800" b="1" i="1" dirty="0" smtClean="0">
              <a:cs typeface="Arabic Typesetting" pitchFamily="66" charset="-78"/>
            </a:endParaRPr>
          </a:p>
          <a:p>
            <a:pPr algn="r">
              <a:buNone/>
            </a:pPr>
            <a:endParaRPr lang="ru-RU" sz="1800" b="1" i="1" dirty="0" smtClean="0">
              <a:cs typeface="Arabic Typesetting" pitchFamily="66" charset="-78"/>
            </a:endParaRPr>
          </a:p>
          <a:p>
            <a:pPr algn="r">
              <a:buNone/>
            </a:pPr>
            <a:r>
              <a:rPr lang="ru-RU" sz="1800" b="1" i="1" dirty="0" smtClean="0">
                <a:cs typeface="Arabic Typesetting" pitchFamily="66" charset="-78"/>
              </a:rPr>
              <a:t>Без </a:t>
            </a:r>
            <a:r>
              <a:rPr lang="ru-RU" sz="1800" b="1" i="1" dirty="0" smtClean="0">
                <a:cs typeface="Arabic Typesetting" pitchFamily="66" charset="-78"/>
              </a:rPr>
              <a:t>игры нет и не может быть полноценного умственного развития. Игра — это огромное светлое окно, через которое в духовный мир ребенка вливается живительный поток представлений, понятий. Игра — это искра, зажигающая огонек пытливости и любознательно</a:t>
            </a:r>
            <a:r>
              <a:rPr lang="en-US" sz="1800" b="1" i="1" dirty="0" smtClean="0">
                <a:latin typeface="Arabic Typesetting" pitchFamily="66" charset="-78"/>
                <a:cs typeface="Arabic Typesetting" pitchFamily="66" charset="-78"/>
              </a:rPr>
              <a:t>c</a:t>
            </a:r>
            <a:r>
              <a:rPr lang="ru-RU" sz="1800" b="1" i="1" dirty="0" err="1" smtClean="0">
                <a:cs typeface="Arabic Typesetting" pitchFamily="66" charset="-78"/>
              </a:rPr>
              <a:t>ти</a:t>
            </a:r>
            <a:r>
              <a:rPr lang="ru-RU" sz="1800" b="1" i="1" dirty="0" smtClean="0">
                <a:cs typeface="Arabic Typesetting" pitchFamily="66" charset="-78"/>
              </a:rPr>
              <a:t>. </a:t>
            </a:r>
          </a:p>
          <a:p>
            <a:pPr algn="r">
              <a:buNone/>
            </a:pPr>
            <a:r>
              <a:rPr lang="ru-RU" sz="1800" i="1" dirty="0" smtClean="0"/>
              <a:t>                      В. А. Сухомлинский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075" name="AutoShape 3" descr="C:\Users\User\Desktop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3" descr="C:\Users\User\Desktop\46632_html_m3517d486_image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14422"/>
            <a:ext cx="3327914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ipartbest.com/cliparts/yTo/Ln5/yToLn5G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537" y="0"/>
            <a:ext cx="9182537" cy="6858000"/>
          </a:xfrm>
          <a:prstGeom prst="rect">
            <a:avLst/>
          </a:prstGeom>
          <a:noFill/>
        </p:spPr>
      </p:pic>
      <p:sp>
        <p:nvSpPr>
          <p:cNvPr id="2050" name="AutoShape 2" descr="C:\Users\User\Desktop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7200" u="sng" dirty="0" smtClean="0"/>
              <a:t>Игровая </a:t>
            </a:r>
            <a:r>
              <a:rPr lang="ru-RU" sz="7200" u="sng" dirty="0" smtClean="0"/>
              <a:t>деятельность </a:t>
            </a:r>
            <a:r>
              <a:rPr lang="ru-RU" sz="7200" dirty="0" smtClean="0"/>
              <a:t>– подлинная социальная практика ребенка, его реальная жизнь в обществе сверстников. Поэтому актуальной является проблема использования игры в целях всестороннего развития ребенка, формирования его положительных качеств  и  социализации как члена общества.</a:t>
            </a:r>
          </a:p>
          <a:p>
            <a:pPr>
              <a:buNone/>
            </a:pPr>
            <a:r>
              <a:rPr lang="ru-RU" sz="7200" dirty="0" smtClean="0"/>
              <a:t>		Во </a:t>
            </a:r>
            <a:r>
              <a:rPr lang="ru-RU" sz="7200" dirty="0" smtClean="0"/>
              <a:t>время игровой деятельности у детей с нарушением интеллекта развивается речь: увеличивается объем словаря, совершенствуется грамматический строй речи, воспитанники учатся слушать, выражать свои потребности и чувства с помощью вербальных и невербальных средств общения.</a:t>
            </a:r>
          </a:p>
          <a:p>
            <a:pPr>
              <a:buNone/>
            </a:pPr>
            <a:r>
              <a:rPr lang="ru-RU" sz="7200" dirty="0" smtClean="0"/>
              <a:t>		В </a:t>
            </a:r>
            <a:r>
              <a:rPr lang="ru-RU" sz="7200" dirty="0" smtClean="0"/>
              <a:t>игре развиваются и отрабатываются необходимые двигательные умения, эстетические нормы и правила поведения. Игровая деятельность имеет огромное значение для формирования отношений в детском коллективе, формирования самостоятельности, положительного отношения к труду, формирования стереотипов поведения.</a:t>
            </a:r>
          </a:p>
          <a:p>
            <a:pPr>
              <a:buNone/>
            </a:pPr>
            <a:r>
              <a:rPr lang="ru-RU" sz="7200" dirty="0" smtClean="0"/>
              <a:t>		Игра </a:t>
            </a:r>
            <a:r>
              <a:rPr lang="ru-RU" sz="7200" dirty="0" smtClean="0"/>
              <a:t>оказывает большое влияние на психическое развитие ребенка, на становление его личности. Дети получают положительные эмоциональные впечатления от участия в самых разнообразных играх. И чем полнее и разнообразнее игровая деятельность, тем успешнее идет их развитие, реализуются потенциальные возможности и творческие проявления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139</Words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 ЛЬНОЕ АВТОНОМНОЕ  СПЕЦИАЛЬНОЕ (КОРРЕКЦИОННОЕ) ОБРАЗОВАТЕЛЬНОЕ УЧРЕЖДЕНИЕ ДЛЯ ОБУЧАЮЩИХСЯ, ВОСПИТАННИКОВ С ОГРАНИЧЕННЫМИ ВОЗМОЖНОСТЯМИ ЗДОРОВЬЯ «КАРАСУЛЬСКАЯ СПЕЦИАЛЬНАЯ (КОРРЕКЦИОННАЯ) ОБЩЕОБРАЗОВАТЕЛЬНАЯ ШКОЛА-ИНТЕРНАТ ДЛЯ УМСТВЕННО-ОТСТАЛЫХ ДЕТЕЙ»  Проект «Единственный путь к знанию – это деятельность»</vt:lpstr>
      <vt:lpstr>   </vt:lpstr>
      <vt:lpstr>Слайд 3</vt:lpstr>
      <vt:lpstr>  Проектная деятельность  </vt:lpstr>
      <vt:lpstr>Классификация проектов:</vt:lpstr>
      <vt:lpstr>Личностно-ориентированная технология</vt:lpstr>
      <vt:lpstr>Слайд 7</vt:lpstr>
      <vt:lpstr>Игровая деятельность</vt:lpstr>
      <vt:lpstr>Слайд 9</vt:lpstr>
      <vt:lpstr>Здоровьесберегающие технологии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 ЛЬНОЕ АВТОНОМНОЕ  СПЕЦИАЛЬНОЕ (КОРРЕКЦИОННОЕ) ОБРАЗОВАТЕЛЬНОЕ УЧРЕЖДЕНИЕ ДЛЯ ОБУЧАЮЩИХСЯ, ВОСПИТАННИКОВ С ОГРАНИЧЕННЫМИ ВОЗМОЖНОСТЯМИ ЗДОРОВЬЯ «КАРАСУЛЬСКАЯ СПЕЦИАЛЬНАЯ (КОРРЕКЦИОННАЯ) ОБЩЕОБРАЗОВАТЕЛЬНАЯ ШКОЛА-ИНТЕРНАТ ДЛЯ УМСТВЕННО-ОТСТАЛЫХ ДЕТЕЙ»  Проект «Единственный путь к знанию – это деятельность»</dc:title>
  <dc:creator>User</dc:creator>
  <cp:lastModifiedBy>User</cp:lastModifiedBy>
  <cp:revision>6</cp:revision>
  <dcterms:created xsi:type="dcterms:W3CDTF">2018-04-28T04:33:44Z</dcterms:created>
  <dcterms:modified xsi:type="dcterms:W3CDTF">2018-04-28T06:50:54Z</dcterms:modified>
</cp:coreProperties>
</file>