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plus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plus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plus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plus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plus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plus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plus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plus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plus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plus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plus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50000"/>
            <a:lum/>
          </a:blip>
          <a:srcRect/>
          <a:stretch>
            <a:fillRect l="-5000" r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18.12.2016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plus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4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9.jpeg"/><Relationship Id="rId4" Type="http://schemas.openxmlformats.org/officeDocument/2006/relationships/image" Target="../media/image28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jpeg"/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jpeg"/><Relationship Id="rId4" Type="http://schemas.openxmlformats.org/officeDocument/2006/relationships/image" Target="../media/image18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43200" y="4714884"/>
            <a:ext cx="6400800" cy="1752600"/>
          </a:xfrm>
        </p:spPr>
        <p:txBody>
          <a:bodyPr>
            <a:normAutofit/>
          </a:bodyPr>
          <a:lstStyle/>
          <a:p>
            <a:pPr algn="r"/>
            <a:endParaRPr lang="ru-RU" sz="2400" dirty="0" smtClean="0">
              <a:solidFill>
                <a:schemeClr val="tx1"/>
              </a:solidFill>
            </a:endParaRPr>
          </a:p>
          <a:p>
            <a:pPr algn="r"/>
            <a:endParaRPr lang="ru-RU" sz="2400" dirty="0" smtClean="0">
              <a:solidFill>
                <a:schemeClr val="tx1"/>
              </a:solidFill>
            </a:endParaRPr>
          </a:p>
          <a:p>
            <a:pPr algn="r"/>
            <a:endParaRPr lang="ru-RU" sz="2400" dirty="0" smtClean="0">
              <a:solidFill>
                <a:schemeClr val="tx1"/>
              </a:solidFill>
            </a:endParaRPr>
          </a:p>
          <a:p>
            <a:pPr algn="r"/>
            <a:endParaRPr lang="ru-RU" sz="2400" dirty="0" smtClean="0">
              <a:solidFill>
                <a:schemeClr val="tx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28596" y="1571612"/>
            <a:ext cx="8356327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66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Домашняя аптечка</a:t>
            </a:r>
            <a:endParaRPr lang="ru-RU" sz="66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pic>
        <p:nvPicPr>
          <p:cNvPr id="1026" name="Picture 2" descr="C:\Documents and Settings\Александр\Рабочий стол\химия\med3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00430" y="2357430"/>
            <a:ext cx="2238380" cy="2238380"/>
          </a:xfrm>
          <a:prstGeom prst="rect">
            <a:avLst/>
          </a:prstGeom>
          <a:noFill/>
          <a:effectLst>
            <a:softEdge rad="127000"/>
          </a:effectLst>
        </p:spPr>
      </p:pic>
      <p:pic>
        <p:nvPicPr>
          <p:cNvPr id="1027" name="Picture 3" descr="C:\Documents and Settings\Александр\Рабочий стол\химия\i (14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4319864"/>
            <a:ext cx="2714644" cy="2395274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plus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ru-RU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/>
            </a:r>
            <a:br>
              <a:rPr lang="ru-RU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</a:br>
            <a:r>
              <a:rPr lang="ru-RU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Основные материалы, используемые для перевязки</a:t>
            </a:r>
            <a:br>
              <a:rPr lang="ru-RU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</a:br>
            <a:endParaRPr lang="ru-RU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500174"/>
            <a:ext cx="9144000" cy="5357826"/>
          </a:xfrm>
        </p:spPr>
        <p:txBody>
          <a:bodyPr>
            <a:normAutofit fontScale="62500" lnSpcReduction="20000"/>
          </a:bodyPr>
          <a:lstStyle/>
          <a:p>
            <a:pPr lvl="0"/>
            <a:r>
              <a:rPr lang="ru-RU" dirty="0" smtClean="0"/>
              <a:t>Перевязочный бинт. Бинты разной ширины.</a:t>
            </a:r>
          </a:p>
          <a:p>
            <a:pPr lvl="0"/>
            <a:r>
              <a:rPr lang="ru-RU" dirty="0" smtClean="0"/>
              <a:t>Перевязочная марля. Отдельные или намотанные на палочку кусочки марли. Многослойные тампоны для ран.</a:t>
            </a:r>
          </a:p>
          <a:p>
            <a:pPr lvl="0"/>
            <a:r>
              <a:rPr lang="ru-RU" dirty="0" smtClean="0"/>
              <a:t>Повязка в упаковке. Прикрепленный к бинту тампон.</a:t>
            </a:r>
          </a:p>
          <a:p>
            <a:pPr lvl="0"/>
            <a:r>
              <a:rPr lang="ru-RU" dirty="0" smtClean="0"/>
              <a:t>Палочки. Для очистки раны.</a:t>
            </a:r>
          </a:p>
          <a:p>
            <a:pPr lvl="0"/>
            <a:r>
              <a:rPr lang="ru-RU" dirty="0" smtClean="0"/>
              <a:t>Маленькие ножницы и пинцет. Необходимые принадлежности.</a:t>
            </a:r>
          </a:p>
          <a:p>
            <a:pPr lvl="0"/>
            <a:r>
              <a:rPr lang="ru-RU" dirty="0" smtClean="0"/>
              <a:t>Средства для дезинфекции ран. Йод, аэрозоли, антибактериальные мази.</a:t>
            </a:r>
          </a:p>
          <a:p>
            <a:pPr lvl="0"/>
            <a:r>
              <a:rPr lang="ru-RU" dirty="0" smtClean="0"/>
              <a:t>Эластичный бинт. Его конец закрепляется скрепками, находящимися в упаковке.</a:t>
            </a:r>
          </a:p>
          <a:p>
            <a:pPr lvl="0"/>
            <a:r>
              <a:rPr lang="ru-RU" dirty="0" smtClean="0"/>
              <a:t>Треугольная повязка. Нужна при переломах конечностей.</a:t>
            </a:r>
          </a:p>
          <a:p>
            <a:pPr lvl="0"/>
            <a:r>
              <a:rPr lang="ru-RU" dirty="0" smtClean="0"/>
              <a:t>Аэрозольный пластырь. Быстро помогает при небольшой, несильно кровоточащей ранке.</a:t>
            </a:r>
          </a:p>
          <a:p>
            <a:pPr lvl="0"/>
            <a:r>
              <a:rPr lang="ru-RU" dirty="0" smtClean="0"/>
              <a:t>Пластырь. Разных размеров, надо всегда иметь под рукой. Особенно удобно использовать отдельно упакованные нарезанные кусочки пластыря.</a:t>
            </a:r>
          </a:p>
          <a:p>
            <a:pPr lvl="0"/>
            <a:r>
              <a:rPr lang="ru-RU" dirty="0" smtClean="0"/>
              <a:t>Гель или эмульсия для ран и от ожогов. Утоляет боль, способствует заживлению.</a:t>
            </a:r>
          </a:p>
          <a:p>
            <a:pPr lvl="0"/>
            <a:r>
              <a:rPr lang="ru-RU" dirty="0" smtClean="0"/>
              <a:t>Вата. Идеально подходит для очищения кожи и в качестве мягкой опоры, но вату нельзя накладывать на рану!</a:t>
            </a:r>
          </a:p>
          <a:p>
            <a:endParaRPr lang="ru-RU" dirty="0"/>
          </a:p>
        </p:txBody>
      </p:sp>
      <p:pic>
        <p:nvPicPr>
          <p:cNvPr id="9218" name="Picture 2" descr="C:\Documents and Settings\Александр\Рабочий стол\химия\i (30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714480" cy="1000108"/>
          </a:xfrm>
          <a:prstGeom prst="rect">
            <a:avLst/>
          </a:prstGeom>
          <a:noFill/>
        </p:spPr>
      </p:pic>
      <p:pic>
        <p:nvPicPr>
          <p:cNvPr id="9219" name="Picture 3" descr="C:\Documents and Settings\Александр\Рабочий стол\химия\i (32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00958" y="0"/>
            <a:ext cx="1643042" cy="928670"/>
          </a:xfrm>
          <a:prstGeom prst="rect">
            <a:avLst/>
          </a:prstGeom>
          <a:noFill/>
        </p:spPr>
      </p:pic>
      <p:pic>
        <p:nvPicPr>
          <p:cNvPr id="9221" name="Picture 5" descr="C:\Documents and Settings\Александр\Рабочий стол\химия\i (31)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500959" y="2000240"/>
            <a:ext cx="1500198" cy="1428780"/>
          </a:xfrm>
          <a:prstGeom prst="rect">
            <a:avLst/>
          </a:prstGeom>
          <a:noFill/>
          <a:effectLst>
            <a:softEdge rad="127000"/>
          </a:effectLst>
        </p:spPr>
      </p:pic>
    </p:spTree>
  </p:cSld>
  <p:clrMapOvr>
    <a:masterClrMapping/>
  </p:clrMapOvr>
  <p:transition spd="slow">
    <p:plus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l"/>
            <a:r>
              <a:rPr lang="ru-RU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Где хранить перевязочные материалы?</a:t>
            </a:r>
            <a:endParaRPr lang="ru-RU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</a:t>
            </a:r>
          </a:p>
          <a:p>
            <a:pPr>
              <a:buNone/>
            </a:pPr>
            <a:r>
              <a:rPr lang="ru-RU" dirty="0" smtClean="0"/>
              <a:t>Где Вы будете хранить эти материалы –</a:t>
            </a:r>
          </a:p>
          <a:p>
            <a:pPr>
              <a:buNone/>
            </a:pPr>
            <a:r>
              <a:rPr lang="ru-RU" dirty="0" smtClean="0"/>
              <a:t>   решать Вам, однако их не следует держать в ванной. Место должно быть сухим, чистым, прохладным, легко доступным, чтобы в случае несчастья их можно было быстро взять. Покажите место хранения коробочки детям и расскажите о ее содержимом.</a:t>
            </a:r>
          </a:p>
          <a:p>
            <a:endParaRPr lang="ru-RU" dirty="0"/>
          </a:p>
        </p:txBody>
      </p:sp>
      <p:pic>
        <p:nvPicPr>
          <p:cNvPr id="10242" name="Picture 2" descr="C:\Documents and Settings\Александр\Рабочий стол\химия\37220-original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15206" y="1"/>
            <a:ext cx="1928794" cy="2571743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plus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b="1" dirty="0" smtClean="0"/>
              <a:t>    Домашняя аптечка</a:t>
            </a:r>
            <a:r>
              <a:rPr lang="ru-RU" dirty="0" smtClean="0"/>
              <a:t> должна содержаться в порядке. Для нее лучше всего подойдет специальная вместительная коробочка, в которой перевязочные материалы и лекарства должны быть сложены так, чтобы они не выпадали, когда ее открывают. Лекарства и перевязочные материалы в аптечке можно разложить по отделениям, чтобы их можно было легко взять и воспользоваться ими.</a:t>
            </a:r>
          </a:p>
          <a:p>
            <a:endParaRPr lang="ru-RU" dirty="0"/>
          </a:p>
        </p:txBody>
      </p:sp>
      <p:pic>
        <p:nvPicPr>
          <p:cNvPr id="11266" name="Picture 2" descr="C:\Documents and Settings\Александр\Рабочий стол\химия\i (7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643050" cy="1643050"/>
          </a:xfrm>
          <a:prstGeom prst="rect">
            <a:avLst/>
          </a:prstGeom>
          <a:noFill/>
        </p:spPr>
      </p:pic>
      <p:pic>
        <p:nvPicPr>
          <p:cNvPr id="11267" name="Picture 3" descr="C:\Documents and Settings\Александр\Рабочий стол\химия\i (6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00776" y="0"/>
            <a:ext cx="3143224" cy="1571612"/>
          </a:xfrm>
          <a:prstGeom prst="rect">
            <a:avLst/>
          </a:prstGeom>
          <a:noFill/>
        </p:spPr>
      </p:pic>
      <p:pic>
        <p:nvPicPr>
          <p:cNvPr id="11269" name="Picture 5" descr="C:\Documents and Settings\Александр\Рабочий стол\химия\i (35)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786710" y="5132631"/>
            <a:ext cx="1357290" cy="1725369"/>
          </a:xfrm>
          <a:prstGeom prst="rect">
            <a:avLst/>
          </a:prstGeom>
          <a:noFill/>
        </p:spPr>
      </p:pic>
      <p:pic>
        <p:nvPicPr>
          <p:cNvPr id="11270" name="Picture 6" descr="C:\Documents and Settings\Александр\Рабочий стол\химия\i (34)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000232" y="0"/>
            <a:ext cx="1500198" cy="1510266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plus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1143000"/>
          </a:xfrm>
        </p:spPr>
        <p:txBody>
          <a:bodyPr>
            <a:normAutofit fontScale="90000"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ru-RU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    Основные правила приема лекарств</a:t>
            </a:r>
            <a:endParaRPr lang="ru-RU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401080" cy="4900634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dirty="0" smtClean="0"/>
              <a:t> 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  Во избежание рецидива, антибиотики следует принимать до конца курса лечения. Чтобы ускорить выздоровление, не увеличивайте дозу, как многие ошибочно это выполняют - это может спровоцировать отравление. Лекарства для взрослых, даже уменьшив дозу - давать детям нельзя. Если ребенок отказывается принимать лекарства в определенной форме выпуска (таблетки или свечки), попросите лечащего врача выписать другие формы препаратов - для большинства детских медикаментов, есть замена в другой форме.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  Не стоит действовать на свой страх и риск, применяя различные лекарства, - требуется соблюдать указания врача, если не уверены или не поняли - уточнить.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  Прежде, чем измельчать таблетки, посоветуйтесь с лечащим врачом. Таблетки, с оболочкой, устойчивой к желудочному соку измельчать нельзя. Вещества таких таблеток должны освободиться от оболочки только в кишечнике, иначе их разрушит кислота кишечного сока. Измельчать драже, тоже не рекомендуется, так как активные вещества высвободятся преждевременно.</a:t>
            </a:r>
          </a:p>
          <a:p>
            <a:endParaRPr lang="ru-RU" dirty="0"/>
          </a:p>
        </p:txBody>
      </p:sp>
      <p:pic>
        <p:nvPicPr>
          <p:cNvPr id="12290" name="Picture 2" descr="C:\Documents and Settings\Александр\Рабочий стол\химия\i (33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785794"/>
            <a:ext cx="2285984" cy="1214436"/>
          </a:xfrm>
          <a:prstGeom prst="rect">
            <a:avLst/>
          </a:prstGeom>
          <a:noFill/>
        </p:spPr>
      </p:pic>
      <p:pic>
        <p:nvPicPr>
          <p:cNvPr id="12291" name="Picture 3" descr="C:\Documents and Settings\Александр\Рабочий стол\химия\1310304039_aptechka_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00760" y="785795"/>
            <a:ext cx="2643206" cy="1350096"/>
          </a:xfrm>
          <a:prstGeom prst="rect">
            <a:avLst/>
          </a:prstGeom>
          <a:noFill/>
          <a:effectLst>
            <a:softEdge rad="127000"/>
          </a:effectLst>
        </p:spPr>
      </p:pic>
    </p:spTree>
  </p:cSld>
  <p:clrMapOvr>
    <a:masterClrMapping/>
  </p:clrMapOvr>
  <p:transition spd="slow">
    <p:plus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42852"/>
            <a:ext cx="9144000" cy="6715148"/>
          </a:xfrm>
        </p:spPr>
        <p:txBody>
          <a:bodyPr>
            <a:normAutofit fontScale="62500" lnSpcReduction="20000"/>
          </a:bodyPr>
          <a:lstStyle/>
          <a:p>
            <a:pPr>
              <a:buFont typeface="Wingdings" pitchFamily="2" charset="2"/>
              <a:buChar char="v"/>
            </a:pPr>
            <a:r>
              <a:rPr lang="ru-RU" dirty="0" smtClean="0"/>
              <a:t>Вскрывая капсулы, вы рискуете тем, что лекарства не подействуют или появятся побочные эффекты такого лекарства.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 Давать капли рекомендуется с ложки и запивать водой. Фруктовым соком или газированным напитком запивать нельзя, так как кислота этих напитков разрушит активные вещества (к примеру - антибиотики). Залив капли в бутылочку, не получится дать точную дозировку, потому что какая-то часть останется.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  Если ребенка вырвало в первый час после приема лекарств, дайте ему через час еще такую же дозу. Если, после этого, вырвало повторно - необходимо обратиться к врачу.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 Если вовремя забыли дать лекарство - антибиотики (опоздав на 1-2 часа) нужно принять назначенную дозу, другие же лекарства - к следующему назначенному времени приема лекарств. Средства от кашля и боли можно принимать не дожидаясь определенного времени - дайте назначенную дозу.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 Антибиотики с молоком давать нельзя, так как некоторые из них вызывают реакцию с кальцием молока и организм их не усваивает, они становятся бесполезными.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  Смешивать лекарства с пищей можно лишь в том случае, если это разрешено инструкцией по применению. В противном случае, эффективность лекарства снизится.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 С любыми из лекарственных средств, нужно быть осторожным, особенно это относится к детям. Поэтому убирать лекарства в домашней аптечке нужно надежнее и в места, недоступные детям.</a:t>
            </a:r>
            <a:endParaRPr lang="ru-RU" dirty="0"/>
          </a:p>
        </p:txBody>
      </p:sp>
    </p:spTree>
  </p:cSld>
  <p:clrMapOvr>
    <a:masterClrMapping/>
  </p:clrMapOvr>
  <p:transition spd="slow">
    <p:plus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ru-RU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Вопросики…</a:t>
            </a:r>
            <a:endParaRPr lang="ru-RU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Что такое домашняя аптечка?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(набор лекарственных средств, инструментов и приспособлений, предназначенных для оказания первой помощи)</a:t>
            </a:r>
            <a:endParaRPr lang="ru-RU" dirty="0"/>
          </a:p>
        </p:txBody>
      </p:sp>
      <p:pic>
        <p:nvPicPr>
          <p:cNvPr id="13314" name="Picture 2" descr="C:\Documents and Settings\Александр\Рабочий стол\химия\images1111111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16" y="0"/>
            <a:ext cx="2285984" cy="2219325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Что не рекомендуется делать при </a:t>
            </a:r>
          </a:p>
          <a:p>
            <a:pPr>
              <a:buNone/>
            </a:pPr>
            <a:r>
              <a:rPr lang="ru-RU" dirty="0" smtClean="0"/>
              <a:t>покупке лекарственных препаратов?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(покупать лекарственные препараты с запасом)</a:t>
            </a:r>
            <a:endParaRPr lang="ru-RU" dirty="0"/>
          </a:p>
        </p:txBody>
      </p:sp>
      <p:pic>
        <p:nvPicPr>
          <p:cNvPr id="4" name="Picture 2" descr="C:\Documents and Settings\Александр\Рабочий стол\химия\images1111111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16" y="0"/>
            <a:ext cx="2285984" cy="2219325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От чего зависит содержание </a:t>
            </a:r>
          </a:p>
          <a:p>
            <a:pPr>
              <a:buNone/>
            </a:pPr>
            <a:r>
              <a:rPr lang="ru-RU" dirty="0" smtClean="0"/>
              <a:t>домашней аптечки?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(от возраста, от хронических заболеваний и т.д.)</a:t>
            </a:r>
            <a:endParaRPr lang="ru-RU" dirty="0"/>
          </a:p>
        </p:txBody>
      </p:sp>
      <p:pic>
        <p:nvPicPr>
          <p:cNvPr id="4" name="Picture 2" descr="C:\Documents and Settings\Александр\Рабочий стол\химия\images1111111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16" y="0"/>
            <a:ext cx="2285984" cy="2219325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Самые распространенные </a:t>
            </a:r>
            <a:r>
              <a:rPr lang="ru-RU" dirty="0" err="1" smtClean="0"/>
              <a:t>лечеб</a:t>
            </a:r>
            <a:r>
              <a:rPr lang="ru-RU" dirty="0" smtClean="0"/>
              <a:t>-</a:t>
            </a:r>
          </a:p>
          <a:p>
            <a:pPr>
              <a:buNone/>
            </a:pPr>
            <a:r>
              <a:rPr lang="ru-RU" dirty="0" err="1" smtClean="0"/>
              <a:t>ные</a:t>
            </a:r>
            <a:r>
              <a:rPr lang="ru-RU" dirty="0" smtClean="0"/>
              <a:t> средства при простуде?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(чай из цветков липы, аэрозоль для носа, лекарства от болей в горле, ингаляции)</a:t>
            </a:r>
            <a:endParaRPr lang="ru-RU" dirty="0"/>
          </a:p>
        </p:txBody>
      </p:sp>
      <p:pic>
        <p:nvPicPr>
          <p:cNvPr id="4" name="Picture 2" descr="C:\Documents and Settings\Александр\Рабочий стол\химия\images1111111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16" y="0"/>
            <a:ext cx="2285984" cy="2219325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Первый помощник при диареи?</a:t>
            </a:r>
          </a:p>
          <a:p>
            <a:endParaRPr lang="ru-RU" dirty="0" smtClean="0"/>
          </a:p>
          <a:p>
            <a:pPr>
              <a:buNone/>
            </a:pPr>
            <a:r>
              <a:rPr lang="ru-RU" dirty="0" smtClean="0"/>
              <a:t>(активированный уголь) </a:t>
            </a:r>
            <a:endParaRPr lang="ru-RU" dirty="0"/>
          </a:p>
        </p:txBody>
      </p:sp>
      <p:pic>
        <p:nvPicPr>
          <p:cNvPr id="4" name="Picture 2" descr="C:\Documents and Settings\Александр\Рабочий стол\химия\images1111111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16" y="0"/>
            <a:ext cx="2285984" cy="2219325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b="1" dirty="0" smtClean="0"/>
              <a:t>    Домашняя аптечка</a:t>
            </a:r>
            <a:r>
              <a:rPr lang="ru-RU" dirty="0" smtClean="0"/>
              <a:t> — аптечка , т.е. набор лекарственных средств, инструментов и приспособлений, предназначенных для оказания первой помощи и медикаментозной помощи в порядке само- и взаимопомощи членами одной семьи в домашних условиях.</a:t>
            </a:r>
          </a:p>
          <a:p>
            <a:endParaRPr lang="ru-RU" dirty="0"/>
          </a:p>
        </p:txBody>
      </p:sp>
      <p:pic>
        <p:nvPicPr>
          <p:cNvPr id="2050" name="Picture 2" descr="C:\Documents and Settings\Александр\Рабочий стол\химия\i (23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2143108" cy="1836950"/>
          </a:xfrm>
          <a:prstGeom prst="rect">
            <a:avLst/>
          </a:prstGeom>
          <a:noFill/>
          <a:effectLst>
            <a:softEdge rad="127000"/>
          </a:effectLst>
        </p:spPr>
      </p:pic>
      <p:pic>
        <p:nvPicPr>
          <p:cNvPr id="2051" name="Picture 3" descr="C:\Documents and Settings\Александр\Рабочий стол\химия\i (4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3768" y="-1"/>
            <a:ext cx="2000233" cy="1935709"/>
          </a:xfrm>
          <a:prstGeom prst="rect">
            <a:avLst/>
          </a:prstGeom>
          <a:noFill/>
          <a:effectLst>
            <a:softEdge rad="127000"/>
          </a:effectLst>
        </p:spPr>
      </p:pic>
      <p:pic>
        <p:nvPicPr>
          <p:cNvPr id="2052" name="Picture 4" descr="C:\Documents and Settings\Александр\Рабочий стол\химия\89e68d793b24d7bd24e33d68d7d7bd9e_600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4982767"/>
            <a:ext cx="2143108" cy="1875233"/>
          </a:xfrm>
          <a:prstGeom prst="rect">
            <a:avLst/>
          </a:prstGeom>
          <a:noFill/>
        </p:spPr>
      </p:pic>
      <p:pic>
        <p:nvPicPr>
          <p:cNvPr id="2053" name="Picture 5" descr="C:\Documents and Settings\Александр\Рабочий стол\химия\i (1)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715272" y="5000636"/>
            <a:ext cx="1428728" cy="1857364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plus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/>
              <a:t>Для каких двух основных случаев </a:t>
            </a:r>
          </a:p>
          <a:p>
            <a:pPr>
              <a:buNone/>
            </a:pPr>
            <a:r>
              <a:rPr lang="ru-RU" dirty="0" smtClean="0"/>
              <a:t>предназначены перевязочные материалы, хранящиеся в домашней аптечке?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(для применения при незначительных повреждениях, когда можно обойтись без помощи врача или фельдшера; использование  в случае серьезных повреждений, но только до прибытия врача или фельдшера)</a:t>
            </a:r>
            <a:endParaRPr lang="ru-RU" dirty="0"/>
          </a:p>
        </p:txBody>
      </p:sp>
      <p:pic>
        <p:nvPicPr>
          <p:cNvPr id="4" name="Picture 2" descr="C:\Documents and Settings\Александр\Рабочий стол\химия\images1111111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16" y="0"/>
            <a:ext cx="2285984" cy="2219325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 каком месте надо хранить </a:t>
            </a:r>
          </a:p>
          <a:p>
            <a:pPr>
              <a:buNone/>
            </a:pPr>
            <a:r>
              <a:rPr lang="ru-RU" dirty="0" smtClean="0"/>
              <a:t>домашнюю аптечку?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(место должно быть сухим, чистым, прохладным, легко доступным)</a:t>
            </a:r>
            <a:endParaRPr lang="ru-RU" dirty="0"/>
          </a:p>
        </p:txBody>
      </p:sp>
      <p:pic>
        <p:nvPicPr>
          <p:cNvPr id="4" name="Picture 2" descr="C:\Documents and Settings\Александр\Рабочий стол\химия\images1111111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16" y="0"/>
            <a:ext cx="2285984" cy="2219325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00034" y="2857496"/>
            <a:ext cx="8206029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5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Спасибо за внимание…</a:t>
            </a:r>
            <a:endParaRPr lang="ru-RU" sz="5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pic>
        <p:nvPicPr>
          <p:cNvPr id="14338" name="Picture 2" descr="C:\Documents and Settings\Александр\Рабочий стол\химия\med2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14290"/>
            <a:ext cx="3714744" cy="2584343"/>
          </a:xfrm>
          <a:prstGeom prst="rect">
            <a:avLst/>
          </a:prstGeom>
          <a:noFill/>
          <a:effectLst>
            <a:softEdge rad="127000"/>
          </a:effectLst>
          <a:scene3d>
            <a:camera prst="perspectiveContrastingRightFacing"/>
            <a:lightRig rig="threePt" dir="t"/>
          </a:scene3d>
        </p:spPr>
      </p:pic>
    </p:spTree>
  </p:cSld>
  <p:clrMapOvr>
    <a:masterClrMapping/>
  </p:clrMapOvr>
  <p:transition spd="slow">
    <p:plus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ru-RU" sz="40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/>
            </a:r>
            <a:br>
              <a:rPr lang="ru-RU" sz="40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</a:br>
            <a:r>
              <a:rPr lang="ru-RU" sz="40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Зачем нужна домашняя аптечка?</a:t>
            </a:r>
            <a:r>
              <a:rPr lang="ru-RU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/>
            </a:r>
            <a:br>
              <a:rPr lang="ru-RU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</a:br>
            <a:endParaRPr lang="ru-RU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ctr">
              <a:buFont typeface="Wingdings" pitchFamily="2" charset="2"/>
              <a:buChar char="q"/>
            </a:pPr>
            <a:r>
              <a:rPr lang="ru-RU" b="1" dirty="0" smtClean="0"/>
              <a:t>Домашняя аптечка</a:t>
            </a:r>
            <a:r>
              <a:rPr lang="ru-RU" dirty="0" smtClean="0"/>
              <a:t> будет полезна лишь в том случае, если, помимо перевязочных материалов, в ней будут лекарственные препараты, применяемые в экстренных случаях. Аптечку следует хранить в прохладном, недоступном для детей месте. Важно также, чтобы на каждой коробочке была этикетка с названием и сроком годности содержимого.</a:t>
            </a:r>
          </a:p>
          <a:p>
            <a:pPr algn="ctr">
              <a:buFont typeface="Wingdings" pitchFamily="2" charset="2"/>
              <a:buChar char="q"/>
            </a:pPr>
            <a:r>
              <a:rPr lang="ru-RU" dirty="0" smtClean="0"/>
              <a:t>Рекомендуется покупать лишь необходимое количество лекарственных препаратов, не делая запасов, так как длительное хранение приводит к различным химическим изменениям в них.</a:t>
            </a:r>
          </a:p>
          <a:p>
            <a:endParaRPr lang="ru-RU" dirty="0"/>
          </a:p>
        </p:txBody>
      </p:sp>
    </p:spTree>
  </p:cSld>
  <p:clrMapOvr>
    <a:masterClrMapping/>
  </p:clrMapOvr>
  <p:transition spd="slow">
    <p:plus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l"/>
            <a:r>
              <a:rPr lang="ru-RU" sz="36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Как составить домашнюю аптечку?</a:t>
            </a:r>
            <a:endParaRPr lang="ru-RU" sz="36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b="1" dirty="0" smtClean="0"/>
              <a:t>    Содержание домашней аптечки</a:t>
            </a:r>
            <a:r>
              <a:rPr lang="ru-RU" dirty="0" smtClean="0"/>
              <a:t> во многом зависит от того, какого возраста люди ею пользуются, какими хроническими заболеваниями они страдают и т.д. Дома очень удобно иметь готовый набор по оказанию первой помощи. Не следует полагать, что нижеуказанные рекомендации являются единственно правильными. Необходимо посоветоваться с семейным врачом.</a:t>
            </a:r>
          </a:p>
          <a:p>
            <a:endParaRPr lang="ru-RU" dirty="0"/>
          </a:p>
        </p:txBody>
      </p:sp>
      <p:pic>
        <p:nvPicPr>
          <p:cNvPr id="3074" name="Picture 2" descr="C:\Documents and Settings\Александр\Рабочий стол\химия\med2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72330" y="0"/>
            <a:ext cx="2071670" cy="2071670"/>
          </a:xfrm>
          <a:prstGeom prst="rect">
            <a:avLst/>
          </a:prstGeom>
          <a:noFill/>
          <a:effectLst>
            <a:softEdge rad="317500"/>
          </a:effectLst>
        </p:spPr>
      </p:pic>
    </p:spTree>
  </p:cSld>
  <p:clrMapOvr>
    <a:masterClrMapping/>
  </p:clrMapOvr>
  <p:transition spd="slow">
    <p:plus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ru-RU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Состав…</a:t>
            </a:r>
            <a:endParaRPr lang="ru-RU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142984"/>
            <a:ext cx="8543956" cy="5429288"/>
          </a:xfrm>
        </p:spPr>
        <p:txBody>
          <a:bodyPr>
            <a:normAutofit fontScale="700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ru-RU" b="1" dirty="0" smtClean="0"/>
              <a:t>Снотворные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С давних пор известно успокаивающее действие валерианы, мелиссы и хмеля. Их употребляют в виде чая, капель или таблеток.</a:t>
            </a:r>
          </a:p>
          <a:p>
            <a:pPr>
              <a:buNone/>
            </a:pPr>
            <a:endParaRPr lang="ru-RU" dirty="0" smtClean="0"/>
          </a:p>
          <a:p>
            <a:pPr>
              <a:buFont typeface="Wingdings" pitchFamily="2" charset="2"/>
              <a:buChar char="Ø"/>
            </a:pPr>
            <a:r>
              <a:rPr lang="ru-RU" b="1" dirty="0" smtClean="0"/>
              <a:t>Чувство беспокойства, повышенная нервная возбудимость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Показано употребление препаратов валерианы, а также лекарственных средств, в состав которых входит зверобой.</a:t>
            </a:r>
          </a:p>
          <a:p>
            <a:pPr>
              <a:buNone/>
            </a:pPr>
            <a:endParaRPr lang="ru-RU" dirty="0" smtClean="0"/>
          </a:p>
          <a:p>
            <a:pPr>
              <a:buFont typeface="Wingdings" pitchFamily="2" charset="2"/>
              <a:buChar char="Ø"/>
            </a:pPr>
            <a:r>
              <a:rPr lang="ru-RU" b="1" dirty="0" smtClean="0"/>
              <a:t>Боль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Если у Вас болит голова, то Вам может помочь таблетка от головной боли. Однако болеутоляющие лекарства должен назначать врач.</a:t>
            </a:r>
          </a:p>
          <a:p>
            <a:pPr>
              <a:buNone/>
            </a:pPr>
            <a:endParaRPr lang="ru-RU" dirty="0" smtClean="0"/>
          </a:p>
          <a:p>
            <a:pPr>
              <a:buFont typeface="Wingdings" pitchFamily="2" charset="2"/>
              <a:buChar char="Ø"/>
            </a:pPr>
            <a:r>
              <a:rPr lang="ru-RU" b="1" dirty="0" smtClean="0"/>
              <a:t>Простуда</a:t>
            </a:r>
          </a:p>
          <a:p>
            <a:pPr>
              <a:buNone/>
            </a:pPr>
            <a:r>
              <a:rPr lang="ru-RU" dirty="0" smtClean="0"/>
              <a:t>Самые распространенные лечебные средства - чай из цветков липы, аэрозоль для носа, лекарства от болей в горле, ингаляции. Для профилактики показаны препараты, содержащие полынь, омелу, арнику.</a:t>
            </a:r>
          </a:p>
        </p:txBody>
      </p:sp>
      <p:pic>
        <p:nvPicPr>
          <p:cNvPr id="4098" name="Picture 2" descr="C:\Documents and Settings\Александр\Рабочий стол\химия\i (22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00875" y="0"/>
            <a:ext cx="2143125" cy="1428750"/>
          </a:xfrm>
          <a:prstGeom prst="rect">
            <a:avLst/>
          </a:prstGeom>
          <a:noFill/>
          <a:effectLst>
            <a:softEdge rad="63500"/>
          </a:effectLst>
        </p:spPr>
      </p:pic>
      <p:pic>
        <p:nvPicPr>
          <p:cNvPr id="4100" name="Picture 4" descr="C:\Documents and Settings\Александр\Рабочий стол\химия\i (28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"/>
            <a:ext cx="2000232" cy="1142984"/>
          </a:xfrm>
          <a:prstGeom prst="rect">
            <a:avLst/>
          </a:prstGeom>
          <a:noFill/>
          <a:effectLst>
            <a:softEdge rad="127000"/>
          </a:effectLst>
        </p:spPr>
      </p:pic>
    </p:spTree>
  </p:cSld>
  <p:clrMapOvr>
    <a:masterClrMapping/>
  </p:clrMapOvr>
  <p:transition spd="slow">
    <p:plus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543956" cy="6143668"/>
          </a:xfrm>
        </p:spPr>
        <p:txBody>
          <a:bodyPr>
            <a:normAutofit fontScale="550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ru-RU" sz="3600" b="1" dirty="0" smtClean="0"/>
              <a:t>Заживление ран</a:t>
            </a:r>
            <a:endParaRPr lang="ru-RU" sz="3600" dirty="0" smtClean="0"/>
          </a:p>
          <a:p>
            <a:pPr>
              <a:buNone/>
            </a:pPr>
            <a:r>
              <a:rPr lang="ru-RU" sz="3600" dirty="0" smtClean="0"/>
              <a:t>Используются мази и гели с противомикробным действием. Для дезинфекции открытых ран используют растворы перекиси водорода, йода, марганца.</a:t>
            </a:r>
          </a:p>
          <a:p>
            <a:pPr>
              <a:buFont typeface="Wingdings" pitchFamily="2" charset="2"/>
              <a:buChar char="Ø"/>
            </a:pPr>
            <a:r>
              <a:rPr lang="ru-RU" sz="3600" b="1" dirty="0" smtClean="0"/>
              <a:t>Вывих, ушиб</a:t>
            </a:r>
            <a:endParaRPr lang="ru-RU" sz="3600" dirty="0" smtClean="0"/>
          </a:p>
          <a:p>
            <a:pPr>
              <a:buNone/>
            </a:pPr>
            <a:r>
              <a:rPr lang="ru-RU" sz="3600" dirty="0" smtClean="0"/>
              <a:t>В аптечке обязательно должна быть охлаждающая мазь, способствующая улучшению кровообращения, а также болеутоляющие лекарства.</a:t>
            </a:r>
          </a:p>
          <a:p>
            <a:pPr>
              <a:buFont typeface="Wingdings" pitchFamily="2" charset="2"/>
              <a:buChar char="Ø"/>
            </a:pPr>
            <a:r>
              <a:rPr lang="ru-RU" sz="3600" b="1" dirty="0" smtClean="0"/>
              <a:t>Ожоги</a:t>
            </a:r>
            <a:endParaRPr lang="ru-RU" sz="3600" dirty="0" smtClean="0"/>
          </a:p>
          <a:p>
            <a:pPr>
              <a:buNone/>
            </a:pPr>
            <a:r>
              <a:rPr lang="ru-RU" sz="3600" dirty="0" smtClean="0"/>
              <a:t>Помогает охлаждающий гель и </a:t>
            </a:r>
            <a:r>
              <a:rPr lang="ru-RU" sz="3600" dirty="0" err="1" smtClean="0"/>
              <a:t>противоожоговые</a:t>
            </a:r>
            <a:r>
              <a:rPr lang="ru-RU" sz="3600" dirty="0" smtClean="0"/>
              <a:t> препараты.</a:t>
            </a:r>
          </a:p>
          <a:p>
            <a:pPr>
              <a:buFont typeface="Wingdings" pitchFamily="2" charset="2"/>
              <a:buChar char="Ø"/>
            </a:pPr>
            <a:r>
              <a:rPr lang="ru-RU" sz="3600" b="1" dirty="0" smtClean="0"/>
              <a:t>Диарея (понос)</a:t>
            </a:r>
            <a:endParaRPr lang="ru-RU" sz="3600" dirty="0" smtClean="0"/>
          </a:p>
          <a:p>
            <a:pPr>
              <a:buNone/>
            </a:pPr>
            <a:r>
              <a:rPr lang="ru-RU" sz="3600" dirty="0" smtClean="0"/>
              <a:t>Активированный уголь - первый помощник. Всегда держите его в аптечке.</a:t>
            </a:r>
          </a:p>
          <a:p>
            <a:pPr>
              <a:buFont typeface="Wingdings" pitchFamily="2" charset="2"/>
              <a:buChar char="Ø"/>
            </a:pPr>
            <a:r>
              <a:rPr lang="ru-RU" sz="3600" b="1" dirty="0" smtClean="0"/>
              <a:t>Запоры</a:t>
            </a:r>
            <a:endParaRPr lang="ru-RU" sz="3600" dirty="0" smtClean="0"/>
          </a:p>
          <a:p>
            <a:pPr>
              <a:buNone/>
            </a:pPr>
            <a:r>
              <a:rPr lang="ru-RU" sz="3600" dirty="0" smtClean="0"/>
              <a:t>Здесь понадобятся слабительные. Их подбирает врач.</a:t>
            </a:r>
          </a:p>
          <a:p>
            <a:pPr>
              <a:buFont typeface="Wingdings" pitchFamily="2" charset="2"/>
              <a:buChar char="Ø"/>
            </a:pPr>
            <a:r>
              <a:rPr lang="ru-RU" sz="3600" b="1" dirty="0" smtClean="0"/>
              <a:t>Нарушения пищеварения</a:t>
            </a:r>
            <a:endParaRPr lang="ru-RU" sz="3600" dirty="0" smtClean="0"/>
          </a:p>
          <a:p>
            <a:pPr>
              <a:buNone/>
            </a:pPr>
            <a:r>
              <a:rPr lang="ru-RU" sz="3600" dirty="0" smtClean="0"/>
              <a:t>Облегчение принесет чай из ромашки или полыни, а также карлсбадская соль.</a:t>
            </a:r>
          </a:p>
          <a:p>
            <a:pPr>
              <a:buFont typeface="Wingdings" pitchFamily="2" charset="2"/>
              <a:buChar char="Ø"/>
            </a:pPr>
            <a:r>
              <a:rPr lang="ru-RU" sz="3600" b="1" dirty="0" smtClean="0"/>
              <a:t>Укусы насекомых</a:t>
            </a:r>
            <a:endParaRPr lang="ru-RU" sz="3600" dirty="0" smtClean="0"/>
          </a:p>
          <a:p>
            <a:pPr>
              <a:buNone/>
            </a:pPr>
            <a:r>
              <a:rPr lang="ru-RU" sz="3600" dirty="0" smtClean="0"/>
              <a:t>При повышенной чувствительности необходимы противоаллергические препараты.</a:t>
            </a:r>
          </a:p>
          <a:p>
            <a:endParaRPr lang="ru-RU" dirty="0"/>
          </a:p>
        </p:txBody>
      </p:sp>
      <p:pic>
        <p:nvPicPr>
          <p:cNvPr id="5122" name="Picture 2" descr="C:\Documents and Settings\Александр\Рабочий стол\химия\i (16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732874"/>
            <a:ext cx="1785918" cy="1125125"/>
          </a:xfrm>
          <a:prstGeom prst="rect">
            <a:avLst/>
          </a:prstGeom>
          <a:noFill/>
          <a:effectLst>
            <a:softEdge rad="127000"/>
          </a:effectLst>
        </p:spPr>
      </p:pic>
      <p:pic>
        <p:nvPicPr>
          <p:cNvPr id="5123" name="Picture 3" descr="C:\Documents and Settings\Александр\Рабочий стол\химия\i (21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14546" y="5429264"/>
            <a:ext cx="2247878" cy="1428736"/>
          </a:xfrm>
          <a:prstGeom prst="rect">
            <a:avLst/>
          </a:prstGeom>
          <a:noFill/>
          <a:effectLst>
            <a:softEdge rad="317500"/>
          </a:effectLst>
        </p:spPr>
      </p:pic>
      <p:pic>
        <p:nvPicPr>
          <p:cNvPr id="5124" name="Picture 4" descr="C:\Documents and Settings\Александр\Рабочий стол\химия\i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239019" y="5429264"/>
            <a:ext cx="1904981" cy="1428736"/>
          </a:xfrm>
          <a:prstGeom prst="rect">
            <a:avLst/>
          </a:prstGeom>
          <a:noFill/>
          <a:effectLst>
            <a:softEdge rad="127000"/>
          </a:effectLst>
        </p:spPr>
      </p:pic>
      <p:pic>
        <p:nvPicPr>
          <p:cNvPr id="5125" name="Picture 5" descr="C:\Documents and Settings\Александр\Рабочий стол\химия\i (9)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786314" y="5429250"/>
            <a:ext cx="2071702" cy="1428750"/>
          </a:xfrm>
          <a:prstGeom prst="rect">
            <a:avLst/>
          </a:prstGeom>
          <a:noFill/>
          <a:effectLst>
            <a:softEdge rad="127000"/>
          </a:effectLst>
        </p:spPr>
      </p:pic>
    </p:spTree>
  </p:cSld>
  <p:clrMapOvr>
    <a:masterClrMapping/>
  </p:clrMapOvr>
  <p:transition spd="slow">
    <p:plus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ru-RU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/>
            </a:r>
            <a:br>
              <a:rPr lang="ru-RU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</a:br>
            <a:r>
              <a:rPr lang="ru-RU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Внимательное чтение инструкции к лекарствам!</a:t>
            </a:r>
            <a:br>
              <a:rPr lang="ru-RU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</a:br>
            <a:endParaRPr lang="ru-RU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329642" cy="4757758"/>
          </a:xfrm>
        </p:spPr>
        <p:txBody>
          <a:bodyPr>
            <a:normAutofit fontScale="85000" lnSpcReduction="20000"/>
          </a:bodyPr>
          <a:lstStyle/>
          <a:p>
            <a:pPr>
              <a:buFont typeface="Wingdings" pitchFamily="2" charset="2"/>
              <a:buChar char="q"/>
            </a:pPr>
            <a:r>
              <a:rPr lang="ru-RU" sz="3100" dirty="0" smtClean="0"/>
              <a:t>После приобретения лекарства обязательно ознакомьтесь с инструкцией. Если Вы что-то не поняли, то обратитесь к своему семейному врачу или аптекарю. Очень важно знать о действии препарата и о противопоказаниях к его применению.</a:t>
            </a:r>
          </a:p>
          <a:p>
            <a:pPr>
              <a:buFont typeface="Wingdings" pitchFamily="2" charset="2"/>
              <a:buChar char="q"/>
            </a:pPr>
            <a:r>
              <a:rPr lang="ru-RU" sz="3100" dirty="0" smtClean="0"/>
              <a:t>Длительное применение аэрозоля для носа может повредить слизистую оболочку носа. Некоторые лекарственные препараты после вскрытия нужно использовать в кратчайший срок (например, глазные капли). Это всегда указано в инструкции.</a:t>
            </a:r>
          </a:p>
          <a:p>
            <a:pPr>
              <a:buFont typeface="Wingdings" pitchFamily="2" charset="2"/>
              <a:buChar char="q"/>
            </a:pPr>
            <a:r>
              <a:rPr lang="ru-RU" sz="3100" dirty="0" smtClean="0"/>
              <a:t>Проверяйте срок годности препаратов, указанный на упаковке. Лекарства для употребления внутрь следует хранить отдельно от применяемых наружно. Не используйте препараты с истекшим сроком годности.</a:t>
            </a:r>
          </a:p>
          <a:p>
            <a:endParaRPr lang="ru-RU" dirty="0"/>
          </a:p>
        </p:txBody>
      </p:sp>
      <p:pic>
        <p:nvPicPr>
          <p:cNvPr id="6146" name="Picture 2" descr="C:\Documents and Settings\Александр\Рабочий стол\химия\i (27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98139" y="0"/>
            <a:ext cx="1245861" cy="2214554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plus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ru-RU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обязательно должны быть в составе домашней аптечки</a:t>
            </a:r>
            <a:endParaRPr lang="ru-RU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>
              <a:buFont typeface="Wingdings" pitchFamily="2" charset="2"/>
              <a:buChar char="ü"/>
            </a:pPr>
            <a:r>
              <a:rPr lang="ru-RU" dirty="0" smtClean="0"/>
              <a:t>Боль, беспокойство, бессонница: снотворные; обезболивающие; седативные лекарства.</a:t>
            </a:r>
          </a:p>
          <a:p>
            <a:pPr lvl="0">
              <a:buFont typeface="Wingdings" pitchFamily="2" charset="2"/>
              <a:buChar char="ü"/>
            </a:pPr>
            <a:r>
              <a:rPr lang="ru-RU" dirty="0" smtClean="0"/>
              <a:t>Инфекционные заболевания: жаропонижающие, капли для носа.</a:t>
            </a:r>
          </a:p>
          <a:p>
            <a:pPr lvl="0">
              <a:buFont typeface="Wingdings" pitchFamily="2" charset="2"/>
              <a:buChar char="ü"/>
            </a:pPr>
            <a:r>
              <a:rPr lang="ru-RU" dirty="0" smtClean="0"/>
              <a:t>Кожа, мышцы, опорно-двигательный аппарат: средства, заживляющие раны, а также </a:t>
            </a:r>
            <a:r>
              <a:rPr lang="ru-RU" dirty="0" err="1" smtClean="0"/>
              <a:t>противоожоговые</a:t>
            </a:r>
            <a:r>
              <a:rPr lang="ru-RU" dirty="0" smtClean="0"/>
              <a:t> лекарственные препараты.</a:t>
            </a:r>
          </a:p>
          <a:p>
            <a:pPr lvl="0">
              <a:buFont typeface="Wingdings" pitchFamily="2" charset="2"/>
              <a:buChar char="ü"/>
            </a:pPr>
            <a:r>
              <a:rPr lang="ru-RU" dirty="0" smtClean="0"/>
              <a:t>Пищеварение: отболи в желудке, поноса, слабительные.</a:t>
            </a:r>
          </a:p>
          <a:p>
            <a:pPr lvl="0">
              <a:buFont typeface="Wingdings" pitchFamily="2" charset="2"/>
              <a:buChar char="ü"/>
            </a:pPr>
            <a:r>
              <a:rPr lang="ru-RU" dirty="0" smtClean="0"/>
              <a:t>Другие: глазные капли; </a:t>
            </a:r>
            <a:r>
              <a:rPr lang="ru-RU" dirty="0" err="1" smtClean="0"/>
              <a:t>сердечно-сосудистие</a:t>
            </a:r>
            <a:r>
              <a:rPr lang="ru-RU" dirty="0" smtClean="0"/>
              <a:t> средства.</a:t>
            </a:r>
          </a:p>
          <a:p>
            <a:pPr lvl="0">
              <a:buFont typeface="Wingdings" pitchFamily="2" charset="2"/>
              <a:buChar char="ü"/>
            </a:pPr>
            <a:r>
              <a:rPr lang="ru-RU" dirty="0" smtClean="0"/>
              <a:t>Перевязочные материалы</a:t>
            </a:r>
          </a:p>
          <a:p>
            <a:endParaRPr lang="ru-RU" dirty="0"/>
          </a:p>
        </p:txBody>
      </p:sp>
      <p:pic>
        <p:nvPicPr>
          <p:cNvPr id="7170" name="Picture 2" descr="C:\Documents and Settings\Александр\Рабочий стол\химия\i (19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72207" y="5072074"/>
            <a:ext cx="3071793" cy="1785926"/>
          </a:xfrm>
          <a:prstGeom prst="rect">
            <a:avLst/>
          </a:prstGeom>
          <a:noFill/>
          <a:effectLst>
            <a:softEdge rad="127000"/>
          </a:effectLst>
        </p:spPr>
      </p:pic>
      <p:pic>
        <p:nvPicPr>
          <p:cNvPr id="7171" name="Picture 3" descr="C:\Documents and Settings\Александр\Рабочий стол\химия\i (12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51502" y="2857496"/>
            <a:ext cx="1692498" cy="2000242"/>
          </a:xfrm>
          <a:prstGeom prst="rect">
            <a:avLst/>
          </a:prstGeom>
          <a:noFill/>
          <a:effectLst>
            <a:softEdge rad="317500"/>
          </a:effectLst>
        </p:spPr>
      </p:pic>
      <p:pic>
        <p:nvPicPr>
          <p:cNvPr id="7172" name="Picture 4" descr="C:\Documents and Settings\Александр\Рабочий стол\химия\i (11)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714876" y="5151074"/>
            <a:ext cx="1285884" cy="1706926"/>
          </a:xfrm>
          <a:prstGeom prst="rect">
            <a:avLst/>
          </a:prstGeom>
          <a:noFill/>
          <a:effectLst>
            <a:softEdge rad="127000"/>
          </a:effectLst>
        </p:spPr>
      </p:pic>
      <p:pic>
        <p:nvPicPr>
          <p:cNvPr id="7173" name="Picture 5" descr="C:\Documents and Settings\Александр\Рабочий стол\химия\i (29)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0"/>
            <a:ext cx="1142984" cy="1142984"/>
          </a:xfrm>
          <a:prstGeom prst="rect">
            <a:avLst/>
          </a:prstGeom>
          <a:noFill/>
          <a:effectLst>
            <a:softEdge rad="127000"/>
          </a:effectLst>
        </p:spPr>
      </p:pic>
    </p:spTree>
  </p:cSld>
  <p:clrMapOvr>
    <a:masterClrMapping/>
  </p:clrMapOvr>
  <p:transition spd="slow">
    <p:plus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ru-RU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Для чего необходимы перевязочные материалы?</a:t>
            </a:r>
            <a:endParaRPr lang="ru-RU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2400" b="1" dirty="0" smtClean="0"/>
              <a:t>Перевязочные материалы</a:t>
            </a:r>
            <a:r>
              <a:rPr lang="ru-RU" sz="2400" dirty="0" smtClean="0"/>
              <a:t>, хранящиеся в домашней аптечке, должны быть предназначены только для двух основных случаев:</a:t>
            </a:r>
          </a:p>
          <a:p>
            <a:pPr marL="457200" indent="-457200">
              <a:buFont typeface="+mj-lt"/>
              <a:buAutoNum type="arabicParenR"/>
            </a:pPr>
            <a:r>
              <a:rPr lang="ru-RU" sz="2400" dirty="0" smtClean="0"/>
              <a:t>Во-первых, для применения при незначительных повреждениях, когда можно обойтись без помощи врача или фельдшера.</a:t>
            </a:r>
          </a:p>
          <a:p>
            <a:pPr marL="457200" indent="-457200">
              <a:buFont typeface="+mj-lt"/>
              <a:buAutoNum type="arabicParenR"/>
            </a:pPr>
            <a:r>
              <a:rPr lang="ru-RU" sz="2400" dirty="0" smtClean="0"/>
              <a:t>Во-вторых, важно, чтобы перевязочные материалы по оказанию первой помощи можно было использовать и в случае серьезных повреждений, но временно, только до прибытия врача или фельдшера.</a:t>
            </a:r>
            <a:endParaRPr lang="ru-RU" sz="2400" dirty="0"/>
          </a:p>
        </p:txBody>
      </p:sp>
      <p:pic>
        <p:nvPicPr>
          <p:cNvPr id="8194" name="Picture 2" descr="C:\Documents and Settings\Александр\Рабочий стол\химия\i (25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357826"/>
            <a:ext cx="1643042" cy="1500174"/>
          </a:xfrm>
          <a:prstGeom prst="rect">
            <a:avLst/>
          </a:prstGeom>
          <a:noFill/>
          <a:effectLst>
            <a:softEdge rad="63500"/>
          </a:effectLst>
        </p:spPr>
      </p:pic>
      <p:pic>
        <p:nvPicPr>
          <p:cNvPr id="8195" name="Picture 3" descr="C:\Documents and Settings\Александр\Рабочий стол\химия\i (26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58074" y="5072074"/>
            <a:ext cx="1785926" cy="1785926"/>
          </a:xfrm>
          <a:prstGeom prst="rect">
            <a:avLst/>
          </a:prstGeom>
          <a:noFill/>
        </p:spPr>
      </p:pic>
      <p:pic>
        <p:nvPicPr>
          <p:cNvPr id="8196" name="Picture 4" descr="C:\Documents and Settings\Александр\Рабочий стол\химия\i (23)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571868" y="5429250"/>
            <a:ext cx="2000264" cy="142875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plus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</TotalTime>
  <Words>822</Words>
  <PresentationFormat>Экран (4:3)</PresentationFormat>
  <Paragraphs>108</Paragraphs>
  <Slides>22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Тема Office</vt:lpstr>
      <vt:lpstr>Слайд 1</vt:lpstr>
      <vt:lpstr>Слайд 2</vt:lpstr>
      <vt:lpstr> Зачем нужна домашняя аптечка? </vt:lpstr>
      <vt:lpstr>Как составить домашнюю аптечку?</vt:lpstr>
      <vt:lpstr>Состав…</vt:lpstr>
      <vt:lpstr>Слайд 6</vt:lpstr>
      <vt:lpstr> Внимательное чтение инструкции к лекарствам! </vt:lpstr>
      <vt:lpstr>обязательно должны быть в составе домашней аптечки</vt:lpstr>
      <vt:lpstr>Для чего необходимы перевязочные материалы?</vt:lpstr>
      <vt:lpstr> Основные материалы, используемые для перевязки </vt:lpstr>
      <vt:lpstr>Где хранить перевязочные материалы?</vt:lpstr>
      <vt:lpstr>Слайд 12</vt:lpstr>
      <vt:lpstr>    Основные правила приема лекарств</vt:lpstr>
      <vt:lpstr>Слайд 14</vt:lpstr>
      <vt:lpstr>Вопросики…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11</cp:lastModifiedBy>
  <cp:revision>16</cp:revision>
  <dcterms:modified xsi:type="dcterms:W3CDTF">2016-12-18T08:39:37Z</dcterms:modified>
</cp:coreProperties>
</file>