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5" r:id="rId3"/>
    <p:sldId id="286" r:id="rId4"/>
    <p:sldId id="287" r:id="rId5"/>
    <p:sldId id="257" r:id="rId6"/>
    <p:sldId id="272" r:id="rId7"/>
    <p:sldId id="260" r:id="rId8"/>
    <p:sldId id="261" r:id="rId9"/>
    <p:sldId id="263" r:id="rId10"/>
    <p:sldId id="265" r:id="rId11"/>
    <p:sldId id="267" r:id="rId12"/>
    <p:sldId id="269" r:id="rId13"/>
    <p:sldId id="271" r:id="rId14"/>
    <p:sldId id="273" r:id="rId15"/>
    <p:sldId id="274" r:id="rId16"/>
    <p:sldId id="280" r:id="rId17"/>
    <p:sldId id="285" r:id="rId18"/>
    <p:sldId id="283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&#1051;&#1077;&#1085;&#1072;\&#1080;&#1085;&#1090;&#1077;&#1088;&#1085;&#1077;&#1090;%20&#1043;&#1059;\&#1082;&#1083;&#1072;&#1089;&#1089;&#1085;&#1099;&#1077;%20&#1095;&#1072;&#1089;&#1099;\&#1044;&#1045;&#1053;&#1068;%20&#1053;&#1040;&#1056;&#1054;&#1044;&#1053;&#1054;&#1043;&#1054;%20&#1045;&#1044;&#1048;&#1053;&#1057;&#1058;&#1042;&#1040;%202009\&#1044;&#1045;&#1053;&#1068;%20&#1053;&#1040;&#1056;&#1054;&#1044;&#1053;&#1054;&#1043;&#1054;%20&#1045;&#1044;&#1048;&#1053;&#1057;&#1058;&#1042;&#1040;%20&#1056;&#1054;&#1057;&#1057;&#1048;&#1048;\&#1043;&#1048;&#1052;&#1053;%20&#1084;&#1077;&#1083;&#1086;&#1076;&#1080;&#1103;.mp3" TargetMode="External"/><Relationship Id="rId6" Type="http://schemas.openxmlformats.org/officeDocument/2006/relationships/image" Target="../media/image8.png"/><Relationship Id="rId5" Type="http://schemas.openxmlformats.org/officeDocument/2006/relationships/hyperlink" Target="&#1043;&#1048;&#1052;&#1053;%20&#1084;&#1077;&#1083;&#1086;&#1076;&#1080;&#1103;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714356"/>
            <a:ext cx="8494713" cy="1800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993300"/>
                </a:solidFill>
                <a:latin typeface="Comic Sans MS" pitchFamily="66" charset="0"/>
              </a:rPr>
              <a:t/>
            </a:r>
            <a:br>
              <a:rPr lang="ru-RU" sz="3200" dirty="0">
                <a:solidFill>
                  <a:srgbClr val="993300"/>
                </a:solidFill>
                <a:latin typeface="Comic Sans MS" pitchFamily="66" charset="0"/>
              </a:rPr>
            </a:br>
            <a:r>
              <a:rPr lang="ru-RU" sz="4400" b="0" dirty="0">
                <a:solidFill>
                  <a:srgbClr val="993300"/>
                </a:solidFill>
                <a:latin typeface="Comic Sans MS" pitchFamily="66" charset="0"/>
              </a:rPr>
              <a:t>4 ноября </a:t>
            </a:r>
            <a:br>
              <a:rPr lang="ru-RU" sz="4400" b="0" dirty="0">
                <a:solidFill>
                  <a:srgbClr val="993300"/>
                </a:solidFill>
                <a:latin typeface="Comic Sans MS" pitchFamily="66" charset="0"/>
              </a:rPr>
            </a:br>
            <a:r>
              <a:rPr lang="ru-RU" sz="4400" dirty="0">
                <a:solidFill>
                  <a:srgbClr val="993300"/>
                </a:solidFill>
                <a:latin typeface="Comic Sans MS" pitchFamily="66" charset="0"/>
              </a:rPr>
              <a:t>ДЕНЬ НАРОДНОГО ЕДИНСТВА</a:t>
            </a:r>
            <a:r>
              <a:rPr lang="ru-RU" sz="4400" b="0" dirty="0"/>
              <a:t> </a:t>
            </a:r>
            <a:r>
              <a:rPr lang="ru-RU" sz="3200" b="0" dirty="0"/>
              <a:t/>
            </a:r>
            <a:br>
              <a:rPr lang="ru-RU" sz="3200" b="0" dirty="0"/>
            </a:br>
            <a:endParaRPr lang="ru-RU" sz="3200" b="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188913"/>
            <a:ext cx="6400800" cy="5762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1600" dirty="0" smtClean="0"/>
              <a:t>Муниципальное автономное общеобразовательное учреждение 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dirty="0" smtClean="0"/>
              <a:t> Черемшанская СОШ</a:t>
            </a:r>
          </a:p>
        </p:txBody>
      </p:sp>
      <p:pic>
        <p:nvPicPr>
          <p:cNvPr id="2053" name="Picture 5" descr="to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6953"/>
          <a:stretch>
            <a:fillRect/>
          </a:stretch>
        </p:blipFill>
        <p:spPr bwMode="auto">
          <a:xfrm>
            <a:off x="571472" y="2143116"/>
            <a:ext cx="8215370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1979613" y="5949950"/>
            <a:ext cx="5003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ru-RU" sz="1600"/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3357563" y="5929313"/>
            <a:ext cx="542925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dirty="0"/>
              <a:t>Учитель – </a:t>
            </a:r>
            <a:r>
              <a:rPr lang="ru-RU" dirty="0" smtClean="0"/>
              <a:t>Фадеев И. О.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42938"/>
            <a:ext cx="3008313" cy="5483225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b="1" smtClean="0">
                <a:solidFill>
                  <a:schemeClr val="bg1"/>
                </a:solidFill>
              </a:rPr>
              <a:t>25 августа  Ходкевич был изгнан из Москвы. Однако не вся Москва была освобождена от захватчиков. Оставались ещё польские отряды полковников Струся и Будилы, засевшие в Китай-городе и Кремле. </a:t>
            </a:r>
          </a:p>
          <a:p>
            <a:pPr algn="just">
              <a:lnSpc>
                <a:spcPct val="80000"/>
              </a:lnSpc>
            </a:pPr>
            <a:endParaRPr lang="ru-RU" b="1" smtClean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b="1" smtClean="0">
                <a:solidFill>
                  <a:schemeClr val="bg1"/>
                </a:solidFill>
              </a:rPr>
              <a:t>Зная, что осажденные поляки терпят страшный голод, Пожарский направил им письмо, в котором предлагал польскому рыцарству сдаться. «Ваши головы и жизнь будут сохранены вам, — писал он, — я возьму это на свою душу и упрошу согласия на это всех ратных людей». На что от польских полковников последовал высокомерный и хвастливый ответ с отказом на предложение Пожарского.</a:t>
            </a:r>
          </a:p>
          <a:p>
            <a:pPr>
              <a:lnSpc>
                <a:spcPct val="80000"/>
              </a:lnSpc>
            </a:pPr>
            <a:endParaRPr lang="ru-RU" smtClean="0"/>
          </a:p>
        </p:txBody>
      </p:sp>
      <p:pic>
        <p:nvPicPr>
          <p:cNvPr id="14339" name="Содержимое 4" descr="Lissn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875" y="771525"/>
            <a:ext cx="6064250" cy="5495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68288"/>
            <a:ext cx="3187700" cy="719137"/>
          </a:xfrm>
        </p:spPr>
      </p:pic>
      <p:sp>
        <p:nvSpPr>
          <p:cNvPr id="13315" name="Текст 2"/>
          <p:cNvSpPr>
            <a:spLocks noGrp="1"/>
          </p:cNvSpPr>
          <p:nvPr>
            <p:ph type="body" idx="2"/>
          </p:nvPr>
        </p:nvSpPr>
        <p:spPr>
          <a:xfrm>
            <a:off x="457200" y="1000125"/>
            <a:ext cx="3008313" cy="5126038"/>
          </a:xfrm>
        </p:spPr>
        <p:txBody>
          <a:bodyPr>
            <a:normAutofit/>
          </a:bodyPr>
          <a:lstStyle/>
          <a:p>
            <a:pPr algn="just"/>
            <a:r>
              <a:rPr lang="ru-RU" sz="1500" b="1" smtClean="0">
                <a:solidFill>
                  <a:schemeClr val="bg1"/>
                </a:solidFill>
              </a:rPr>
              <a:t>22 октября 1612 года Китай-город был взят приступом русскими войсками. А на 27 октября был назначен торжественный вход в Кремль войск князей Пожарского и Трубецкого. Когда войска собрались у Лобного места, архимандрит Троице-Сергиевого монастыря Дионисий совершил торжественный молебен в честь победы ополченцев. После чего под звон колоколов победители в сопровождении народа вступили в Кремль со знаменами и хоругвями. Так завершилось очищение Москвы и Московского государства от иноземных захватчиков.</a:t>
            </a:r>
          </a:p>
        </p:txBody>
      </p:sp>
      <p:pic>
        <p:nvPicPr>
          <p:cNvPr id="15364" name="Содержимое 4" descr="56429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289050"/>
            <a:ext cx="7878763" cy="5164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638" y="244475"/>
            <a:ext cx="3230562" cy="755650"/>
          </a:xfrm>
        </p:spPr>
      </p:pic>
      <p:sp>
        <p:nvSpPr>
          <p:cNvPr id="16387" name="Текст 2"/>
          <p:cNvSpPr>
            <a:spLocks noGrp="1"/>
          </p:cNvSpPr>
          <p:nvPr>
            <p:ph type="body" idx="2"/>
          </p:nvPr>
        </p:nvSpPr>
        <p:spPr>
          <a:xfrm>
            <a:off x="457200" y="928688"/>
            <a:ext cx="3471863" cy="54292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1800" b="1" smtClean="0">
                <a:solidFill>
                  <a:schemeClr val="bg1"/>
                </a:solidFill>
              </a:rPr>
              <a:t>Памятник Минину и Пожарскому - самый первый в Москве! Однако, изначально его планировали установить в Нижнем Новгороде - в городе, где было собрано ополчение, "на том самом месте, где Минин представил народу все имущество своё и воспламенил тем соревнование своих сограждан", а установку приурочить к 200-летию памятных событий. </a:t>
            </a:r>
          </a:p>
          <a:p>
            <a:pPr algn="just">
              <a:lnSpc>
                <a:spcPct val="90000"/>
              </a:lnSpc>
            </a:pPr>
            <a:r>
              <a:rPr lang="ru-RU" sz="1800" b="1" smtClean="0">
                <a:solidFill>
                  <a:schemeClr val="bg1"/>
                </a:solidFill>
              </a:rPr>
              <a:t>Отечественная война 1812 года повлияла на многие сферы жизни и интерес к созданию памятника был и так велик, но после Отечественной войны, на волне подъема патриотизма, он вырос еще больше</a:t>
            </a:r>
            <a:r>
              <a:rPr lang="ru-RU" b="1" smtClean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16388" name="Содержимое 4" descr="0_5dcb_b497bbfd_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44450"/>
            <a:ext cx="4859337" cy="681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500" b="1" smtClean="0">
                <a:solidFill>
                  <a:schemeClr val="bg1"/>
                </a:solidFill>
              </a:rPr>
              <a:t>16 декабря 2004 года Госдума РФ приняла одновременно в трех чтениях поправки в Федеральный закон «О днях воинской славы (Победных днях России)». Одной из правок было введение нового праздника — Дня народного единства  4 ноября., в день освобождения Москвы от польских интервентов</a:t>
            </a:r>
            <a:r>
              <a:rPr lang="ru-RU" sz="1500" smtClean="0">
                <a:solidFill>
                  <a:schemeClr val="bg1"/>
                </a:solidFill>
              </a:rPr>
              <a:t>.</a:t>
            </a: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  <a:p>
            <a:endParaRPr lang="ru-RU" sz="1400" smtClean="0"/>
          </a:p>
        </p:txBody>
      </p:sp>
      <p:pic>
        <p:nvPicPr>
          <p:cNvPr id="17411" name="Содержимое 6" descr="2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066800"/>
            <a:ext cx="4843463" cy="6186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273050"/>
            <a:ext cx="7162800" cy="5853113"/>
          </a:xfrm>
        </p:spPr>
        <p:txBody>
          <a:bodyPr/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95400"/>
            <a:ext cx="7467600" cy="69008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Главное – вместе!</a:t>
            </a:r>
            <a:endParaRPr lang="ru-RU" sz="4000" dirty="0" smtClean="0"/>
          </a:p>
          <a:p>
            <a:r>
              <a:rPr lang="ru-RU" sz="4000" b="1" dirty="0" smtClean="0"/>
              <a:t>Главное – дружно!</a:t>
            </a:r>
            <a:endParaRPr lang="ru-RU" sz="4000" dirty="0" smtClean="0"/>
          </a:p>
          <a:p>
            <a:r>
              <a:rPr lang="ru-RU" sz="4000" b="1" dirty="0" smtClean="0"/>
              <a:t>Главное – с сердцем, горящим в груди!</a:t>
            </a:r>
            <a:endParaRPr lang="ru-RU" sz="4000" dirty="0" smtClean="0"/>
          </a:p>
          <a:p>
            <a:r>
              <a:rPr lang="ru-RU" sz="4000" b="1" dirty="0" smtClean="0"/>
              <a:t>Нам равнодушие не нужно!</a:t>
            </a:r>
            <a:endParaRPr lang="ru-RU" sz="4000" dirty="0" smtClean="0"/>
          </a:p>
          <a:p>
            <a:r>
              <a:rPr lang="ru-RU" sz="4000" b="1" dirty="0" smtClean="0"/>
              <a:t>Злобу, обиду прочь гони!</a:t>
            </a:r>
            <a:endParaRPr lang="ru-RU" sz="4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3050"/>
            <a:ext cx="9144000" cy="585311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2800" dirty="0" smtClean="0"/>
          </a:p>
          <a:p>
            <a:r>
              <a:rPr lang="ru-RU" sz="7200" b="1" dirty="0" smtClean="0"/>
              <a:t>4 ноября</a:t>
            </a:r>
            <a:r>
              <a:rPr lang="ru-RU" sz="7200" dirty="0" smtClean="0"/>
              <a:t> – это день </a:t>
            </a:r>
            <a:r>
              <a:rPr lang="ru-RU" sz="7200" b="1" dirty="0" smtClean="0"/>
              <a:t>единства всех российских народов</a:t>
            </a:r>
            <a:r>
              <a:rPr lang="ru-RU" sz="7200" dirty="0" smtClean="0"/>
              <a:t>, а не повод для нацистских настроений </a:t>
            </a:r>
            <a:br>
              <a:rPr lang="ru-RU" sz="7200" dirty="0" smtClean="0"/>
            </a:br>
            <a:r>
              <a:rPr lang="ru-RU" sz="7200" dirty="0" smtClean="0"/>
              <a:t> </a:t>
            </a:r>
            <a:br>
              <a:rPr lang="ru-RU" sz="7200" dirty="0" smtClean="0"/>
            </a:br>
            <a:r>
              <a:rPr lang="ru-RU" sz="7200" b="1" dirty="0" smtClean="0"/>
              <a:t>4 ноября</a:t>
            </a:r>
            <a:r>
              <a:rPr lang="ru-RU" sz="7200" dirty="0" smtClean="0"/>
              <a:t> – это день </a:t>
            </a:r>
            <a:r>
              <a:rPr lang="ru-RU" sz="7200" b="1" dirty="0" smtClean="0"/>
              <a:t>спасения России</a:t>
            </a:r>
            <a:r>
              <a:rPr lang="ru-RU" sz="7200" dirty="0" smtClean="0"/>
              <a:t> от самой большой опасности, которая когда-либо ей грозила</a:t>
            </a:r>
            <a:br>
              <a:rPr lang="ru-RU" sz="7200" dirty="0" smtClean="0"/>
            </a:br>
            <a:r>
              <a:rPr lang="ru-RU" sz="7200" dirty="0" smtClean="0"/>
              <a:t> </a:t>
            </a:r>
            <a:br>
              <a:rPr lang="ru-RU" sz="7200" dirty="0" smtClean="0"/>
            </a:br>
            <a:r>
              <a:rPr lang="ru-RU" sz="7200" b="1" dirty="0" smtClean="0"/>
              <a:t>4 ноября</a:t>
            </a:r>
            <a:r>
              <a:rPr lang="ru-RU" sz="7200" dirty="0" smtClean="0"/>
              <a:t> – это </a:t>
            </a:r>
            <a:r>
              <a:rPr lang="ru-RU" sz="7200" b="1" dirty="0" smtClean="0"/>
              <a:t>возрожденный праздник</a:t>
            </a:r>
            <a:r>
              <a:rPr lang="ru-RU" sz="7200" dirty="0" smtClean="0"/>
              <a:t> со своей историей, а не просто замена 7 ноября </a:t>
            </a:r>
            <a:br>
              <a:rPr lang="ru-RU" sz="7200" dirty="0" smtClean="0"/>
            </a:br>
            <a:r>
              <a:rPr lang="ru-RU" sz="7200" dirty="0" smtClean="0"/>
              <a:t> </a:t>
            </a:r>
            <a:br>
              <a:rPr lang="ru-RU" sz="7200" dirty="0" smtClean="0"/>
            </a:br>
            <a:r>
              <a:rPr lang="ru-RU" sz="7200" b="1" dirty="0" smtClean="0"/>
              <a:t>4 ноября</a:t>
            </a:r>
            <a:r>
              <a:rPr lang="ru-RU" sz="7200" dirty="0" smtClean="0"/>
              <a:t> – это день </a:t>
            </a:r>
            <a:r>
              <a:rPr lang="ru-RU" sz="7200" b="1" dirty="0" smtClean="0"/>
              <a:t>реальных дел</a:t>
            </a:r>
            <a:r>
              <a:rPr lang="ru-RU" sz="7200" dirty="0" smtClean="0"/>
              <a:t>, а не сомнительных маршей .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7200" b="1" dirty="0" smtClean="0"/>
              <a:t>4 ноября</a:t>
            </a:r>
            <a:r>
              <a:rPr lang="ru-RU" sz="7200" dirty="0" smtClean="0"/>
              <a:t> - это день спасения России от самой большой опасности, которая когда-либо ей грозила.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7200" b="1" dirty="0" smtClean="0"/>
              <a:t>4 ноября</a:t>
            </a:r>
            <a:r>
              <a:rPr lang="ru-RU" sz="7200" dirty="0" smtClean="0"/>
              <a:t> - это возрожденный праздник со своей историей, а не просто замена 7 ноября.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7200" b="1" dirty="0" smtClean="0"/>
              <a:t>4 ноября</a:t>
            </a:r>
            <a:r>
              <a:rPr lang="ru-RU" sz="7200" dirty="0" smtClean="0"/>
              <a:t> - это день реальных дел, а не сомнительных маршей.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36b13a73042545cc4f8e43c4bb4559f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0"/>
            <a:ext cx="542925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User\Мои документы\Мои рисунки\единство\kazan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357188"/>
            <a:ext cx="42799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57188"/>
            <a:ext cx="46958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248772035_0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786063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собо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2388" y="714375"/>
            <a:ext cx="36210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фото 0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3786188"/>
            <a:ext cx="3524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Люблю тебя, моя Россия,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За ясный свет твоих очей,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За ум, за подвиги святые,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За голос звонкий, как ручей.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Но я пою и славлю ныне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Не твой ромашковый покой,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Я славлю Русь как героиню, 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Как землю гордости людской.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Мои рисунки\единство\8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5750"/>
            <a:ext cx="444658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User\Мои документы\Мои рисунки\единство\118126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152775"/>
            <a:ext cx="48577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User\Мои документы\Мои рисунки\единство\GCRR-Den-Narodn-Edins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57188"/>
            <a:ext cx="4276725" cy="606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edinstv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7239000"/>
          </a:xfrm>
          <a:prstGeom prst="rect">
            <a:avLst/>
          </a:prstGeo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675687" cy="5616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Россия — священная наша держава,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Россия — любимая наша страна.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Могучая воля, великая слава —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Твоё достоянье на все времена!</a:t>
            </a:r>
          </a:p>
          <a:p>
            <a:pPr eaLnBrk="1" hangingPunct="1">
              <a:buFont typeface="Wingdings" pitchFamily="2" charset="2"/>
              <a:buNone/>
            </a:pPr>
            <a:endParaRPr lang="ru-RU" b="1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Славься, Отечество наше свободное,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Братских народов союз вековой,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Предками данная мудрость народная!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Славься, страна! Мы гордимся тобой!...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sz="2600" smtClean="0">
                <a:solidFill>
                  <a:srgbClr val="993300"/>
                </a:solidFill>
              </a:rPr>
              <a:t/>
            </a:r>
            <a:br>
              <a:rPr lang="ru-RU" sz="2600" smtClean="0">
                <a:solidFill>
                  <a:srgbClr val="993300"/>
                </a:solidFill>
              </a:rPr>
            </a:br>
            <a:endParaRPr lang="ru-RU" sz="2600" smtClean="0">
              <a:solidFill>
                <a:srgbClr val="993300"/>
              </a:solidFill>
            </a:endParaRPr>
          </a:p>
        </p:txBody>
      </p:sp>
      <p:pic>
        <p:nvPicPr>
          <p:cNvPr id="67593" name="Picture 9" descr="04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323975" cy="1600200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7594" name="ГИМН мелодия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7" name="AutoShape 13" descr="Рисунок1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348038" y="549275"/>
            <a:ext cx="2663825" cy="1150938"/>
          </a:xfrm>
          <a:prstGeom prst="actionButtonBlank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400" b="1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ГИМН </a:t>
            </a: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ravoslavie.ru/sas/image/100489/48957.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213" y="1773238"/>
            <a:ext cx="634047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4175" y="103188"/>
            <a:ext cx="8504238" cy="1377950"/>
          </a:xfrm>
        </p:spPr>
      </p:pic>
      <p:pic>
        <p:nvPicPr>
          <p:cNvPr id="4" name="Picture 2" descr="http://www.pravoslavie.ru/sas/image/100489/48957.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34047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638" y="268288"/>
            <a:ext cx="3194050" cy="1236662"/>
          </a:xfrm>
        </p:spPr>
      </p:pic>
      <p:sp>
        <p:nvSpPr>
          <p:cNvPr id="10243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/>
            <a:r>
              <a:rPr lang="ru-RU" sz="1800" b="1" smtClean="0">
                <a:solidFill>
                  <a:srgbClr val="0D0D0D"/>
                </a:solidFill>
              </a:rPr>
              <a:t>В начале </a:t>
            </a:r>
            <a:r>
              <a:rPr lang="de-DE" sz="1800" b="1" smtClean="0">
                <a:solidFill>
                  <a:srgbClr val="0D0D0D"/>
                </a:solidFill>
              </a:rPr>
              <a:t>XVII </a:t>
            </a:r>
            <a:r>
              <a:rPr lang="ru-RU" sz="1800" b="1" smtClean="0">
                <a:solidFill>
                  <a:srgbClr val="0D0D0D"/>
                </a:solidFill>
              </a:rPr>
              <a:t>века на российской земле царил хаос и разруха. Противостояние внутри страны приобрело трагический характер: рвались родственные связи, гибли виновные и безвинные. Усугубляли положение внешние силы, вынашивавшие планы ослабления и подчинения России</a:t>
            </a:r>
            <a:r>
              <a:rPr lang="ru-RU" b="1" smtClean="0">
                <a:solidFill>
                  <a:srgbClr val="0D0D0D"/>
                </a:solidFill>
              </a:rPr>
              <a:t>.</a:t>
            </a:r>
          </a:p>
          <a:p>
            <a:pPr algn="just"/>
            <a:endParaRPr lang="ru-RU" b="1" smtClean="0"/>
          </a:p>
        </p:txBody>
      </p:sp>
      <p:pic>
        <p:nvPicPr>
          <p:cNvPr id="10244" name="Содержимое 9" descr="miechow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722313"/>
            <a:ext cx="5715000" cy="4879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-23813"/>
            <a:ext cx="3163888" cy="1517651"/>
          </a:xfrm>
        </p:spPr>
      </p:pic>
      <p:sp>
        <p:nvSpPr>
          <p:cNvPr id="11267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/>
            <a:r>
              <a:rPr lang="ru-RU" sz="2000" b="1" smtClean="0">
                <a:solidFill>
                  <a:schemeClr val="bg1"/>
                </a:solidFill>
              </a:rPr>
              <a:t>В эти трагические месяцы огромную роль сыграли посадские и уездные люди, которые взяли инициативу освобождения России и изгнание интервентов в свои руки. </a:t>
            </a:r>
          </a:p>
          <a:p>
            <a:pPr algn="just"/>
            <a:endParaRPr lang="ru-RU" sz="2000" b="1" smtClean="0">
              <a:solidFill>
                <a:schemeClr val="bg1"/>
              </a:solidFill>
            </a:endParaRPr>
          </a:p>
        </p:txBody>
      </p:sp>
      <p:pic>
        <p:nvPicPr>
          <p:cNvPr id="11268" name="Содержимое 4" descr="sm014_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38300" y="2286000"/>
            <a:ext cx="7110413" cy="4087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0363" y="268288"/>
            <a:ext cx="3108325" cy="1219200"/>
          </a:xfrm>
        </p:spPr>
      </p:pic>
      <p:sp>
        <p:nvSpPr>
          <p:cNvPr id="12291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43238" cy="4602163"/>
          </a:xfrm>
        </p:spPr>
        <p:txBody>
          <a:bodyPr/>
          <a:lstStyle/>
          <a:p>
            <a:pPr algn="just"/>
            <a:r>
              <a:rPr lang="ru-RU" sz="2000" smtClean="0">
                <a:solidFill>
                  <a:schemeClr val="bg1"/>
                </a:solidFill>
              </a:rPr>
              <a:t>Россия, по словам современников пребывала «при последнем времени» Казалось, уже не осталось сил для ее возрождения.</a:t>
            </a:r>
          </a:p>
          <a:p>
            <a:pPr algn="just"/>
            <a:r>
              <a:rPr lang="ru-RU" sz="2000" smtClean="0">
                <a:solidFill>
                  <a:schemeClr val="bg1"/>
                </a:solidFill>
              </a:rPr>
              <a:t>Но люди вновь продемон- стрировали свою волю. Осенью 1611 года, усилиями нижегородского старосты Кузьмы Минина было создано Второе ополчение.</a:t>
            </a:r>
          </a:p>
        </p:txBody>
      </p:sp>
      <p:pic>
        <p:nvPicPr>
          <p:cNvPr id="12292" name="Содержимое 4" descr="minin-580x35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0050" y="1481138"/>
            <a:ext cx="8564563" cy="5211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-23813"/>
            <a:ext cx="3243263" cy="1517651"/>
          </a:xfrm>
        </p:spPr>
      </p:pic>
      <p:sp>
        <p:nvSpPr>
          <p:cNvPr id="13315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905375"/>
          </a:xfrm>
        </p:spPr>
        <p:txBody>
          <a:bodyPr/>
          <a:lstStyle/>
          <a:p>
            <a:pPr algn="just"/>
            <a:r>
              <a:rPr lang="ru-RU" sz="1800" b="1" smtClean="0">
                <a:solidFill>
                  <a:schemeClr val="bg1"/>
                </a:solidFill>
              </a:rPr>
              <a:t>В августе 1612 года полки Второго ополчения подошли к Москве</a:t>
            </a:r>
          </a:p>
          <a:p>
            <a:pPr algn="just"/>
            <a:r>
              <a:rPr lang="ru-RU" sz="1800" b="1" smtClean="0">
                <a:solidFill>
                  <a:schemeClr val="bg1"/>
                </a:solidFill>
              </a:rPr>
              <a:t>Здесь в районе Новодевичьего монастыря им пришлось вести тяжелые бои с гетманом Ходкевичем.</a:t>
            </a:r>
          </a:p>
          <a:p>
            <a:pPr algn="just"/>
            <a:r>
              <a:rPr lang="ru-RU" sz="1800" b="1" smtClean="0">
                <a:solidFill>
                  <a:schemeClr val="bg1"/>
                </a:solidFill>
              </a:rPr>
              <a:t>В решающий момент отрядам Второго ополчения помогли казаки Первого ополчения. Боевое содружество привело к победе над врагом и к объединению всех сил.</a:t>
            </a:r>
          </a:p>
        </p:txBody>
      </p:sp>
      <p:pic>
        <p:nvPicPr>
          <p:cNvPr id="13316" name="Содержимое 6" descr="1262194244_imgb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352550"/>
            <a:ext cx="7826375" cy="4956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585</Words>
  <Application>Microsoft Office PowerPoint</Application>
  <PresentationFormat>Экран (4:3)</PresentationFormat>
  <Paragraphs>46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 4 ноября  ДЕНЬ НАРОДНОГО ЕДИНСТВА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День единства</dc:subject>
  <dc:creator>Анпилогова</dc:creator>
  <cp:lastModifiedBy>Дмитрий</cp:lastModifiedBy>
  <cp:revision>18</cp:revision>
  <dcterms:created xsi:type="dcterms:W3CDTF">2016-10-27T01:38:50Z</dcterms:created>
  <dcterms:modified xsi:type="dcterms:W3CDTF">2017-10-27T15:57:45Z</dcterms:modified>
</cp:coreProperties>
</file>