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66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8" autoAdjust="0"/>
    <p:restoredTop sz="9466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530E6-9FAF-4345-AD8D-778D88015E73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3A568-F39B-482A-80FE-C707FCE4E2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91C7-9CCD-41D9-B05D-DA27480A7DD1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145A-947F-419A-9D41-5A5F21438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91C7-9CCD-41D9-B05D-DA27480A7DD1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145A-947F-419A-9D41-5A5F21438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91C7-9CCD-41D9-B05D-DA27480A7DD1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145A-947F-419A-9D41-5A5F21438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91C7-9CCD-41D9-B05D-DA27480A7DD1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145A-947F-419A-9D41-5A5F21438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91C7-9CCD-41D9-B05D-DA27480A7DD1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145A-947F-419A-9D41-5A5F21438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91C7-9CCD-41D9-B05D-DA27480A7DD1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145A-947F-419A-9D41-5A5F21438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91C7-9CCD-41D9-B05D-DA27480A7DD1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145A-947F-419A-9D41-5A5F21438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91C7-9CCD-41D9-B05D-DA27480A7DD1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145A-947F-419A-9D41-5A5F21438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91C7-9CCD-41D9-B05D-DA27480A7DD1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145A-947F-419A-9D41-5A5F21438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91C7-9CCD-41D9-B05D-DA27480A7DD1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145A-947F-419A-9D41-5A5F21438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91C7-9CCD-41D9-B05D-DA27480A7DD1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0C4145A-947F-419A-9D41-5A5F214388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55191C7-9CCD-41D9-B05D-DA27480A7DD1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0C4145A-947F-419A-9D41-5A5F2143885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19.xml"/><Relationship Id="rId18" Type="http://schemas.openxmlformats.org/officeDocument/2006/relationships/slide" Target="slide24.xml"/><Relationship Id="rId3" Type="http://schemas.openxmlformats.org/officeDocument/2006/relationships/slide" Target="slide7.xml"/><Relationship Id="rId7" Type="http://schemas.openxmlformats.org/officeDocument/2006/relationships/slide" Target="slide11.xml"/><Relationship Id="rId12" Type="http://schemas.openxmlformats.org/officeDocument/2006/relationships/slide" Target="slide18.xml"/><Relationship Id="rId17" Type="http://schemas.openxmlformats.org/officeDocument/2006/relationships/slide" Target="slide23.xml"/><Relationship Id="rId2" Type="http://schemas.openxmlformats.org/officeDocument/2006/relationships/slide" Target="slide6.xml"/><Relationship Id="rId16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11" Type="http://schemas.openxmlformats.org/officeDocument/2006/relationships/slide" Target="slide17.xml"/><Relationship Id="rId5" Type="http://schemas.openxmlformats.org/officeDocument/2006/relationships/slide" Target="slide9.xml"/><Relationship Id="rId15" Type="http://schemas.openxmlformats.org/officeDocument/2006/relationships/slide" Target="slide21.xml"/><Relationship Id="rId10" Type="http://schemas.openxmlformats.org/officeDocument/2006/relationships/slide" Target="slide14.xml"/><Relationship Id="rId19" Type="http://schemas.openxmlformats.org/officeDocument/2006/relationships/slide" Target="slide25.xml"/><Relationship Id="rId4" Type="http://schemas.openxmlformats.org/officeDocument/2006/relationships/slide" Target="slide8.xml"/><Relationship Id="rId9" Type="http://schemas.openxmlformats.org/officeDocument/2006/relationships/slide" Target="slide13.xml"/><Relationship Id="rId14" Type="http://schemas.openxmlformats.org/officeDocument/2006/relationships/slide" Target="slide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20689"/>
            <a:ext cx="878497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«Без</a:t>
            </a:r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о</a:t>
            </a:r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пасность детей в </a:t>
            </a:r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интернет»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pic>
        <p:nvPicPr>
          <p:cNvPr id="5" name="Рисунок 4" descr="i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437112"/>
            <a:ext cx="3285049" cy="220567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620689"/>
            <a:ext cx="643197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Онлайновое пиратство</a:t>
            </a:r>
            <a:endParaRPr lang="ru-RU" sz="32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844824"/>
            <a:ext cx="7776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Онлайновое пиратство – это незаконное копирование и распространение (как для деловых, так и для</a:t>
            </a:r>
            <a:r>
              <a:rPr lang="ru-RU" b="1" dirty="0"/>
              <a:t> </a:t>
            </a:r>
            <a:r>
              <a:rPr lang="ru-RU" dirty="0"/>
              <a:t>личных целей) материалов, защищенных авторским</a:t>
            </a:r>
            <a:r>
              <a:rPr lang="ru-RU" b="1" dirty="0"/>
              <a:t> </a:t>
            </a:r>
            <a:r>
              <a:rPr lang="ru-RU" dirty="0"/>
              <a:t>правом – например, музыки, фильмов, игр или программ – без разрешения правообладателя.</a:t>
            </a:r>
          </a:p>
          <a:p>
            <a:pPr algn="just"/>
            <a:endParaRPr lang="ru-RU" dirty="0"/>
          </a:p>
        </p:txBody>
      </p:sp>
      <p:pic>
        <p:nvPicPr>
          <p:cNvPr id="4" name="Рисунок 3" descr="originnal_631d9105c2d84779477fa04152640ce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3717032"/>
            <a:ext cx="4305084" cy="2783954"/>
          </a:xfrm>
          <a:prstGeom prst="rect">
            <a:avLst/>
          </a:prstGeom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467544" y="6237312"/>
            <a:ext cx="72008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476673"/>
            <a:ext cx="576063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Интернет - дневники</a:t>
            </a:r>
            <a:endParaRPr lang="ru-RU" sz="32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628800"/>
            <a:ext cx="77768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Увлечение </a:t>
            </a:r>
            <a:r>
              <a:rPr lang="ru-RU" dirty="0" err="1"/>
              <a:t>веб-журналами</a:t>
            </a:r>
            <a:r>
              <a:rPr lang="ru-RU" dirty="0"/>
              <a:t> (или, иначе говоря, </a:t>
            </a:r>
            <a:r>
              <a:rPr lang="ru-RU" dirty="0" err="1"/>
              <a:t>блогами</a:t>
            </a:r>
            <a:r>
              <a:rPr lang="ru-RU" dirty="0"/>
              <a:t>) распространяется со скоростью пожара, особенно среди подростков, которые порой ведут </a:t>
            </a:r>
            <a:r>
              <a:rPr lang="ru-RU" dirty="0" err="1"/>
              <a:t>интернет-дневники</a:t>
            </a:r>
            <a:r>
              <a:rPr lang="ru-RU" dirty="0"/>
              <a:t> без ведома взрослых. Последние исследования показывают, что сегодня примерно половина всех </a:t>
            </a:r>
            <a:r>
              <a:rPr lang="ru-RU" dirty="0" err="1"/>
              <a:t>веб-журналов</a:t>
            </a:r>
            <a:r>
              <a:rPr lang="ru-RU" dirty="0"/>
              <a:t> принадлежат подросткам. При этом двое из трех раскрывают свой возраст; трое из пяти публикуют сведения о месте проживания и контактную информацию, а каждый пятый сообщает свое полное имя. Не секрет, что подробное раскрытие личных данных потенциально опасно.</a:t>
            </a:r>
          </a:p>
          <a:p>
            <a:endParaRPr lang="ru-RU" dirty="0"/>
          </a:p>
        </p:txBody>
      </p:sp>
      <p:pic>
        <p:nvPicPr>
          <p:cNvPr id="4" name="Рисунок 3" descr="image4-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4437112"/>
            <a:ext cx="2808312" cy="2190484"/>
          </a:xfrm>
          <a:prstGeom prst="rect">
            <a:avLst/>
          </a:prstGeom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467544" y="6237312"/>
            <a:ext cx="72008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5388" y="476672"/>
            <a:ext cx="61302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Интернет-хулиганство</a:t>
            </a:r>
            <a:endParaRPr lang="ru-RU" sz="32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772816"/>
            <a:ext cx="7272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Так же как и в обычной жизни, в Интернете появились свои хулиганы, которые осложняют жизнь другим пользователям Интернета.  По сути, они те же дворовые хулиганы, которые получают удовольствие, хамя и грубя окружающим.</a:t>
            </a:r>
          </a:p>
          <a:p>
            <a:pPr algn="just"/>
            <a:endParaRPr lang="ru-RU" dirty="0"/>
          </a:p>
        </p:txBody>
      </p:sp>
      <p:pic>
        <p:nvPicPr>
          <p:cNvPr id="4" name="Рисунок 3" descr="376823375_21113452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4077072"/>
            <a:ext cx="3238500" cy="2428875"/>
          </a:xfrm>
          <a:prstGeom prst="rect">
            <a:avLst/>
          </a:prstGeom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467544" y="6237312"/>
            <a:ext cx="72008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5442" y="620689"/>
            <a:ext cx="76931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Недостоверная информация</a:t>
            </a:r>
            <a:endParaRPr lang="ru-RU" sz="32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988840"/>
            <a:ext cx="77768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Интернет предлагает колоссальное количество возможностей для обучения, но есть и большая доля информации, которую никак нельзя назвать ни полезной, ни надежной. Пользователи Сети должны мыслить критически, чтобы оценить точность материалов; поскольку абсолютно любой может опубликовать информацию в Интернете.</a:t>
            </a:r>
          </a:p>
          <a:p>
            <a:pPr algn="just"/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4" name="Рисунок 3" descr="information-sign-206952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3429000"/>
            <a:ext cx="2897475" cy="3191086"/>
          </a:xfrm>
          <a:prstGeom prst="rect">
            <a:avLst/>
          </a:prstGeom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467544" y="6237312"/>
            <a:ext cx="72008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48680"/>
            <a:ext cx="871296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Материалы </a:t>
            </a:r>
          </a:p>
          <a:p>
            <a:pPr algn="ctr"/>
            <a:r>
              <a:rPr lang="ru-RU" sz="3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Нежелательного </a:t>
            </a:r>
            <a:r>
              <a:rPr lang="ru-RU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содержания</a:t>
            </a:r>
            <a:endParaRPr lang="ru-RU" sz="32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2132856"/>
            <a:ext cx="7056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К материалам нежелательного содержания относятся: материалы порнографического, ненавистнического содержания, материалы суицидальной направленности, сектантскими материалы, материалы с  ненормативной лексикой.</a:t>
            </a:r>
          </a:p>
          <a:p>
            <a:endParaRPr lang="ru-RU" dirty="0"/>
          </a:p>
        </p:txBody>
      </p:sp>
      <p:pic>
        <p:nvPicPr>
          <p:cNvPr id="4" name="Рисунок 3" descr="1272261657_26017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3861048"/>
            <a:ext cx="2613248" cy="2613248"/>
          </a:xfrm>
          <a:prstGeom prst="rect">
            <a:avLst/>
          </a:prstGeom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467544" y="6237312"/>
            <a:ext cx="72008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484784"/>
            <a:ext cx="813690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all" spc="0" dirty="0" err="1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МуЗЫКАЛЬНАЯ</a:t>
            </a:r>
            <a:endParaRPr lang="ru-RU" sz="8000" b="1" cap="all" spc="0" dirty="0" smtClean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</a:endParaRPr>
          </a:p>
          <a:p>
            <a:pPr algn="ctr"/>
            <a:r>
              <a:rPr lang="ru-RU" sz="80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пауза</a:t>
            </a:r>
            <a:endParaRPr lang="ru-RU" sz="8000" b="1" cap="all" spc="0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</a:endParaRPr>
          </a:p>
        </p:txBody>
      </p:sp>
      <p:pic>
        <p:nvPicPr>
          <p:cNvPr id="3" name="Рисунок 2" descr="22512913_nota0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4149080"/>
            <a:ext cx="3279619" cy="203919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620688"/>
            <a:ext cx="54726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ВОПРоС</a:t>
            </a:r>
            <a:r>
              <a:rPr lang="ru-RU" sz="6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 2</a:t>
            </a:r>
            <a:endParaRPr lang="ru-RU" sz="6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276872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Bookman Old Style" pitchFamily="18" charset="0"/>
              </a:rPr>
              <a:t>«Как этих опасностей избежать?»</a:t>
            </a:r>
            <a:endParaRPr lang="ru-RU" sz="54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4" name="Рисунок 3" descr="19-59-thickbo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5157192"/>
            <a:ext cx="1417340" cy="1417340"/>
          </a:xfrm>
          <a:prstGeom prst="rect">
            <a:avLst/>
          </a:prstGeom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467544" y="6237312"/>
            <a:ext cx="72008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Преступники в интернете</a:t>
            </a:r>
            <a:endParaRPr lang="ru-RU" sz="32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556792"/>
            <a:ext cx="7704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Прекращайте любые контакты по электронной почте, в системе обмена мгновенными сообщениями или в чатах, если кто-нибудь начинает задавать вам вопросы личного характера или содержащие сексуальные намеки.    Никогда не соглашайтесь на личную встречу с людьми, с которыми вы познакомились в Интернете. </a:t>
            </a:r>
            <a:r>
              <a:rPr lang="ru-RU" i="1" dirty="0"/>
              <a:t> </a:t>
            </a:r>
            <a:endParaRPr lang="ru-RU" dirty="0"/>
          </a:p>
          <a:p>
            <a:pPr algn="just"/>
            <a:endParaRPr lang="ru-RU" dirty="0"/>
          </a:p>
        </p:txBody>
      </p:sp>
      <p:pic>
        <p:nvPicPr>
          <p:cNvPr id="4" name="Рисунок 3" descr="kd_one_thing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3356992"/>
            <a:ext cx="4729708" cy="3153139"/>
          </a:xfrm>
          <a:prstGeom prst="rect">
            <a:avLst/>
          </a:prstGeom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467544" y="6237312"/>
            <a:ext cx="72008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2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Вредоносные программы</a:t>
            </a:r>
            <a:endParaRPr lang="ru-RU" sz="32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467544" y="6237312"/>
            <a:ext cx="72008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556792"/>
            <a:ext cx="70567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А) Никогда не открывайте  никаких вложений, поступивших с электронным письмом, за исключением тех случаев, когда вы ожидаете получение вложения и точно знаете содержимое такого файла.</a:t>
            </a:r>
          </a:p>
          <a:p>
            <a:pPr algn="just"/>
            <a:r>
              <a:rPr lang="ru-RU" dirty="0"/>
              <a:t>Б) Скачивайте файлы из надежных источников и обязательно читайте предупреждения об опасности, лицензионные соглашения и положения о конфиденциальности.</a:t>
            </a:r>
          </a:p>
          <a:p>
            <a:pPr algn="just"/>
            <a:r>
              <a:rPr lang="ru-RU" dirty="0"/>
              <a:t>В) Регулярно устанавливайте на компьютере последние обновления безопасности и антивирусные средства.</a:t>
            </a:r>
          </a:p>
          <a:p>
            <a:pPr algn="just"/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5" name="Рисунок 4" descr="virus3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4293096"/>
            <a:ext cx="2160240" cy="217961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4868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Интернет-мошенничество</a:t>
            </a:r>
          </a:p>
          <a:p>
            <a:pPr algn="ctr"/>
            <a:r>
              <a:rPr lang="ru-RU" sz="28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И хищение данных с кредитной карты</a:t>
            </a:r>
            <a:endParaRPr lang="ru-RU" sz="28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467544" y="6237312"/>
            <a:ext cx="72008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1844824"/>
            <a:ext cx="74888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А)Посещая </a:t>
            </a:r>
            <a:r>
              <a:rPr lang="ru-RU" dirty="0" err="1"/>
              <a:t>веб-сайты</a:t>
            </a:r>
            <a:r>
              <a:rPr lang="ru-RU" dirty="0"/>
              <a:t>, нужно самостоятельно набирать в обозревателе адрес </a:t>
            </a:r>
            <a:r>
              <a:rPr lang="ru-RU" dirty="0" err="1"/>
              <a:t>веб-сайта</a:t>
            </a:r>
            <a:r>
              <a:rPr lang="ru-RU" dirty="0"/>
              <a:t> или пользоваться ссылкой из «Избранного» (</a:t>
            </a:r>
            <a:r>
              <a:rPr lang="ru-RU" dirty="0" err="1"/>
              <a:t>Favorites</a:t>
            </a:r>
            <a:r>
              <a:rPr lang="ru-RU" dirty="0"/>
              <a:t>); никогда не нужно щелкать на ссылку, содержащуюся в подозрительном электронном письме.</a:t>
            </a:r>
          </a:p>
          <a:p>
            <a:pPr algn="just"/>
            <a:r>
              <a:rPr lang="ru-RU" dirty="0"/>
              <a:t>Б) Контролируйте списание средств с ваших кредитных или лицевых счетов. Для этого можно использовать, например, услугу информирования об операциях со счетов по SMS, которые предоставляют многие банки в России.</a:t>
            </a:r>
          </a:p>
          <a:p>
            <a:pPr algn="just"/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5" name="Рисунок 4" descr="019528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4522621"/>
            <a:ext cx="2217440" cy="2078851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01-001-SHkolnye-prinadlezhnos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2411760" cy="1808820"/>
          </a:xfrm>
          <a:prstGeom prst="rect">
            <a:avLst/>
          </a:prstGeom>
        </p:spPr>
      </p:pic>
      <p:pic>
        <p:nvPicPr>
          <p:cNvPr id="4" name="Рисунок 3" descr="1240075740_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260648"/>
            <a:ext cx="1872208" cy="1853827"/>
          </a:xfrm>
          <a:prstGeom prst="rect">
            <a:avLst/>
          </a:prstGeom>
        </p:spPr>
      </p:pic>
      <p:pic>
        <p:nvPicPr>
          <p:cNvPr id="5" name="Рисунок 4" descr="37661a136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509120"/>
            <a:ext cx="2478021" cy="1858516"/>
          </a:xfrm>
          <a:prstGeom prst="rect">
            <a:avLst/>
          </a:prstGeom>
        </p:spPr>
      </p:pic>
      <p:pic>
        <p:nvPicPr>
          <p:cNvPr id="6" name="Рисунок 5" descr="C145-03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1484784"/>
            <a:ext cx="2880320" cy="2868845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 rot="16200000" flipH="1">
            <a:off x="2771800" y="2204864"/>
            <a:ext cx="64807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 flipH="1" flipV="1">
            <a:off x="2951820" y="4401108"/>
            <a:ext cx="504056" cy="432048"/>
          </a:xfrm>
          <a:prstGeom prst="straightConnector1">
            <a:avLst/>
          </a:prstGeom>
          <a:ln w="127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6228184" y="2132856"/>
            <a:ext cx="57606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 descr="120258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16216" y="4365104"/>
            <a:ext cx="2278008" cy="2278008"/>
          </a:xfrm>
          <a:prstGeom prst="rect">
            <a:avLst/>
          </a:prstGeom>
        </p:spPr>
      </p:pic>
      <p:cxnSp>
        <p:nvCxnSpPr>
          <p:cNvPr id="20" name="Прямая со стрелкой 19"/>
          <p:cNvCxnSpPr/>
          <p:nvPr/>
        </p:nvCxnSpPr>
        <p:spPr>
          <a:xfrm rot="16200000" flipV="1">
            <a:off x="5688124" y="4545124"/>
            <a:ext cx="864096" cy="64807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476672"/>
            <a:ext cx="5976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Азартные игры</a:t>
            </a:r>
            <a:endParaRPr lang="ru-RU" sz="32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467544" y="6237312"/>
            <a:ext cx="72008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412776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Помните, что  нельзя играть на деньги. Ведь в основном подобные развлечения используются создателями для получения прибыли. Игроки больше теряют деньги, нежели выигрывают.  Играйте в не менее увлекательные игры, но которые не предполагают использование наличных или безналичных проигрышей/выигрышей.</a:t>
            </a:r>
          </a:p>
          <a:p>
            <a:pPr algn="just"/>
            <a:endParaRPr lang="ru-RU" dirty="0"/>
          </a:p>
        </p:txBody>
      </p:sp>
      <p:pic>
        <p:nvPicPr>
          <p:cNvPr id="5" name="Рисунок 4" descr="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3645024"/>
            <a:ext cx="3022724" cy="301588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20688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Онлайновое пиратство</a:t>
            </a:r>
            <a:endParaRPr lang="ru-RU" sz="32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467544" y="6237312"/>
            <a:ext cx="72008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412776"/>
            <a:ext cx="84249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  <a:p>
            <a:pPr algn="just"/>
            <a:r>
              <a:rPr lang="ru-RU" dirty="0"/>
              <a:t>Помните! Пиратство, по сути, обычное воровство, и вы, скорее всего, вряд ли захотите стать вором. Знайте, что подлинные (лицензионные) продукты всегда выгоднее и надежнее пиратской продукции. Официальный производитель несет ответственность за то, что он вам продает, он дорожит своей репутацией, чего нельзя сказать о компаниях – распространителях пиратских продуктов, которые преследуют только одну цель – обогатиться и за счет потребителя, и за счет производителя. Лицензионный пользователь программного обеспечения всегда может рассчитывать на консультационную и другую сервисную поддержку производителя, о чем пользователь пиратской копии может даже не вспоминать. Кроме того, приобретая лицензионный продукт, потребитель поддерживает развитие этого продукта, выход новых, более совершенных и удобных версий. Ведь в развитие продукта свой доход инвестирует только официальный производитель.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548680"/>
            <a:ext cx="64087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Интернет - дневники</a:t>
            </a:r>
            <a:endParaRPr lang="ru-RU" sz="32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467544" y="6237312"/>
            <a:ext cx="72008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628800"/>
            <a:ext cx="78488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Никогда не публикуйте в них какую-либо личную информацию, в том числе фамилию, контактную информацию, домашний адрес, номера телефонов, название школы, адрес электронной почты, фамилии друзей или родственников, свои имена в программах мгновенного обмена сообщениями, возраст или дату рождения. Никогда не помещайте в журнале провокационные фотографии, свои или чьи-либо еще, и всегда проверяйте, не раскрывают ли изображения или даже задний план фотографий какую-либо личную информацию.</a:t>
            </a:r>
          </a:p>
          <a:p>
            <a:pPr algn="just"/>
            <a:endParaRPr lang="ru-RU" dirty="0"/>
          </a:p>
        </p:txBody>
      </p:sp>
      <p:pic>
        <p:nvPicPr>
          <p:cNvPr id="5" name="Рисунок 4" descr="image4-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4437112"/>
            <a:ext cx="2808312" cy="219048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620688"/>
            <a:ext cx="62646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Интернет-хулиганство</a:t>
            </a:r>
            <a:endParaRPr lang="ru-RU" sz="3200" dirty="0"/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467544" y="6237312"/>
            <a:ext cx="72008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1844824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Игнорируйте таких хулиганов. Если вы не будете реагировать на их воздействия, большинству </a:t>
            </a:r>
            <a:r>
              <a:rPr lang="ru-RU" dirty="0" err="1"/>
              <a:t>гриферов</a:t>
            </a:r>
            <a:r>
              <a:rPr lang="ru-RU" dirty="0"/>
              <a:t> это, в конце концов, надоест и они уйдут.</a:t>
            </a:r>
          </a:p>
          <a:p>
            <a:pPr algn="just"/>
            <a:endParaRPr lang="ru-RU" dirty="0"/>
          </a:p>
        </p:txBody>
      </p:sp>
      <p:pic>
        <p:nvPicPr>
          <p:cNvPr id="8" name="Рисунок 7" descr="376823375_21113452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4077072"/>
            <a:ext cx="3238500" cy="242887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Недостоверная информация</a:t>
            </a:r>
            <a:endParaRPr lang="ru-RU" sz="32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467544" y="6237312"/>
            <a:ext cx="72008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1700808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Всегда проверяйте собранную в Сети информацию по другим источникам. Для проверки материалов обратитесь к другим сайтам или СМИ – газетам, журналам и книгам</a:t>
            </a:r>
          </a:p>
        </p:txBody>
      </p:sp>
      <p:pic>
        <p:nvPicPr>
          <p:cNvPr id="5" name="Рисунок 4" descr="information-sign-206952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3212976"/>
            <a:ext cx="2897475" cy="319108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Материалы </a:t>
            </a:r>
          </a:p>
          <a:p>
            <a:pPr algn="ctr"/>
            <a:r>
              <a:rPr lang="ru-RU" sz="3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Нежелательного </a:t>
            </a:r>
            <a:r>
              <a:rPr lang="ru-RU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содержания</a:t>
            </a:r>
            <a:endParaRPr lang="ru-RU" sz="32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2276872"/>
            <a:ext cx="71287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Используйте средства фильтрации нежелательного материала (например, MSN </a:t>
            </a:r>
            <a:r>
              <a:rPr lang="ru-RU" dirty="0" err="1"/>
              <a:t>Premium’s</a:t>
            </a:r>
            <a:r>
              <a:rPr lang="ru-RU" dirty="0"/>
              <a:t> </a:t>
            </a:r>
            <a:r>
              <a:rPr lang="ru-RU" dirty="0" err="1"/>
              <a:t>Parental</a:t>
            </a:r>
            <a:r>
              <a:rPr lang="ru-RU" dirty="0"/>
              <a:t> </a:t>
            </a:r>
            <a:r>
              <a:rPr lang="en-US" dirty="0"/>
              <a:t>Controls</a:t>
            </a:r>
            <a:r>
              <a:rPr lang="ru-RU" dirty="0"/>
              <a:t> или встроенные в </a:t>
            </a:r>
            <a:r>
              <a:rPr lang="en-US" dirty="0"/>
              <a:t>Internet Explorer</a:t>
            </a:r>
            <a:r>
              <a:rPr lang="ru-RU" dirty="0"/>
              <a:t>®). Научитесь критически относиться к содержанию онлайновых материалов и не доверять им.</a:t>
            </a:r>
          </a:p>
          <a:p>
            <a:pPr algn="just"/>
            <a:endParaRPr lang="ru-RU" dirty="0"/>
          </a:p>
        </p:txBody>
      </p:sp>
      <p:pic>
        <p:nvPicPr>
          <p:cNvPr id="5" name="Рисунок 4" descr="1272261657_26017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3861048"/>
            <a:ext cx="2613248" cy="2613248"/>
          </a:xfrm>
          <a:prstGeom prst="rect">
            <a:avLst/>
          </a:prstGeom>
        </p:spPr>
      </p:pic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395536" y="6237312"/>
            <a:ext cx="93610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548680"/>
            <a:ext cx="696400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рефлексия</a:t>
            </a:r>
            <a:endParaRPr lang="ru-RU" sz="72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pic>
        <p:nvPicPr>
          <p:cNvPr id="3" name="Рисунок 2" descr="http://festival.1september.ru/articles/529733/img2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132856"/>
            <a:ext cx="216024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3568" y="4005064"/>
            <a:ext cx="6984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Font typeface="Arial" pitchFamily="34" charset="0"/>
              <a:buChar char="•"/>
            </a:pPr>
            <a:r>
              <a:rPr lang="ru-RU" dirty="0" smtClean="0"/>
              <a:t>Всё понравилось. </a:t>
            </a:r>
            <a:r>
              <a:rPr lang="ru-RU" dirty="0"/>
              <a:t>Узнал что-то новое</a:t>
            </a:r>
            <a:r>
              <a:rPr lang="ru-RU" dirty="0" smtClean="0"/>
              <a:t>.</a:t>
            </a:r>
          </a:p>
          <a:p>
            <a:pPr lvl="0" algn="ctr"/>
            <a:endParaRPr lang="ru-RU" dirty="0"/>
          </a:p>
          <a:p>
            <a:pPr lvl="0" algn="ctr"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 smtClean="0"/>
              <a:t>Всё понравилось. </a:t>
            </a:r>
            <a:r>
              <a:rPr lang="ru-RU" dirty="0"/>
              <a:t>Ничего нового не узнал</a:t>
            </a:r>
            <a:r>
              <a:rPr lang="ru-RU" dirty="0" smtClean="0"/>
              <a:t>.</a:t>
            </a:r>
          </a:p>
          <a:p>
            <a:pPr lvl="0" algn="ctr"/>
            <a:endParaRPr lang="ru-RU" dirty="0"/>
          </a:p>
          <a:p>
            <a:pPr lvl="0" algn="ctr"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 smtClean="0"/>
              <a:t>Ничего не понравилось. </a:t>
            </a:r>
            <a:r>
              <a:rPr lang="ru-RU" dirty="0"/>
              <a:t>Зря время потерял.</a:t>
            </a:r>
          </a:p>
          <a:p>
            <a:endParaRPr lang="ru-RU" dirty="0"/>
          </a:p>
        </p:txBody>
      </p:sp>
      <p:pic>
        <p:nvPicPr>
          <p:cNvPr id="6" name="Рисунок 5" descr="smili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5301208"/>
            <a:ext cx="1336204" cy="126494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548680"/>
            <a:ext cx="648072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Помните!</a:t>
            </a:r>
            <a:endParaRPr lang="ru-RU" sz="60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2132856"/>
            <a:ext cx="835292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Bookman Old Style" pitchFamily="18" charset="0"/>
              </a:rPr>
              <a:t>ИНТЕРНЕТ</a:t>
            </a:r>
            <a:r>
              <a:rPr lang="ru-RU" sz="3200" b="1" dirty="0" smtClean="0">
                <a:solidFill>
                  <a:srgbClr val="00B0F0"/>
                </a:solidFill>
                <a:latin typeface="Bookman Old Style" pitchFamily="18" charset="0"/>
              </a:rPr>
              <a:t> </a:t>
            </a:r>
            <a:r>
              <a:rPr lang="ru-RU" sz="3200" b="1" dirty="0">
                <a:solidFill>
                  <a:srgbClr val="00B0F0"/>
                </a:solidFill>
                <a:latin typeface="Bookman Old Style" pitchFamily="18" charset="0"/>
              </a:rPr>
              <a:t>может быть </a:t>
            </a:r>
            <a:endParaRPr lang="ru-RU" sz="3200" b="1" dirty="0" smtClean="0">
              <a:solidFill>
                <a:srgbClr val="00B0F0"/>
              </a:solidFill>
              <a:latin typeface="Bookman Old Style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Bookman Old Style" pitchFamily="18" charset="0"/>
              </a:rPr>
              <a:t>прекрасным </a:t>
            </a:r>
            <a:r>
              <a:rPr lang="ru-RU" sz="3200" b="1" dirty="0">
                <a:solidFill>
                  <a:srgbClr val="FF0000"/>
                </a:solidFill>
                <a:latin typeface="Bookman Old Style" pitchFamily="18" charset="0"/>
              </a:rPr>
              <a:t>и полезным</a:t>
            </a:r>
          </a:p>
          <a:p>
            <a:pPr algn="ctr"/>
            <a:r>
              <a:rPr lang="ru-RU" sz="3200" b="1" dirty="0">
                <a:solidFill>
                  <a:srgbClr val="00B0F0"/>
                </a:solidFill>
                <a:latin typeface="Bookman Old Style" pitchFamily="18" charset="0"/>
              </a:rPr>
              <a:t>средством для обучения, </a:t>
            </a:r>
            <a:endParaRPr lang="ru-RU" sz="3200" b="1" dirty="0" smtClean="0">
              <a:solidFill>
                <a:srgbClr val="00B0F0"/>
              </a:solidFill>
              <a:latin typeface="Bookman Old Style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B0F0"/>
                </a:solidFill>
                <a:latin typeface="Bookman Old Style" pitchFamily="18" charset="0"/>
              </a:rPr>
              <a:t>отдыха </a:t>
            </a:r>
            <a:r>
              <a:rPr lang="ru-RU" sz="3200" b="1" dirty="0">
                <a:solidFill>
                  <a:srgbClr val="00B0F0"/>
                </a:solidFill>
                <a:latin typeface="Bookman Old Style" pitchFamily="18" charset="0"/>
              </a:rPr>
              <a:t>или общения с друзьями. </a:t>
            </a:r>
            <a:endParaRPr lang="ru-RU" sz="3200" b="1" dirty="0" smtClean="0">
              <a:solidFill>
                <a:srgbClr val="00B0F0"/>
              </a:solidFill>
              <a:latin typeface="Bookman Old Style" pitchFamily="18" charset="0"/>
            </a:endParaRPr>
          </a:p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Bookman Old Style" pitchFamily="18" charset="0"/>
              </a:rPr>
              <a:t>Но</a:t>
            </a:r>
            <a:r>
              <a:rPr lang="ru-RU" sz="3200" b="1" dirty="0" smtClean="0">
                <a:solidFill>
                  <a:srgbClr val="00B0F0"/>
                </a:solidFill>
                <a:latin typeface="Bookman Old Style" pitchFamily="18" charset="0"/>
              </a:rPr>
              <a:t> </a:t>
            </a:r>
            <a:r>
              <a:rPr lang="ru-RU" sz="3200" b="1" dirty="0">
                <a:solidFill>
                  <a:srgbClr val="00B0F0"/>
                </a:solidFill>
                <a:latin typeface="Bookman Old Style" pitchFamily="18" charset="0"/>
              </a:rPr>
              <a:t>– как и реальный мир – </a:t>
            </a:r>
            <a:endParaRPr lang="ru-RU" sz="3200" b="1" dirty="0" smtClean="0">
              <a:solidFill>
                <a:srgbClr val="00B0F0"/>
              </a:solidFill>
              <a:latin typeface="Bookman Old Style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Bookman Old Style" pitchFamily="18" charset="0"/>
              </a:rPr>
              <a:t>Сеть </a:t>
            </a:r>
            <a:r>
              <a:rPr lang="ru-RU" sz="3200" b="1" dirty="0">
                <a:solidFill>
                  <a:srgbClr val="FF0000"/>
                </a:solidFill>
                <a:latin typeface="Bookman Old Style" pitchFamily="18" charset="0"/>
              </a:rPr>
              <a:t>тоже может быть опасна!</a:t>
            </a:r>
          </a:p>
          <a:p>
            <a:pPr algn="ctr"/>
            <a:endParaRPr lang="ru-RU" sz="3200" dirty="0">
              <a:latin typeface="Bookman Old Style" pitchFamily="18" charset="0"/>
            </a:endParaRPr>
          </a:p>
        </p:txBody>
      </p:sp>
      <p:pic>
        <p:nvPicPr>
          <p:cNvPr id="6" name="Рисунок 5" descr="smil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1336204" cy="126494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71800" y="404664"/>
            <a:ext cx="319818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/>
                <a:solidFill>
                  <a:srgbClr val="002060"/>
                </a:solidFill>
                <a:effectLst/>
                <a:latin typeface="Bookman Old Style" pitchFamily="18" charset="0"/>
              </a:rPr>
              <a:t>ОПРОС:</a:t>
            </a:r>
            <a:endParaRPr lang="ru-RU" sz="4800" b="1" cap="none" spc="0" dirty="0">
              <a:ln/>
              <a:solidFill>
                <a:srgbClr val="002060"/>
              </a:solidFill>
              <a:effectLst/>
              <a:latin typeface="Bookman Old Style" pitchFamily="18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79512" y="1510567"/>
            <a:ext cx="856895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У вас на домашнем компьютере установлен Интернет?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400" b="1" dirty="0" smtClean="0">
                <a:latin typeface="Bookman Old Style" pitchFamily="18" charset="0"/>
                <a:cs typeface="Times New Roman" pitchFamily="18" charset="0"/>
              </a:rPr>
              <a:t>  Да – 82 %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Times New Roman" pitchFamily="18" charset="0"/>
              </a:rPr>
              <a:t>  Нет – 18 %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Bookman Old Style" pitchFamily="18" charset="0"/>
              </a:rPr>
              <a:t>Что вам больше всего нравится в Интернете</a:t>
            </a:r>
            <a:r>
              <a:rPr lang="ru-RU" sz="1400" b="1" dirty="0" smtClean="0">
                <a:solidFill>
                  <a:srgbClr val="FF0000"/>
                </a:solidFill>
                <a:latin typeface="Bookman Old Style" pitchFamily="18" charset="0"/>
              </a:rPr>
              <a:t>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Bookman Old Style" pitchFamily="18" charset="0"/>
            </a:endParaRPr>
          </a:p>
          <a:p>
            <a:pPr lvl="0"/>
            <a:r>
              <a:rPr lang="ru-RU" sz="1400" b="1" dirty="0">
                <a:latin typeface="Bookman Old Style" pitchFamily="18" charset="0"/>
              </a:rPr>
              <a:t> </a:t>
            </a:r>
            <a:r>
              <a:rPr lang="ru-RU" sz="1400" b="1" dirty="0" smtClean="0">
                <a:latin typeface="Bookman Old Style" pitchFamily="18" charset="0"/>
              </a:rPr>
              <a:t> </a:t>
            </a:r>
            <a:r>
              <a:rPr lang="ru-RU" sz="1400" b="1" dirty="0">
                <a:latin typeface="Bookman Old Style" pitchFamily="18" charset="0"/>
              </a:rPr>
              <a:t>Искать новую </a:t>
            </a:r>
            <a:r>
              <a:rPr lang="ru-RU" sz="1400" b="1" dirty="0" smtClean="0">
                <a:latin typeface="Bookman Old Style" pitchFamily="18" charset="0"/>
              </a:rPr>
              <a:t>информацию – 15%</a:t>
            </a:r>
            <a:endParaRPr lang="ru-RU" sz="1400" b="1" dirty="0">
              <a:latin typeface="Bookman Old Style" pitchFamily="18" charset="0"/>
            </a:endParaRPr>
          </a:p>
          <a:p>
            <a:pPr lvl="0"/>
            <a:r>
              <a:rPr lang="ru-RU" sz="1400" b="1" dirty="0" smtClean="0">
                <a:latin typeface="Bookman Old Style" pitchFamily="18" charset="0"/>
              </a:rPr>
              <a:t>  Заводить </a:t>
            </a:r>
            <a:r>
              <a:rPr lang="ru-RU" sz="1400" b="1" dirty="0">
                <a:latin typeface="Bookman Old Style" pitchFamily="18" charset="0"/>
              </a:rPr>
              <a:t>новых </a:t>
            </a:r>
            <a:r>
              <a:rPr lang="ru-RU" sz="1400" b="1" dirty="0" smtClean="0">
                <a:latin typeface="Bookman Old Style" pitchFamily="18" charset="0"/>
              </a:rPr>
              <a:t>друзей – 25%</a:t>
            </a:r>
            <a:endParaRPr lang="ru-RU" sz="1400" b="1" dirty="0">
              <a:latin typeface="Bookman Old Style" pitchFamily="18" charset="0"/>
            </a:endParaRPr>
          </a:p>
          <a:p>
            <a:pPr lvl="0"/>
            <a:r>
              <a:rPr lang="ru-RU" sz="1400" b="1" dirty="0" smtClean="0">
                <a:latin typeface="Bookman Old Style" pitchFamily="18" charset="0"/>
              </a:rPr>
              <a:t>  Общаться </a:t>
            </a:r>
            <a:r>
              <a:rPr lang="ru-RU" sz="1400" b="1" dirty="0">
                <a:latin typeface="Bookman Old Style" pitchFamily="18" charset="0"/>
              </a:rPr>
              <a:t>с разными </a:t>
            </a:r>
            <a:r>
              <a:rPr lang="ru-RU" sz="1400" b="1" dirty="0" smtClean="0">
                <a:latin typeface="Bookman Old Style" pitchFamily="18" charset="0"/>
              </a:rPr>
              <a:t>людьми- 25%</a:t>
            </a:r>
            <a:endParaRPr lang="ru-RU" sz="1400" b="1" dirty="0">
              <a:latin typeface="Bookman Old Style" pitchFamily="18" charset="0"/>
            </a:endParaRPr>
          </a:p>
          <a:p>
            <a:pPr lvl="0"/>
            <a:r>
              <a:rPr lang="ru-RU" sz="1400" b="1" dirty="0" smtClean="0">
                <a:latin typeface="Bookman Old Style" pitchFamily="18" charset="0"/>
              </a:rPr>
              <a:t>  Играть </a:t>
            </a:r>
            <a:r>
              <a:rPr lang="ru-RU" sz="1400" b="1" dirty="0">
                <a:latin typeface="Bookman Old Style" pitchFamily="18" charset="0"/>
              </a:rPr>
              <a:t>в </a:t>
            </a:r>
            <a:r>
              <a:rPr lang="ru-RU" sz="1400" b="1" dirty="0" smtClean="0">
                <a:latin typeface="Bookman Old Style" pitchFamily="18" charset="0"/>
              </a:rPr>
              <a:t>игры- 25%</a:t>
            </a:r>
            <a:endParaRPr lang="ru-RU" sz="1400" b="1" dirty="0">
              <a:latin typeface="Bookman Old Style" pitchFamily="18" charset="0"/>
            </a:endParaRPr>
          </a:p>
          <a:p>
            <a:pPr lvl="0"/>
            <a:r>
              <a:rPr lang="ru-RU" sz="1400" b="1" dirty="0" smtClean="0">
                <a:latin typeface="Bookman Old Style" pitchFamily="18" charset="0"/>
              </a:rPr>
              <a:t>  Участвовать </a:t>
            </a:r>
            <a:r>
              <a:rPr lang="ru-RU" sz="1400" b="1" dirty="0">
                <a:latin typeface="Bookman Old Style" pitchFamily="18" charset="0"/>
              </a:rPr>
              <a:t>в </a:t>
            </a:r>
            <a:r>
              <a:rPr lang="ru-RU" sz="1400" b="1" dirty="0" smtClean="0">
                <a:latin typeface="Bookman Old Style" pitchFamily="18" charset="0"/>
              </a:rPr>
              <a:t>конкурсах – 5%</a:t>
            </a:r>
            <a:endParaRPr lang="ru-RU" sz="1400" b="1" dirty="0">
              <a:latin typeface="Bookman Old Style" pitchFamily="18" charset="0"/>
            </a:endParaRPr>
          </a:p>
          <a:p>
            <a:pPr lvl="0"/>
            <a:r>
              <a:rPr lang="ru-RU" sz="1400" b="1" dirty="0" smtClean="0">
                <a:latin typeface="Bookman Old Style" pitchFamily="18" charset="0"/>
              </a:rPr>
              <a:t>  Рассматривать </a:t>
            </a:r>
            <a:r>
              <a:rPr lang="ru-RU" sz="1400" b="1" dirty="0">
                <a:latin typeface="Bookman Old Style" pitchFamily="18" charset="0"/>
              </a:rPr>
              <a:t>географические карты; и </a:t>
            </a:r>
            <a:r>
              <a:rPr lang="ru-RU" sz="1400" b="1" dirty="0" err="1" smtClean="0">
                <a:latin typeface="Bookman Old Style" pitchFamily="18" charset="0"/>
              </a:rPr>
              <a:t>т.д</a:t>
            </a:r>
            <a:r>
              <a:rPr lang="ru-RU" sz="1400" b="1" dirty="0" smtClean="0">
                <a:latin typeface="Bookman Old Style" pitchFamily="18" charset="0"/>
              </a:rPr>
              <a:t> - 5%</a:t>
            </a:r>
          </a:p>
          <a:p>
            <a:pPr lvl="0"/>
            <a:endParaRPr lang="ru-RU" sz="1400" dirty="0" smtClean="0">
              <a:latin typeface="Bookman Old Style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b="1" dirty="0">
                <a:solidFill>
                  <a:srgbClr val="FF0000"/>
                </a:solidFill>
                <a:latin typeface="Bookman Old Style" pitchFamily="18" charset="0"/>
              </a:rPr>
              <a:t>Как ваши родители воспринимают ваши занятия в  Интернете</a:t>
            </a:r>
            <a:r>
              <a:rPr lang="ru-RU" sz="1600" b="1" dirty="0" smtClean="0">
                <a:solidFill>
                  <a:srgbClr val="FF0000"/>
                </a:solidFill>
                <a:latin typeface="Bookman Old Style" pitchFamily="18" charset="0"/>
              </a:rPr>
              <a:t>? Почему?</a:t>
            </a:r>
          </a:p>
          <a:p>
            <a:endParaRPr lang="ru-RU" sz="1400" dirty="0" smtClean="0">
              <a:latin typeface="Bookman Old Style" pitchFamily="18" charset="0"/>
            </a:endParaRPr>
          </a:p>
          <a:p>
            <a:r>
              <a:rPr lang="ru-RU" sz="1400" dirty="0" smtClean="0">
                <a:latin typeface="Bookman Old Style" pitchFamily="18" charset="0"/>
              </a:rPr>
              <a:t>  </a:t>
            </a:r>
            <a:r>
              <a:rPr lang="ru-RU" sz="1400" b="1" dirty="0" smtClean="0">
                <a:latin typeface="Bookman Old Style" pitchFamily="18" charset="0"/>
              </a:rPr>
              <a:t>Хорошо, считают что это полезно – 15%</a:t>
            </a:r>
          </a:p>
          <a:p>
            <a:r>
              <a:rPr lang="ru-RU" sz="1400" b="1" dirty="0" smtClean="0">
                <a:latin typeface="Bookman Old Style" pitchFamily="18" charset="0"/>
              </a:rPr>
              <a:t>  Плохо, считают, что это небезопасно-65%</a:t>
            </a:r>
          </a:p>
          <a:p>
            <a:r>
              <a:rPr lang="ru-RU" sz="1400" b="1" dirty="0" smtClean="0">
                <a:latin typeface="Bookman Old Style" pitchFamily="18" charset="0"/>
              </a:rPr>
              <a:t>  Ничего не говорят-20%</a:t>
            </a:r>
            <a:endParaRPr lang="ru-RU" sz="1400" b="1" dirty="0">
              <a:latin typeface="Bookman Old Style" pitchFamily="18" charset="0"/>
            </a:endParaRPr>
          </a:p>
          <a:p>
            <a:pPr lvl="0"/>
            <a:endParaRPr lang="ru-RU" sz="1400" dirty="0">
              <a:latin typeface="Bookman Old Style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latin typeface="Bookman Old Style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pic>
        <p:nvPicPr>
          <p:cNvPr id="5" name="Рисунок 4" descr="19-59-thickbo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5157192"/>
            <a:ext cx="1417340" cy="141734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7031" y="692697"/>
            <a:ext cx="470994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ВОПРоС</a:t>
            </a:r>
            <a:r>
              <a:rPr lang="ru-RU" sz="6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 1 </a:t>
            </a:r>
            <a:endParaRPr lang="ru-RU" sz="6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060849"/>
            <a:ext cx="82809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FF0000"/>
                </a:solidFill>
                <a:latin typeface="Bookman Old Style" pitchFamily="18" charset="0"/>
              </a:rPr>
              <a:t>«Какие опасности подстерегают нас в </a:t>
            </a:r>
            <a:r>
              <a:rPr lang="ru-RU" sz="5400" b="1" dirty="0" smtClean="0">
                <a:solidFill>
                  <a:srgbClr val="FF0000"/>
                </a:solidFill>
                <a:latin typeface="Bookman Old Style" pitchFamily="18" charset="0"/>
              </a:rPr>
              <a:t>Интернете</a:t>
            </a:r>
            <a:r>
              <a:rPr lang="ru-RU" sz="5400" b="1" dirty="0">
                <a:solidFill>
                  <a:srgbClr val="FF0000"/>
                </a:solidFill>
                <a:latin typeface="Bookman Old Style" pitchFamily="18" charset="0"/>
              </a:rPr>
              <a:t>?»</a:t>
            </a:r>
            <a:endParaRPr lang="ru-RU" sz="54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4" name="Рисунок 3" descr="19-59-thickbo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5157192"/>
            <a:ext cx="1417340" cy="141734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/>
          <p:cNvSpPr/>
          <p:nvPr/>
        </p:nvSpPr>
        <p:spPr>
          <a:xfrm>
            <a:off x="539552" y="692696"/>
            <a:ext cx="720080" cy="36004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право 2"/>
          <p:cNvSpPr/>
          <p:nvPr/>
        </p:nvSpPr>
        <p:spPr>
          <a:xfrm>
            <a:off x="539552" y="1412776"/>
            <a:ext cx="720080" cy="36004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539552" y="2132856"/>
            <a:ext cx="720080" cy="36004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539552" y="2852936"/>
            <a:ext cx="720080" cy="36004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539552" y="3501008"/>
            <a:ext cx="720080" cy="36004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539552" y="4221088"/>
            <a:ext cx="720080" cy="36004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539552" y="4869160"/>
            <a:ext cx="720080" cy="36004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539552" y="5517232"/>
            <a:ext cx="720080" cy="36004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539552" y="6165304"/>
            <a:ext cx="720080" cy="36004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259632" y="620688"/>
            <a:ext cx="720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rgbClr val="FF0000"/>
                </a:solidFill>
                <a:latin typeface="Bookman Old Style" pitchFamily="18" charset="0"/>
                <a:hlinkClick r:id="rId2" action="ppaction://hlinksldjump"/>
              </a:rPr>
              <a:t>Преступники в </a:t>
            </a:r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  <a:hlinkClick r:id="rId2" action="ppaction://hlinksldjump"/>
              </a:rPr>
              <a:t>интернете</a:t>
            </a:r>
            <a:endParaRPr lang="ru-RU" sz="2400" dirty="0">
              <a:solidFill>
                <a:srgbClr val="FF0000"/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259632" y="1340768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rgbClr val="FF0000"/>
                </a:solidFill>
                <a:latin typeface="Bookman Old Style" pitchFamily="18" charset="0"/>
                <a:hlinkClick r:id="rId3" action="ppaction://hlinksldjump"/>
              </a:rPr>
              <a:t>Вредоносные </a:t>
            </a:r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  <a:hlinkClick r:id="rId3" action="ppaction://hlinksldjump"/>
              </a:rPr>
              <a:t>программы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259632" y="1916832"/>
            <a:ext cx="63367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err="1">
                <a:solidFill>
                  <a:srgbClr val="FF0000"/>
                </a:solidFill>
                <a:latin typeface="Bookman Old Style" pitchFamily="18" charset="0"/>
              </a:rPr>
              <a:t>Интернет-мошенничесво</a:t>
            </a:r>
            <a:r>
              <a:rPr lang="ru-RU" sz="2400" b="1" dirty="0">
                <a:solidFill>
                  <a:srgbClr val="FF0000"/>
                </a:solidFill>
                <a:latin typeface="Bookman Old Style" pitchFamily="18" charset="0"/>
              </a:rPr>
              <a:t> и хищение данных с кредитной </a:t>
            </a:r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  <a:hlinkClick r:id="rId4" action="ppaction://hlinksldjump"/>
              </a:rPr>
              <a:t>карты</a:t>
            </a:r>
            <a:endParaRPr lang="ru-RU" sz="2400" dirty="0">
              <a:solidFill>
                <a:srgbClr val="FF0000"/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259632" y="2780928"/>
            <a:ext cx="69127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rgbClr val="FF0000"/>
                </a:solidFill>
                <a:latin typeface="Bookman Old Style" pitchFamily="18" charset="0"/>
                <a:hlinkClick r:id="rId5" action="ppaction://hlinksldjump"/>
              </a:rPr>
              <a:t>Азартные </a:t>
            </a:r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  <a:hlinkClick r:id="rId5" action="ppaction://hlinksldjump"/>
              </a:rPr>
              <a:t>игры</a:t>
            </a:r>
            <a:endParaRPr lang="ru-RU" sz="2400" dirty="0">
              <a:solidFill>
                <a:srgbClr val="FF0000"/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259632" y="3429000"/>
            <a:ext cx="67687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rgbClr val="FF0000"/>
                </a:solidFill>
                <a:latin typeface="Bookman Old Style" pitchFamily="18" charset="0"/>
                <a:hlinkClick r:id="rId6" action="ppaction://hlinksldjump"/>
              </a:rPr>
              <a:t>Онлайновое </a:t>
            </a:r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  <a:hlinkClick r:id="rId6" action="ppaction://hlinksldjump"/>
              </a:rPr>
              <a:t>пиратство</a:t>
            </a:r>
            <a:endParaRPr lang="ru-RU" sz="2400" dirty="0">
              <a:solidFill>
                <a:srgbClr val="FF0000"/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259632" y="4149080"/>
            <a:ext cx="67687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  <a:hlinkClick r:id="rId7" action="ppaction://hlinksldjump"/>
              </a:rPr>
              <a:t>Интернет - дневники</a:t>
            </a:r>
            <a:endParaRPr lang="ru-RU" sz="2400" dirty="0">
              <a:solidFill>
                <a:srgbClr val="FF0000"/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259632" y="4797152"/>
            <a:ext cx="66247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  <a:hlinkClick r:id="rId8" action="ppaction://hlinksldjump"/>
              </a:rPr>
              <a:t>Интернет-хулиганство</a:t>
            </a:r>
            <a:endParaRPr lang="ru-RU" sz="2400" dirty="0">
              <a:solidFill>
                <a:srgbClr val="FF0000"/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259632" y="5445224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rgbClr val="FF0000"/>
                </a:solidFill>
                <a:latin typeface="Bookman Old Style" pitchFamily="18" charset="0"/>
                <a:hlinkClick r:id="rId9" action="ppaction://hlinksldjump"/>
              </a:rPr>
              <a:t>Недостоверная </a:t>
            </a:r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  <a:hlinkClick r:id="rId9" action="ppaction://hlinksldjump"/>
              </a:rPr>
              <a:t>информация</a:t>
            </a:r>
            <a:endParaRPr lang="ru-RU" sz="2400" dirty="0">
              <a:solidFill>
                <a:srgbClr val="FF0000"/>
              </a:solidFill>
              <a:latin typeface="Bookman Old Style" pitchFamily="18" charset="0"/>
            </a:endParaRPr>
          </a:p>
          <a:p>
            <a:endParaRPr lang="ru-RU" sz="24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59632" y="6093296"/>
            <a:ext cx="78843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rgbClr val="FF0000"/>
                </a:solidFill>
                <a:latin typeface="Bookman Old Style" pitchFamily="18" charset="0"/>
                <a:hlinkClick r:id="rId10" action="ppaction://hlinksldjump"/>
              </a:rPr>
              <a:t>Материалы нежелательного </a:t>
            </a:r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  <a:hlinkClick r:id="rId10" action="ppaction://hlinksldjump"/>
              </a:rPr>
              <a:t>содержания</a:t>
            </a:r>
            <a:endParaRPr lang="ru-RU" sz="2400" dirty="0">
              <a:solidFill>
                <a:srgbClr val="FF0000"/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  <p:sp>
        <p:nvSpPr>
          <p:cNvPr id="23" name="Вертикальный свиток 22">
            <a:hlinkClick r:id="rId11" action="ppaction://hlinksldjump"/>
          </p:cNvPr>
          <p:cNvSpPr/>
          <p:nvPr/>
        </p:nvSpPr>
        <p:spPr>
          <a:xfrm>
            <a:off x="5940152" y="620688"/>
            <a:ext cx="648072" cy="504056"/>
          </a:xfrm>
          <a:prstGeom prst="vertic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Вертикальный свиток 24">
            <a:hlinkClick r:id="rId12" action="ppaction://hlinksldjump"/>
          </p:cNvPr>
          <p:cNvSpPr/>
          <p:nvPr/>
        </p:nvSpPr>
        <p:spPr>
          <a:xfrm>
            <a:off x="5796136" y="1340768"/>
            <a:ext cx="648072" cy="504056"/>
          </a:xfrm>
          <a:prstGeom prst="vertic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Вертикальный свиток 25">
            <a:hlinkClick r:id="rId13" action="ppaction://hlinksldjump"/>
          </p:cNvPr>
          <p:cNvSpPr/>
          <p:nvPr/>
        </p:nvSpPr>
        <p:spPr>
          <a:xfrm>
            <a:off x="7596336" y="1844824"/>
            <a:ext cx="648072" cy="504056"/>
          </a:xfrm>
          <a:prstGeom prst="vertic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Вертикальный свиток 26">
            <a:hlinkClick r:id="rId14" action="ppaction://hlinksldjump"/>
          </p:cNvPr>
          <p:cNvSpPr/>
          <p:nvPr/>
        </p:nvSpPr>
        <p:spPr>
          <a:xfrm>
            <a:off x="4067944" y="2780928"/>
            <a:ext cx="648072" cy="504056"/>
          </a:xfrm>
          <a:prstGeom prst="vertic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Вертикальный свиток 27">
            <a:hlinkClick r:id="rId15" action="ppaction://hlinksldjump"/>
          </p:cNvPr>
          <p:cNvSpPr/>
          <p:nvPr/>
        </p:nvSpPr>
        <p:spPr>
          <a:xfrm>
            <a:off x="5364088" y="3356992"/>
            <a:ext cx="648072" cy="504056"/>
          </a:xfrm>
          <a:prstGeom prst="vertic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Вертикальный свиток 28">
            <a:hlinkClick r:id="rId16" action="ppaction://hlinksldjump"/>
          </p:cNvPr>
          <p:cNvSpPr/>
          <p:nvPr/>
        </p:nvSpPr>
        <p:spPr>
          <a:xfrm>
            <a:off x="4932040" y="4149080"/>
            <a:ext cx="648072" cy="504056"/>
          </a:xfrm>
          <a:prstGeom prst="vertic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Вертикальный свиток 29">
            <a:hlinkClick r:id="rId17" action="ppaction://hlinksldjump"/>
          </p:cNvPr>
          <p:cNvSpPr/>
          <p:nvPr/>
        </p:nvSpPr>
        <p:spPr>
          <a:xfrm>
            <a:off x="5292080" y="4797152"/>
            <a:ext cx="648072" cy="504056"/>
          </a:xfrm>
          <a:prstGeom prst="vertic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Вертикальный свиток 30">
            <a:hlinkClick r:id="rId18" action="ppaction://hlinksldjump"/>
          </p:cNvPr>
          <p:cNvSpPr/>
          <p:nvPr/>
        </p:nvSpPr>
        <p:spPr>
          <a:xfrm>
            <a:off x="6300192" y="5373216"/>
            <a:ext cx="648072" cy="504056"/>
          </a:xfrm>
          <a:prstGeom prst="vertic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Вертикальный свиток 31">
            <a:hlinkClick r:id="rId19" action="ppaction://hlinksldjump"/>
          </p:cNvPr>
          <p:cNvSpPr/>
          <p:nvPr/>
        </p:nvSpPr>
        <p:spPr>
          <a:xfrm>
            <a:off x="8316416" y="6021288"/>
            <a:ext cx="648072" cy="504056"/>
          </a:xfrm>
          <a:prstGeom prst="vertic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8139" y="476673"/>
            <a:ext cx="69477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Преступники в интернете</a:t>
            </a:r>
            <a:endParaRPr lang="ru-RU" sz="32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340768"/>
            <a:ext cx="86409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ДЕЙСТВИЯ, КОТОРЫЕ ПРЕДПРИНИМАЮТ </a:t>
            </a:r>
            <a:endParaRPr lang="ru-RU" b="1" dirty="0" smtClean="0"/>
          </a:p>
          <a:p>
            <a:pPr algn="ctr"/>
            <a:r>
              <a:rPr lang="ru-RU" b="1" dirty="0" smtClean="0"/>
              <a:t>ПРЕСТУПНИКИ </a:t>
            </a:r>
            <a:r>
              <a:rPr lang="ru-RU" b="1" dirty="0"/>
              <a:t>В ИНТЕРНЕТЕ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smtClean="0"/>
              <a:t>Преступники </a:t>
            </a:r>
            <a:r>
              <a:rPr lang="ru-RU" dirty="0"/>
              <a:t>преимущественно устанавливают контакты с детьми в чатах, при обмене мгновенными сообщениями, по электронной почте или на форумах. Для решения своих проблем многие подростки обращаются за поддержкой. Злоумышленники часто сами там обитают; они стараются привлечь подростка своим вниманием, заботливостью, добротой и даже подарками, нередко затрачивая на эти усилия значительное время, деньги и энергию. Обычно они хорошо осведомлены о музыкальных новинках и современных увлечениях детей. Они выслушивают проблемы подростков и сочувствуют им. Но постепенно злоумышленники вносят в свои беседы оттенок сексуальности или демонстрируют материалы откровенно эротического содержания, пытаясь ослабить моральные запреты, сдерживающие молодых людей. Некоторые преступники могут действовать быстрее других и сразу же заводить сексуальные беседы. Преступники могут также оценивать возможность встречи с детьми в реальной жизни.</a:t>
            </a:r>
          </a:p>
          <a:p>
            <a:pPr algn="just"/>
            <a:endParaRPr lang="ru-RU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467544" y="6237312"/>
            <a:ext cx="72008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548681"/>
            <a:ext cx="741682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Вредоносные программы</a:t>
            </a:r>
            <a:endParaRPr lang="ru-RU" sz="32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772816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К вредоносным программам относятся вирусы, черви и «троянские кони» – это компьютерные программы, которые могут нанести вред вашему  компьютеру и хранящимся на нем данным. Они также могут снижать скорость обмена данными с Интернетом и даже использовать ваш компьютер для распространения своих копий на компьютеры ваших друзей, родственников, коллег и по всей остальной глобальной </a:t>
            </a:r>
            <a:r>
              <a:rPr lang="ru-RU" dirty="0" err="1"/>
              <a:t>Cети</a:t>
            </a:r>
            <a:r>
              <a:rPr lang="ru-RU" dirty="0"/>
              <a:t>.</a:t>
            </a:r>
          </a:p>
          <a:p>
            <a:pPr algn="just"/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  <p:pic>
        <p:nvPicPr>
          <p:cNvPr id="6" name="Рисунок 5" descr="10947db3888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38176" y="3645024"/>
            <a:ext cx="2487337" cy="2952328"/>
          </a:xfrm>
          <a:prstGeom prst="rect">
            <a:avLst/>
          </a:prstGeom>
        </p:spPr>
      </p:pic>
      <p:pic>
        <p:nvPicPr>
          <p:cNvPr id="7" name="Рисунок 6" descr="virus3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1359408" cy="1371600"/>
          </a:xfrm>
          <a:prstGeom prst="rect">
            <a:avLst/>
          </a:prstGeom>
        </p:spPr>
      </p:pic>
      <p:sp>
        <p:nvSpPr>
          <p:cNvPr id="8" name="Стрелка влево 7">
            <a:hlinkClick r:id="rId4" action="ppaction://hlinksldjump"/>
          </p:cNvPr>
          <p:cNvSpPr/>
          <p:nvPr/>
        </p:nvSpPr>
        <p:spPr>
          <a:xfrm>
            <a:off x="467544" y="6237312"/>
            <a:ext cx="72008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673"/>
            <a:ext cx="91440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Интернет-мошенничество</a:t>
            </a:r>
          </a:p>
          <a:p>
            <a:pPr algn="ctr"/>
            <a:r>
              <a:rPr lang="ru-RU" sz="28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И хищение данных с кредитной карты</a:t>
            </a:r>
            <a:endParaRPr lang="ru-RU" sz="28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844824"/>
            <a:ext cx="77768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В ЧЕМ СОСТОИТ МОШЕННИЧЕСТВО? </a:t>
            </a:r>
            <a:endParaRPr lang="ru-RU" b="1" dirty="0" smtClean="0"/>
          </a:p>
          <a:p>
            <a:pPr algn="just"/>
            <a:r>
              <a:rPr lang="ru-RU" dirty="0" smtClean="0"/>
              <a:t>Среди </a:t>
            </a:r>
            <a:r>
              <a:rPr lang="ru-RU" dirty="0" err="1"/>
              <a:t>Интернет-мошенничеств</a:t>
            </a:r>
            <a:r>
              <a:rPr lang="ru-RU" dirty="0"/>
              <a:t> широкое распространение получила применяемая хакерами техника «</a:t>
            </a:r>
            <a:r>
              <a:rPr lang="ru-RU" dirty="0" err="1"/>
              <a:t>phishing</a:t>
            </a:r>
            <a:r>
              <a:rPr lang="ru-RU" dirty="0"/>
              <a:t>»,состоящая в том, что в фальшивое электронное письмо включается ссылка, ведущая на популярный узел, но в действительности она приводит пользователя на мошеннический узел, который выглядит точно так же, как официальный. Убедив пользователя в том, что он находится на официальном узле, хакеры пытаются склонить его к вводу паролей, номеров кредитных карт и другой секретной информации, которая потом может и будет использована с ущербом для пользователя.</a:t>
            </a:r>
          </a:p>
          <a:p>
            <a:endParaRPr lang="ru-RU" dirty="0"/>
          </a:p>
        </p:txBody>
      </p:sp>
      <p:pic>
        <p:nvPicPr>
          <p:cNvPr id="4" name="Рисунок 3" descr="019528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4725144"/>
            <a:ext cx="2001416" cy="1876328"/>
          </a:xfrm>
          <a:prstGeom prst="rect">
            <a:avLst/>
          </a:prstGeom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467544" y="6237312"/>
            <a:ext cx="72008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3480" y="548680"/>
            <a:ext cx="629704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Азартные игры</a:t>
            </a:r>
            <a:endParaRPr lang="ru-RU" sz="32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556792"/>
            <a:ext cx="78488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Разница между игровыми сайтами и сайтами с азартными играми состоит в том, что на игровых сайтах обычно содержатся настольные и словесные игры, аркады и головоломки с системой начисления очков. Здесь не тратятся деньги: ни настоящие, ни игровые. В отличие от игровых сайтов, сайты с азартными играми могут допускать, что люди выигрывают или проигрывают игровые деньги. Сайты с играми на деньги обычно содержат игры, связанны с выигрышем или проигрышем настоящих денег.</a:t>
            </a:r>
          </a:p>
          <a:p>
            <a:endParaRPr lang="ru-RU" dirty="0"/>
          </a:p>
        </p:txBody>
      </p:sp>
      <p:pic>
        <p:nvPicPr>
          <p:cNvPr id="4" name="Рисунок 3" descr="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3645024"/>
            <a:ext cx="3022724" cy="3015886"/>
          </a:xfrm>
          <a:prstGeom prst="rect">
            <a:avLst/>
          </a:prstGeom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467544" y="6237312"/>
            <a:ext cx="72008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186</TotalTime>
  <Words>1219</Words>
  <Application>Microsoft Office PowerPoint</Application>
  <PresentationFormat>Экран (4:3)</PresentationFormat>
  <Paragraphs>101</Paragraphs>
  <Slides>27</Slides>
  <Notes>0</Notes>
  <HiddenSlides>18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WIN7XP</dc:creator>
  <cp:lastModifiedBy>domo</cp:lastModifiedBy>
  <cp:revision>64</cp:revision>
  <dcterms:created xsi:type="dcterms:W3CDTF">2010-11-06T07:34:15Z</dcterms:created>
  <dcterms:modified xsi:type="dcterms:W3CDTF">2016-09-18T15:54:32Z</dcterms:modified>
</cp:coreProperties>
</file>