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5"/>
    <p:penClr>
      <a:srgbClr val="FF0000"/>
    </p:penClr>
  </p:showPr>
  <p:clrMru>
    <a:srgbClr val="800080"/>
    <a:srgbClr val="008000"/>
    <a:srgbClr val="CC0000"/>
    <a:srgbClr val="FFCCFF"/>
    <a:srgbClr val="FFFF66"/>
    <a:srgbClr val="FF3300"/>
    <a:srgbClr val="336600"/>
    <a:srgbClr val="99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6" autoAdjust="0"/>
    <p:restoredTop sz="91837" autoAdjust="0"/>
  </p:normalViewPr>
  <p:slideViewPr>
    <p:cSldViewPr>
      <p:cViewPr varScale="1">
        <p:scale>
          <a:sx n="107" d="100"/>
          <a:sy n="107" d="100"/>
        </p:scale>
        <p:origin x="-7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45D5B59-58B1-4EF3-8394-C97FF4009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5753A-3ACA-4180-B7E9-624E52C0E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35F0C-94EE-471C-8186-B80293CAB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C334A-B5F4-4250-9732-70A6D9D40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80BBA-C92B-41FB-AC52-1F4643E4F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81452-452D-441A-BFD4-5BC23F544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5C09D-41E7-4EA0-A353-62D26DF76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1B66-DE4A-4D9E-A7DC-BE4F20066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2B607-A496-4B48-9282-EF07D1E4A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02382-E581-4A64-A3C4-41A26D48E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F5325-8BB5-4139-B7E2-2205A3ABB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250A0-C664-40D0-9D3D-41E779AA2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4040-DFA8-4212-9495-F973AFF77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AFF8-55E6-4379-BC7D-BAD721CB6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BD071-4909-4B7D-83A7-5F39AEEAC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AD9DD-E76C-4EB6-9B1D-96A5E5B1C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46F0A45-E607-4A6C-8637-F6D893DD9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765175"/>
            <a:ext cx="7772400" cy="2232025"/>
          </a:xfrm>
        </p:spPr>
        <p:txBody>
          <a:bodyPr/>
          <a:lstStyle/>
          <a:p>
            <a:pPr algn="ctr" eaLnBrk="1" hangingPunct="1"/>
            <a:r>
              <a:rPr lang="ru-RU" sz="4800" b="1" i="1" dirty="0" smtClean="0">
                <a:latin typeface="Times New Roman" pitchFamily="18" charset="0"/>
              </a:rPr>
              <a:t/>
            </a:r>
            <a:br>
              <a:rPr lang="ru-RU" sz="4800" b="1" i="1" dirty="0" smtClean="0">
                <a:latin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</a:rPr>
              <a:t>ГОСУДАРСТВЕННЫЕ СИМВОЛЫ РОССИЙСКОЙ ФЕДЕРАЦИИ</a:t>
            </a:r>
          </a:p>
        </p:txBody>
      </p:sp>
      <p:pic>
        <p:nvPicPr>
          <p:cNvPr id="4100" name="Picture 5" descr="гим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3284538"/>
            <a:ext cx="5616575" cy="343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017713"/>
            <a:ext cx="460851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CCECFF"/>
                </a:solidFill>
              </a:rPr>
              <a:t>ОБЩНОСТЬ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/>
              <a:t>и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99"/>
                </a:solidFill>
              </a:rPr>
              <a:t>ЕДИНСТВО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/>
              <a:t>этих национальностей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8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3600" smtClean="0"/>
              <a:t>и отражает</a:t>
            </a:r>
            <a:r>
              <a:rPr lang="ru-RU" sz="2800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smtClean="0">
                <a:solidFill>
                  <a:schemeClr val="hlink"/>
                </a:solidFill>
              </a:rPr>
              <a:t>флаг.</a:t>
            </a:r>
          </a:p>
        </p:txBody>
      </p:sp>
      <p:pic>
        <p:nvPicPr>
          <p:cNvPr id="12292" name="Picture 7" descr="флаг и гер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2636838"/>
            <a:ext cx="4464050" cy="31686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i="1" smtClean="0">
                <a:solidFill>
                  <a:srgbClr val="0000FF"/>
                </a:solidFill>
                <a:latin typeface="Castellar" pitchFamily="18" charset="0"/>
              </a:rPr>
              <a:t>По – иному объясняют расцветку Российского флага</a:t>
            </a:r>
            <a:r>
              <a:rPr lang="ru-RU" b="1" i="1" smtClean="0">
                <a:solidFill>
                  <a:srgbClr val="0000FF"/>
                </a:solidFill>
                <a:latin typeface="Castellar" pitchFamily="18" charset="0"/>
              </a:rPr>
              <a:t> </a:t>
            </a:r>
            <a:r>
              <a:rPr lang="ru-RU" b="1" i="1" smtClean="0">
                <a:solidFill>
                  <a:srgbClr val="008000"/>
                </a:solidFill>
                <a:latin typeface="Castellar" pitchFamily="18" charset="0"/>
              </a:rPr>
              <a:t>геральдисты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113"/>
            <a:ext cx="8964612" cy="49418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( учёные, которые изучают символы государства).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Они полагают, что белый и синий цвета издревле считались цветами Русской православной церкви.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rgbClr val="FFFF66"/>
                </a:solidFill>
                <a:latin typeface="Castellar" pitchFamily="18" charset="0"/>
              </a:rPr>
              <a:t>БЕЛЫЙ </a:t>
            </a:r>
            <a:r>
              <a:rPr lang="ru-RU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latin typeface="Bodoni MT" pitchFamily="18" charset="0"/>
              </a:rPr>
              <a:t>ОЗНАЧАЕТ </a:t>
            </a:r>
            <a:r>
              <a:rPr lang="ru-RU" sz="2800" b="1" i="1" smtClean="0">
                <a:solidFill>
                  <a:srgbClr val="FF3300"/>
                </a:solidFill>
                <a:latin typeface="Bodoni MT" pitchFamily="18" charset="0"/>
              </a:rPr>
              <a:t>ОТКРОВЕННОСТЬ, БЛАГОРОДСТВО, СОВЕРШЕНСТВО.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rgbClr val="0000FF"/>
                </a:solidFill>
                <a:latin typeface="Castellar" pitchFamily="18" charset="0"/>
              </a:rPr>
              <a:t>СИНИЙ </a:t>
            </a:r>
            <a:r>
              <a:rPr lang="ru-RU" sz="2800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solidFill>
                  <a:srgbClr val="336600"/>
                </a:solidFill>
                <a:latin typeface="Castellar" pitchFamily="18" charset="0"/>
              </a:rPr>
              <a:t>ВЕРНОСТЬ И ЧЕСТНОСТЬ.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chemeClr val="hlink"/>
                </a:solidFill>
                <a:latin typeface="Castellar" pitchFamily="18" charset="0"/>
              </a:rPr>
              <a:t>КРАСНЫЙ </a:t>
            </a:r>
            <a:r>
              <a:rPr lang="ru-RU" sz="2800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solidFill>
                  <a:srgbClr val="800080"/>
                </a:solidFill>
                <a:latin typeface="Castellar" pitchFamily="18" charset="0"/>
              </a:rPr>
              <a:t>МУЖЕСТВО, ОТВАГУ, ГЕРОИЗМ.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5292725" y="1412875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Нашему флагу 300 ЛЕТ, </a:t>
            </a:r>
            <a:b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</a:br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его утвердил царь Пётр </a:t>
            </a:r>
            <a:r>
              <a:rPr lang="en-US" sz="4000" b="1" i="1" smtClean="0">
                <a:solidFill>
                  <a:srgbClr val="9900CC"/>
                </a:solidFill>
                <a:latin typeface="Castellar" pitchFamily="18" charset="0"/>
              </a:rPr>
              <a:t>I</a:t>
            </a:r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 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420938"/>
            <a:ext cx="7772400" cy="37115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В России существует праздник, который торжественно отмечается</a:t>
            </a:r>
            <a:r>
              <a:rPr lang="ru-RU" smtClean="0"/>
              <a:t> </a:t>
            </a:r>
            <a:r>
              <a:rPr lang="ru-RU" b="1" i="1" smtClean="0">
                <a:solidFill>
                  <a:srgbClr val="FF3300"/>
                </a:solidFill>
                <a:latin typeface="Copperplate Gothic Bold" pitchFamily="34" charset="0"/>
              </a:rPr>
              <a:t>22 АВГУСТА –</a:t>
            </a:r>
            <a:r>
              <a:rPr lang="ru-RU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chemeClr val="tx2"/>
                </a:solidFill>
                <a:latin typeface="Rockwell Extra Bold" pitchFamily="18" charset="0"/>
              </a:rPr>
              <a:t>ДЕНЬ ГОСУДАРСТВЕННОГО ФЛАГА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chemeClr val="tx2"/>
                </a:solidFill>
                <a:latin typeface="Rockwell Extra Bold" pitchFamily="18" charset="0"/>
              </a:rPr>
              <a:t>РОССИЙСКОЙ ФЕДЕРАЦИИ.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7793038" cy="1462088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Verdana" pitchFamily="34" charset="0"/>
              </a:rPr>
              <a:t>ГОСУДАРСТВЕННЫЙ ГИМН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2133600"/>
            <a:ext cx="4968875" cy="43910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rgbClr val="CC0000"/>
                </a:solidFill>
                <a:latin typeface="Rockwell Extra Bold" pitchFamily="18" charset="0"/>
              </a:rPr>
              <a:t>Гимн</a:t>
            </a:r>
            <a:r>
              <a:rPr lang="ru-RU" smtClean="0">
                <a:latin typeface="Rockwell Extra Bold" pitchFamily="18" charset="0"/>
              </a:rPr>
              <a:t> </a:t>
            </a:r>
            <a:r>
              <a:rPr lang="ru-RU" sz="2400" smtClean="0"/>
              <a:t>– </a:t>
            </a:r>
            <a:r>
              <a:rPr lang="ru-RU" sz="2400" b="1" i="1" smtClean="0">
                <a:latin typeface="Rockwell Extra Bold" pitchFamily="18" charset="0"/>
              </a:rPr>
              <a:t>это главная песня страны.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Слово гимн греческое и означает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chemeClr val="folHlink"/>
                </a:solidFill>
                <a:latin typeface="Rockwell Extra Bold" pitchFamily="18" charset="0"/>
              </a:rPr>
              <a:t>ВОСХВАЛЕНИЕ</a:t>
            </a:r>
            <a:r>
              <a:rPr lang="ru-RU" sz="2400" b="1" i="1" smtClean="0">
                <a:latin typeface="Rockwell Extra Bold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Слова гимна написал Сергей Михалков, а слова Александр Александров.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b="1" i="1" smtClean="0">
              <a:latin typeface="Rockwell Extra Bold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Гимн России был принят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 в 2000 году.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400" b="1" i="1" smtClean="0">
              <a:latin typeface="Rockwell Extra Bold" pitchFamily="18" charset="0"/>
            </a:endParaRPr>
          </a:p>
        </p:txBody>
      </p:sp>
      <p:pic>
        <p:nvPicPr>
          <p:cNvPr id="15364" name="Picture 7" descr="гимн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060575"/>
            <a:ext cx="3525838" cy="45370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гимн2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88913"/>
            <a:ext cx="7561262" cy="640873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latin typeface="Rockwell Extra Bold" pitchFamily="18" charset="0"/>
              </a:rPr>
              <a:t>СИМВОЛЫ РОССИИ</a:t>
            </a:r>
          </a:p>
        </p:txBody>
      </p:sp>
      <p:pic>
        <p:nvPicPr>
          <p:cNvPr id="17411" name="Picture 24" descr="символы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017713"/>
            <a:ext cx="3987800" cy="4435475"/>
          </a:xfrm>
          <a:noFill/>
        </p:spPr>
      </p:pic>
      <p:pic>
        <p:nvPicPr>
          <p:cNvPr id="17412" name="Picture 25" descr="кремль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1989138"/>
            <a:ext cx="4176712" cy="45354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740650" cy="2060575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latin typeface="Times New Roman" pitchFamily="18" charset="0"/>
              </a:rPr>
              <a:t>Как у каждого 	государства, </a:t>
            </a:r>
            <a:br>
              <a:rPr lang="ru-RU" sz="3200" b="1" i="1" smtClean="0">
                <a:latin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</a:rPr>
              <a:t>у России есть свои государственные символы:</a:t>
            </a:r>
            <a:br>
              <a:rPr lang="ru-RU" sz="3200" b="1" i="1" smtClean="0">
                <a:latin typeface="Times New Roman" pitchFamily="18" charset="0"/>
              </a:rPr>
            </a:br>
            <a:endParaRPr lang="ru-RU" sz="3200" b="1" i="1" smtClean="0">
              <a:latin typeface="Times New Roman" pitchFamily="18" charset="0"/>
            </a:endParaRPr>
          </a:p>
        </p:txBody>
      </p:sp>
      <p:graphicFrame>
        <p:nvGraphicFramePr>
          <p:cNvPr id="1026" name="Organization Chart 10"/>
          <p:cNvGraphicFramePr>
            <a:graphicFrameLocks/>
          </p:cNvGraphicFramePr>
          <p:nvPr>
            <p:ph type="dgm" idx="1"/>
          </p:nvPr>
        </p:nvGraphicFramePr>
        <p:xfrm>
          <a:off x="969963" y="1989138"/>
          <a:ext cx="7704137" cy="4567237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6769100" cy="2160587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Гербы появились очень давно,</a:t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около 4 тысяч лет назад.</a:t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Слово </a:t>
            </a:r>
            <a:r>
              <a:rPr lang="ru-RU" sz="3200" b="1" i="1" smtClean="0">
                <a:solidFill>
                  <a:srgbClr val="FF0000"/>
                </a:solidFill>
                <a:latin typeface="Castellar" pitchFamily="18" charset="0"/>
              </a:rPr>
              <a:t>« ГЕРБ »</a:t>
            </a:r>
            <a:r>
              <a:rPr lang="ru-RU" sz="3200" b="1" i="1" smtClean="0">
                <a:latin typeface="Castellar" pitchFamily="18" charset="0"/>
              </a:rPr>
              <a:t> немецкое  </a:t>
            </a:r>
            <a:r>
              <a:rPr lang="ru-RU" sz="3200" b="1" i="1" smtClean="0">
                <a:solidFill>
                  <a:srgbClr val="FF0000"/>
                </a:solidFill>
                <a:latin typeface="Castellar" pitchFamily="18" charset="0"/>
              </a:rPr>
              <a:t>ЭРБЕ </a:t>
            </a:r>
            <a:r>
              <a:rPr lang="ru-RU" sz="3200" b="1" i="1" smtClean="0">
                <a:latin typeface="Castellar" pitchFamily="18" charset="0"/>
              </a:rPr>
              <a:t>и </a:t>
            </a:r>
            <a:br>
              <a:rPr lang="ru-RU" sz="3200" b="1" i="1" smtClean="0">
                <a:latin typeface="Castellar" pitchFamily="18" charset="0"/>
              </a:rPr>
            </a:br>
            <a:endParaRPr lang="ru-RU" sz="3200" b="1" i="1" smtClean="0">
              <a:latin typeface="Castellar" pitchFamily="18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7772400" cy="46815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b="1" i="1" smtClean="0">
                <a:solidFill>
                  <a:schemeClr val="folHlink"/>
                </a:solidFill>
                <a:latin typeface="Arial Unicode MS" pitchFamily="34" charset="-128"/>
              </a:rPr>
              <a:t>обозначает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b="1" i="1" smtClean="0">
                <a:solidFill>
                  <a:srgbClr val="D60093"/>
                </a:solidFill>
                <a:latin typeface="Castellar" pitchFamily="18" charset="0"/>
              </a:rPr>
              <a:t>НАСЛЕДСТВО.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b="1" i="1" smtClean="0">
                <a:latin typeface="Castellar" pitchFamily="18" charset="0"/>
              </a:rPr>
              <a:t>Герб показывает исторические традиции страны.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9074150" y="5784850"/>
            <a:ext cx="69850" cy="1073150"/>
          </a:xfrm>
        </p:spPr>
        <p:txBody>
          <a:bodyPr/>
          <a:lstStyle/>
          <a:p>
            <a:pPr eaLnBrk="1" hangingPunct="1"/>
            <a:endParaRPr 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latin typeface="Rockwell Extra Bold" pitchFamily="18" charset="0"/>
              </a:rPr>
              <a:t>ГЕРБ </a:t>
            </a:r>
            <a:br>
              <a:rPr lang="ru-RU" sz="4000" b="1" i="1" smtClean="0">
                <a:latin typeface="Rockwell Extra Bold" pitchFamily="18" charset="0"/>
              </a:rPr>
            </a:br>
            <a:r>
              <a:rPr lang="ru-RU" sz="4000" b="1" i="1" smtClean="0">
                <a:latin typeface="Rockwell Extra Bold" pitchFamily="18" charset="0"/>
              </a:rPr>
              <a:t>РОССИЙСКОЙ ФЕДЕРАЦИИ</a:t>
            </a:r>
          </a:p>
        </p:txBody>
      </p:sp>
      <p:pic>
        <p:nvPicPr>
          <p:cNvPr id="6147" name="Picture 7" descr="герб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133600"/>
            <a:ext cx="3527425" cy="4248150"/>
          </a:xfrm>
          <a:noFill/>
        </p:spPr>
      </p:pic>
      <p:sp>
        <p:nvSpPr>
          <p:cNvPr id="614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844675"/>
            <a:ext cx="4959350" cy="5013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i="1" smtClean="0">
                <a:latin typeface="Castellar" pitchFamily="18" charset="0"/>
              </a:rPr>
              <a:t>	</a:t>
            </a:r>
            <a:r>
              <a:rPr lang="ru-RU" b="1" i="1" smtClean="0">
                <a:latin typeface="Castellar" pitchFamily="18" charset="0"/>
              </a:rPr>
              <a:t>На гербе изображён двуглавый орёл с распростёртыми крыльями, с тремя коронами. Это обозначает единство царств: Казанского, Астраханского и Сибирского. 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smtClean="0">
              <a:latin typeface="Castellar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 flipH="1">
            <a:off x="1187450" y="188913"/>
            <a:ext cx="7489825" cy="2016125"/>
          </a:xfrm>
        </p:spPr>
        <p:txBody>
          <a:bodyPr/>
          <a:lstStyle/>
          <a:p>
            <a:pPr algn="ctr" eaLnBrk="1" hangingPunct="1"/>
            <a:r>
              <a:rPr lang="ru-RU" sz="4000" b="1" i="1" smtClean="0">
                <a:latin typeface="Castellar" pitchFamily="18" charset="0"/>
              </a:rPr>
              <a:t>Изображены на гербе символы власти:</a:t>
            </a:r>
            <a:br>
              <a:rPr lang="ru-RU" sz="4000" b="1" i="1" smtClean="0">
                <a:latin typeface="Castellar" pitchFamily="18" charset="0"/>
              </a:rPr>
            </a:br>
            <a:endParaRPr lang="ru-RU" sz="4000" b="1" i="1" smtClean="0">
              <a:latin typeface="Castellar" pitchFamily="18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205038"/>
            <a:ext cx="43862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36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3600" b="1" i="1" smtClean="0">
                <a:latin typeface="Castellar" pitchFamily="18" charset="0"/>
              </a:rPr>
              <a:t>Скипетр.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i="1" smtClean="0">
                <a:latin typeface="Castellar" pitchFamily="18" charset="0"/>
              </a:rPr>
              <a:t>Держава.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6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А на груди орла –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i="1" smtClean="0">
                <a:solidFill>
                  <a:srgbClr val="CC0000"/>
                </a:solidFill>
                <a:latin typeface="Rockwell Extra Bold" pitchFamily="18" charset="0"/>
              </a:rPr>
              <a:t>ГЕРБ МОСКВЫ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600" b="1" i="1" smtClean="0">
              <a:solidFill>
                <a:srgbClr val="CC0000"/>
              </a:solidFill>
              <a:latin typeface="Castellar" pitchFamily="18" charset="0"/>
            </a:endParaRPr>
          </a:p>
        </p:txBody>
      </p:sp>
      <p:pic>
        <p:nvPicPr>
          <p:cNvPr id="7172" name="Picture 7" descr="флаг и герб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5088" y="1916113"/>
            <a:ext cx="3810000" cy="43926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CC0000"/>
                </a:solidFill>
              </a:rPr>
              <a:t>Государственный флаг-</a:t>
            </a:r>
            <a:r>
              <a:rPr lang="ru-RU" smtClean="0"/>
              <a:t> </a:t>
            </a:r>
            <a:r>
              <a:rPr lang="ru-RU" b="1" i="1" smtClean="0">
                <a:solidFill>
                  <a:schemeClr val="tx1"/>
                </a:solidFill>
                <a:latin typeface="Castellar" pitchFamily="18" charset="0"/>
              </a:rPr>
              <a:t>важный символ страны.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916832"/>
            <a:ext cx="80645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	</a:t>
            </a:r>
            <a:r>
              <a:rPr lang="ru-RU" sz="2800" b="1" i="1" smtClean="0">
                <a:latin typeface="Castellar" pitchFamily="18" charset="0"/>
              </a:rPr>
              <a:t>Он подлежит защите как внутри страны, так за её пределами.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Его оскорбление рассматривается как оскорбление чести народа и государства.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i="1" smtClean="0">
              <a:latin typeface="Castellar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6000" b="1" i="1" smtClean="0">
                <a:solidFill>
                  <a:srgbClr val="FF0000"/>
                </a:solidFill>
                <a:latin typeface="Castellar" pitchFamily="18" charset="0"/>
              </a:rPr>
              <a:t>ФЛАГ-</a:t>
            </a:r>
            <a:r>
              <a:rPr lang="ru-RU" sz="6000" b="1" i="1" smtClean="0">
                <a:latin typeface="Castellar" pitchFamily="18" charset="0"/>
              </a:rPr>
              <a:t> это СВЯТЫНЯ.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latin typeface="Rockwell Extra Bold" pitchFamily="18" charset="0"/>
              </a:rPr>
              <a:t>ФЛАГ </a:t>
            </a:r>
            <a:br>
              <a:rPr lang="ru-RU" sz="4000" b="1" i="1" smtClean="0">
                <a:latin typeface="Rockwell Extra Bold" pitchFamily="18" charset="0"/>
              </a:rPr>
            </a:br>
            <a:r>
              <a:rPr lang="ru-RU" sz="4000" b="1" i="1" smtClean="0">
                <a:latin typeface="Rockwell Extra Bold" pitchFamily="18" charset="0"/>
              </a:rPr>
              <a:t>РОССИЙСКОЙ ФЕДЕРАЦИИ</a:t>
            </a:r>
          </a:p>
        </p:txBody>
      </p:sp>
      <p:sp>
        <p:nvSpPr>
          <p:cNvPr id="922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На нашем флаге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 три цвета:</a:t>
            </a:r>
          </a:p>
          <a:p>
            <a:pPr eaLnBrk="1" hangingPunct="1"/>
            <a:r>
              <a:rPr lang="ru-RU" sz="2800" b="1" i="1" smtClean="0">
                <a:solidFill>
                  <a:srgbClr val="FFFF66"/>
                </a:solidFill>
                <a:latin typeface="Castellar" pitchFamily="18" charset="0"/>
              </a:rPr>
              <a:t>Белый.</a:t>
            </a:r>
          </a:p>
          <a:p>
            <a:pPr eaLnBrk="1" hangingPunct="1"/>
            <a:r>
              <a:rPr lang="ru-RU" sz="2800" b="1" i="1" smtClean="0">
                <a:solidFill>
                  <a:schemeClr val="tx2"/>
                </a:solidFill>
                <a:latin typeface="Castellar" pitchFamily="18" charset="0"/>
              </a:rPr>
              <a:t>Синий.</a:t>
            </a:r>
          </a:p>
          <a:p>
            <a:pPr eaLnBrk="1" hangingPunct="1"/>
            <a:r>
              <a:rPr lang="ru-RU" sz="2800" b="1" i="1" smtClean="0">
                <a:solidFill>
                  <a:srgbClr val="FF0000"/>
                </a:solidFill>
                <a:latin typeface="Castellar" pitchFamily="18" charset="0"/>
              </a:rPr>
              <a:t>Красный.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b="1" i="1" smtClean="0">
              <a:solidFill>
                <a:srgbClr val="FF0000"/>
              </a:solidFill>
              <a:latin typeface="Castellar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Флаг - триколор.</a:t>
            </a:r>
          </a:p>
        </p:txBody>
      </p:sp>
      <p:pic>
        <p:nvPicPr>
          <p:cNvPr id="9221" name="Picture 4" descr="фла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205038"/>
            <a:ext cx="4681538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D60093"/>
                </a:solidFill>
                <a:latin typeface="Castellar" pitchFamily="18" charset="0"/>
              </a:rPr>
              <a:t>История происхождения триколора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757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У историков существует несколько версий происхождения цветов в Государственном флаге.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Первая версия относится к временам правления Петра </a:t>
            </a:r>
            <a:r>
              <a:rPr lang="en-US" sz="2800" b="1" i="1" smtClean="0">
                <a:latin typeface="Castellar" pitchFamily="18" charset="0"/>
              </a:rPr>
              <a:t>I</a:t>
            </a:r>
            <a:r>
              <a:rPr lang="ru-RU" sz="2800" b="1" i="1" smtClean="0">
                <a:latin typeface="Castellar" pitchFamily="18" charset="0"/>
              </a:rPr>
              <a:t>, который взял эти цвета у герба Москвы:</a:t>
            </a:r>
          </a:p>
          <a:p>
            <a:pPr eaLnBrk="1" hangingPunct="1"/>
            <a:r>
              <a:rPr lang="ru-RU" sz="2800" b="1" i="1" smtClean="0">
                <a:solidFill>
                  <a:srgbClr val="FFFF66"/>
                </a:solidFill>
                <a:latin typeface="Castellar" pitchFamily="18" charset="0"/>
              </a:rPr>
              <a:t>Белый</a:t>
            </a:r>
            <a:r>
              <a:rPr lang="ru-RU" sz="2800" b="1" i="1" smtClean="0">
                <a:latin typeface="Castellar" pitchFamily="18" charset="0"/>
              </a:rPr>
              <a:t> - это белый</a:t>
            </a:r>
            <a:r>
              <a:rPr lang="ru-RU" sz="2800" b="1" i="1" smtClean="0">
                <a:solidFill>
                  <a:srgbClr val="FFFF99"/>
                </a:solidFill>
                <a:latin typeface="Castellar" pitchFamily="18" charset="0"/>
              </a:rPr>
              <a:t> </a:t>
            </a:r>
            <a:r>
              <a:rPr lang="ru-RU" sz="2800" b="1" i="1" smtClean="0">
                <a:latin typeface="Castellar" pitchFamily="18" charset="0"/>
              </a:rPr>
              <a:t>конь.</a:t>
            </a:r>
          </a:p>
          <a:p>
            <a:pPr eaLnBrk="1" hangingPunct="1"/>
            <a:r>
              <a:rPr lang="ru-RU" sz="2800" b="1" i="1" smtClean="0">
                <a:solidFill>
                  <a:srgbClr val="000099"/>
                </a:solidFill>
                <a:latin typeface="Castellar" pitchFamily="18" charset="0"/>
              </a:rPr>
              <a:t>Синий</a:t>
            </a:r>
            <a:r>
              <a:rPr lang="ru-RU" sz="2800" b="1" i="1" smtClean="0">
                <a:latin typeface="Castellar" pitchFamily="18" charset="0"/>
              </a:rPr>
              <a:t> – это синий плащ на Георгии Победоносце.</a:t>
            </a:r>
          </a:p>
          <a:p>
            <a:pPr eaLnBrk="1" hangingPunct="1"/>
            <a:r>
              <a:rPr lang="ru-RU" sz="2800" b="1" i="1" smtClean="0">
                <a:solidFill>
                  <a:srgbClr val="FF0000"/>
                </a:solidFill>
                <a:latin typeface="Castellar" pitchFamily="18" charset="0"/>
              </a:rPr>
              <a:t>Красный</a:t>
            </a:r>
            <a:r>
              <a:rPr lang="ru-RU" sz="2800" b="1" i="1" smtClean="0">
                <a:latin typeface="Castellar" pitchFamily="18" charset="0"/>
              </a:rPr>
              <a:t> – это красный щит герба.</a:t>
            </a:r>
          </a:p>
          <a:p>
            <a:pPr eaLnBrk="1" hangingPunct="1"/>
            <a:endParaRPr lang="ru-RU" sz="2800" b="1" i="1" smtClean="0">
              <a:latin typeface="Castellar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485900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solidFill>
                  <a:schemeClr val="tx1"/>
                </a:solidFill>
                <a:latin typeface="Castellar" pitchFamily="18" charset="0"/>
              </a:rPr>
              <a:t>Вторая точка зрения утверждает, что появление триколора имеет историческое значение.</a:t>
            </a:r>
          </a:p>
        </p:txBody>
      </p:sp>
      <p:sp>
        <p:nvSpPr>
          <p:cNvPr id="11267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757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Чередующиеся белая, синяя и красная полосы появились во времена правления отца Петра</a:t>
            </a:r>
            <a:r>
              <a:rPr lang="en-US" b="1" i="1" smtClean="0">
                <a:latin typeface="Castellar" pitchFamily="18" charset="0"/>
              </a:rPr>
              <a:t> I</a:t>
            </a:r>
            <a:r>
              <a:rPr lang="ru-RU" b="1" i="1" smtClean="0">
                <a:latin typeface="Castellar" pitchFamily="18" charset="0"/>
              </a:rPr>
              <a:t> – царя Алексея Михайловича.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В те времена Россия была многонациональным государством, и основными народами считались: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Белорусы ( </a:t>
            </a:r>
            <a:r>
              <a:rPr lang="ru-RU" b="1" i="1" smtClean="0">
                <a:solidFill>
                  <a:srgbClr val="FFCC66"/>
                </a:solidFill>
                <a:latin typeface="Castellar" pitchFamily="18" charset="0"/>
              </a:rPr>
              <a:t>белый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Украинцы ( </a:t>
            </a:r>
            <a:r>
              <a:rPr lang="ru-RU" b="1" i="1" smtClean="0">
                <a:solidFill>
                  <a:srgbClr val="000099"/>
                </a:solidFill>
                <a:latin typeface="Castellar" pitchFamily="18" charset="0"/>
              </a:rPr>
              <a:t>синий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Русские ( </a:t>
            </a:r>
            <a:r>
              <a:rPr lang="ru-RU" b="1" i="1" smtClean="0">
                <a:solidFill>
                  <a:srgbClr val="CC0000"/>
                </a:solidFill>
                <a:latin typeface="Castellar" pitchFamily="18" charset="0"/>
              </a:rPr>
              <a:t>красный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volika_lukina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simvolika_lukina</Template>
  <TotalTime>1</TotalTime>
  <Words>293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Tahoma</vt:lpstr>
      <vt:lpstr>Arial</vt:lpstr>
      <vt:lpstr>Wingdings</vt:lpstr>
      <vt:lpstr>Calibri</vt:lpstr>
      <vt:lpstr>Times New Roman</vt:lpstr>
      <vt:lpstr>Castellar</vt:lpstr>
      <vt:lpstr>Arial Unicode MS</vt:lpstr>
      <vt:lpstr>Rockwell Extra Bold</vt:lpstr>
      <vt:lpstr>Bodoni MT</vt:lpstr>
      <vt:lpstr>Copperplate Gothic Bold</vt:lpstr>
      <vt:lpstr>Verdana</vt:lpstr>
      <vt:lpstr>simvolika_lukina</vt:lpstr>
      <vt:lpstr> ГОСУДАРСТВЕННЫЕ СИМВОЛЫ РОССИЙСКОЙ ФЕДЕРАЦИИ</vt:lpstr>
      <vt:lpstr>Как у каждого  государства,  у России есть свои государственные символы: </vt:lpstr>
      <vt:lpstr>         Гербы появились очень давно, около 4 тысяч лет назад. Слово « ГЕРБ » немецкое  ЭРБЕ и  </vt:lpstr>
      <vt:lpstr>ГЕРБ  РОССИЙСКОЙ ФЕДЕРАЦИИ</vt:lpstr>
      <vt:lpstr>Изображены на гербе символы власти: </vt:lpstr>
      <vt:lpstr>Государственный флаг- важный символ страны.</vt:lpstr>
      <vt:lpstr>ФЛАГ  РОССИЙСКОЙ ФЕДЕРАЦИИ</vt:lpstr>
      <vt:lpstr>История происхождения триколора</vt:lpstr>
      <vt:lpstr>Вторая точка зрения утверждает, что появление триколора имеет историческое значение.</vt:lpstr>
      <vt:lpstr>Слайд 10</vt:lpstr>
      <vt:lpstr>По – иному объясняют расцветку Российского флага геральдисты</vt:lpstr>
      <vt:lpstr>Нашему флагу 300 ЛЕТ,  его утвердил царь Пётр I .</vt:lpstr>
      <vt:lpstr>ГОСУДАРСТВЕННЫЙ ГИМН</vt:lpstr>
      <vt:lpstr>Слайд 14</vt:lpstr>
      <vt:lpstr>СИМВОЛЫ РОССИИ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ГОСУДАРСТВЕННЫЕ СИМВОЛЫ РОССИЙСКОЙ ФЕДЕРАЦИИ</dc:title>
  <dc:creator>Admin</dc:creator>
  <cp:lastModifiedBy>Учитель</cp:lastModifiedBy>
  <cp:revision>2</cp:revision>
  <dcterms:created xsi:type="dcterms:W3CDTF">2011-11-27T10:31:28Z</dcterms:created>
  <dcterms:modified xsi:type="dcterms:W3CDTF">2015-06-04T03:13:53Z</dcterms:modified>
</cp:coreProperties>
</file>