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3"/>
  </p:notesMasterIdLst>
  <p:sldIdLst>
    <p:sldId id="256" r:id="rId2"/>
    <p:sldId id="337" r:id="rId3"/>
    <p:sldId id="345" r:id="rId4"/>
    <p:sldId id="350" r:id="rId5"/>
    <p:sldId id="351" r:id="rId6"/>
    <p:sldId id="338" r:id="rId7"/>
    <p:sldId id="339" r:id="rId8"/>
    <p:sldId id="340" r:id="rId9"/>
    <p:sldId id="330" r:id="rId10"/>
    <p:sldId id="341" r:id="rId11"/>
    <p:sldId id="342" r:id="rId12"/>
    <p:sldId id="343" r:id="rId13"/>
    <p:sldId id="344" r:id="rId14"/>
    <p:sldId id="324" r:id="rId15"/>
    <p:sldId id="332" r:id="rId16"/>
    <p:sldId id="257" r:id="rId17"/>
    <p:sldId id="335" r:id="rId18"/>
    <p:sldId id="333" r:id="rId19"/>
    <p:sldId id="295" r:id="rId20"/>
    <p:sldId id="273" r:id="rId21"/>
    <p:sldId id="275"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410BB29-8ED7-494C-9D28-2B8F556E3AF7}" type="slidenum">
              <a:rPr lang="ru-RU"/>
              <a:pPr/>
              <a:t>‹#›</a:t>
            </a:fld>
            <a:endParaRPr lang="ru-RU"/>
          </a:p>
        </p:txBody>
      </p:sp>
    </p:spTree>
    <p:extLst>
      <p:ext uri="{BB962C8B-B14F-4D97-AF65-F5344CB8AC3E}">
        <p14:creationId xmlns:p14="http://schemas.microsoft.com/office/powerpoint/2010/main" val="4077296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2946" name="Group 2"/>
          <p:cNvGrpSpPr>
            <a:grpSpLocks/>
          </p:cNvGrpSpPr>
          <p:nvPr/>
        </p:nvGrpSpPr>
        <p:grpSpPr bwMode="auto">
          <a:xfrm>
            <a:off x="0" y="927100"/>
            <a:ext cx="8991600" cy="4495800"/>
            <a:chOff x="0" y="584"/>
            <a:chExt cx="5664" cy="2832"/>
          </a:xfrm>
        </p:grpSpPr>
        <p:sp>
          <p:nvSpPr>
            <p:cNvPr id="82947"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endParaRPr lang="ru-RU" sz="2400">
                <a:latin typeface="Times New Roman" pitchFamily="18" charset="0"/>
              </a:endParaRPr>
            </a:p>
          </p:txBody>
        </p:sp>
        <p:sp>
          <p:nvSpPr>
            <p:cNvPr id="82948"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endParaRPr lang="ru-RU" sz="2400">
                <a:latin typeface="Times New Roman" pitchFamily="18" charset="0"/>
              </a:endParaRPr>
            </a:p>
          </p:txBody>
        </p:sp>
        <p:sp>
          <p:nvSpPr>
            <p:cNvPr id="82949"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endParaRPr lang="ru-RU" sz="2400">
                <a:latin typeface="Times New Roman" pitchFamily="18" charset="0"/>
              </a:endParaRPr>
            </a:p>
          </p:txBody>
        </p:sp>
        <p:sp>
          <p:nvSpPr>
            <p:cNvPr id="82950"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ru-RU"/>
            </a:p>
          </p:txBody>
        </p:sp>
      </p:grpSp>
      <p:sp>
        <p:nvSpPr>
          <p:cNvPr id="82951" name="Rectangle 7"/>
          <p:cNvSpPr>
            <a:spLocks noGrp="1" noChangeArrowheads="1"/>
          </p:cNvSpPr>
          <p:nvPr>
            <p:ph type="ctrTitle"/>
          </p:nvPr>
        </p:nvSpPr>
        <p:spPr>
          <a:xfrm>
            <a:off x="228600" y="1427163"/>
            <a:ext cx="8077200" cy="1609725"/>
          </a:xfrm>
        </p:spPr>
        <p:txBody>
          <a:bodyPr/>
          <a:lstStyle>
            <a:lvl1pPr>
              <a:defRPr sz="4600"/>
            </a:lvl1pPr>
          </a:lstStyle>
          <a:p>
            <a:r>
              <a:rPr lang="ru-RU"/>
              <a:t>Образец заголовка</a:t>
            </a:r>
          </a:p>
        </p:txBody>
      </p:sp>
      <p:sp>
        <p:nvSpPr>
          <p:cNvPr id="8295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ru-RU"/>
              <a:t>Образец подзаголовка</a:t>
            </a:r>
          </a:p>
        </p:txBody>
      </p:sp>
      <p:sp>
        <p:nvSpPr>
          <p:cNvPr id="82953" name="Rectangle 9"/>
          <p:cNvSpPr>
            <a:spLocks noGrp="1" noChangeArrowheads="1"/>
          </p:cNvSpPr>
          <p:nvPr>
            <p:ph type="dt" sz="half" idx="2"/>
          </p:nvPr>
        </p:nvSpPr>
        <p:spPr>
          <a:xfrm>
            <a:off x="457200" y="6248400"/>
            <a:ext cx="2133600" cy="471488"/>
          </a:xfrm>
        </p:spPr>
        <p:txBody>
          <a:bodyPr/>
          <a:lstStyle>
            <a:lvl1pPr>
              <a:defRPr/>
            </a:lvl1pPr>
          </a:lstStyle>
          <a:p>
            <a:endParaRPr lang="ru-RU"/>
          </a:p>
        </p:txBody>
      </p:sp>
      <p:sp>
        <p:nvSpPr>
          <p:cNvPr id="82954" name="Rectangle 10"/>
          <p:cNvSpPr>
            <a:spLocks noGrp="1" noChangeArrowheads="1"/>
          </p:cNvSpPr>
          <p:nvPr>
            <p:ph type="ftr" sz="quarter" idx="3"/>
          </p:nvPr>
        </p:nvSpPr>
        <p:spPr>
          <a:xfrm>
            <a:off x="3124200" y="6253163"/>
            <a:ext cx="2895600" cy="457200"/>
          </a:xfrm>
        </p:spPr>
        <p:txBody>
          <a:bodyPr/>
          <a:lstStyle>
            <a:lvl1pPr>
              <a:defRPr/>
            </a:lvl1pPr>
          </a:lstStyle>
          <a:p>
            <a:endParaRPr lang="ru-RU"/>
          </a:p>
        </p:txBody>
      </p:sp>
      <p:sp>
        <p:nvSpPr>
          <p:cNvPr id="82955" name="Rectangle 11"/>
          <p:cNvSpPr>
            <a:spLocks noGrp="1" noChangeArrowheads="1"/>
          </p:cNvSpPr>
          <p:nvPr>
            <p:ph type="sldNum" sz="quarter" idx="4"/>
          </p:nvPr>
        </p:nvSpPr>
        <p:spPr>
          <a:xfrm>
            <a:off x="6553200" y="6248400"/>
            <a:ext cx="2133600" cy="471488"/>
          </a:xfrm>
        </p:spPr>
        <p:txBody>
          <a:bodyPr/>
          <a:lstStyle>
            <a:lvl1pPr>
              <a:defRPr/>
            </a:lvl1pPr>
          </a:lstStyle>
          <a:p>
            <a:fld id="{306D7760-DEE9-4131-B4CC-7976CA444E82}"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E4C1190-D491-429E-BCD6-5FD90A068E0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0013" y="228600"/>
            <a:ext cx="2084387"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95263" y="228600"/>
            <a:ext cx="61023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16D8E6E-91C2-4833-B221-2D1FF0A68648}"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88E8C0F-BCEA-46BF-9B07-861405D7B0D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1356599-8EA0-4618-B004-3637215CF17E}"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C4DEFE4-CC9F-4BDD-ACCE-9750C865260F}"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FAF00C2-29E5-454C-9F37-F61122DD18F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8595C62-47DD-4FF4-AEAD-CC6221FAEC7C}"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2E7E329-FC6B-4997-9B6B-798FD88E5AEB}"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8A4CD44-D261-410C-9E0D-3CD0859D24DA}"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4CB16CB-600C-4A1F-AC66-932FFE422D0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81922" name="Group 2"/>
          <p:cNvGrpSpPr>
            <a:grpSpLocks/>
          </p:cNvGrpSpPr>
          <p:nvPr/>
        </p:nvGrpSpPr>
        <p:grpSpPr bwMode="auto">
          <a:xfrm>
            <a:off x="0" y="152400"/>
            <a:ext cx="8686800" cy="6096000"/>
            <a:chOff x="0" y="96"/>
            <a:chExt cx="5472" cy="3840"/>
          </a:xfrm>
        </p:grpSpPr>
        <p:sp>
          <p:nvSpPr>
            <p:cNvPr id="8192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endParaRPr lang="ru-RU" sz="2400">
                <a:latin typeface="Times New Roman" pitchFamily="18" charset="0"/>
              </a:endParaRPr>
            </a:p>
          </p:txBody>
        </p:sp>
        <p:sp>
          <p:nvSpPr>
            <p:cNvPr id="8192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endParaRPr lang="ru-RU" sz="2400">
                <a:latin typeface="Times New Roman" pitchFamily="18" charset="0"/>
              </a:endParaRPr>
            </a:p>
          </p:txBody>
        </p:sp>
        <p:sp>
          <p:nvSpPr>
            <p:cNvPr id="81925"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ru-RU"/>
            </a:p>
          </p:txBody>
        </p:sp>
      </p:grpSp>
      <p:sp>
        <p:nvSpPr>
          <p:cNvPr id="81926"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1927"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192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819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ru-RU"/>
          </a:p>
        </p:txBody>
      </p:sp>
      <p:sp>
        <p:nvSpPr>
          <p:cNvPr id="8193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D158A097-7EC4-4807-B195-3F602397BAB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pitchFamily="34" charset="0"/>
        </a:defRPr>
      </a:lvl2pPr>
      <a:lvl3pPr algn="l" rtl="0" fontAlgn="base">
        <a:spcBef>
          <a:spcPct val="0"/>
        </a:spcBef>
        <a:spcAft>
          <a:spcPct val="0"/>
        </a:spcAft>
        <a:defRPr sz="4200">
          <a:solidFill>
            <a:schemeClr val="tx2"/>
          </a:solidFill>
          <a:latin typeface="Arial" pitchFamily="34" charset="0"/>
        </a:defRPr>
      </a:lvl3pPr>
      <a:lvl4pPr algn="l" rtl="0" fontAlgn="base">
        <a:spcBef>
          <a:spcPct val="0"/>
        </a:spcBef>
        <a:spcAft>
          <a:spcPct val="0"/>
        </a:spcAft>
        <a:defRPr sz="4200">
          <a:solidFill>
            <a:schemeClr val="tx2"/>
          </a:solidFill>
          <a:latin typeface="Arial" pitchFamily="34" charset="0"/>
        </a:defRPr>
      </a:lvl4pPr>
      <a:lvl5pPr algn="l" rtl="0" fontAlgn="base">
        <a:spcBef>
          <a:spcPct val="0"/>
        </a:spcBef>
        <a:spcAft>
          <a:spcPct val="0"/>
        </a:spcAft>
        <a:defRPr sz="4200">
          <a:solidFill>
            <a:schemeClr val="tx2"/>
          </a:solidFill>
          <a:latin typeface="Arial" pitchFamily="34" charset="0"/>
        </a:defRPr>
      </a:lvl5pPr>
      <a:lvl6pPr marL="457200" algn="l" rtl="0" fontAlgn="base">
        <a:spcBef>
          <a:spcPct val="0"/>
        </a:spcBef>
        <a:spcAft>
          <a:spcPct val="0"/>
        </a:spcAft>
        <a:defRPr sz="4200">
          <a:solidFill>
            <a:schemeClr val="tx2"/>
          </a:solidFill>
          <a:latin typeface="Arial" pitchFamily="34" charset="0"/>
        </a:defRPr>
      </a:lvl6pPr>
      <a:lvl7pPr marL="914400" algn="l" rtl="0" fontAlgn="base">
        <a:spcBef>
          <a:spcPct val="0"/>
        </a:spcBef>
        <a:spcAft>
          <a:spcPct val="0"/>
        </a:spcAft>
        <a:defRPr sz="4200">
          <a:solidFill>
            <a:schemeClr val="tx2"/>
          </a:solidFill>
          <a:latin typeface="Arial" pitchFamily="34" charset="0"/>
        </a:defRPr>
      </a:lvl7pPr>
      <a:lvl8pPr marL="1371600" algn="l" rtl="0" fontAlgn="base">
        <a:spcBef>
          <a:spcPct val="0"/>
        </a:spcBef>
        <a:spcAft>
          <a:spcPct val="0"/>
        </a:spcAft>
        <a:defRPr sz="4200">
          <a:solidFill>
            <a:schemeClr val="tx2"/>
          </a:solidFill>
          <a:latin typeface="Arial" pitchFamily="34" charset="0"/>
        </a:defRPr>
      </a:lvl8pPr>
      <a:lvl9pPr marL="1828800" algn="l" rtl="0" fontAlgn="base">
        <a:spcBef>
          <a:spcPct val="0"/>
        </a:spcBef>
        <a:spcAft>
          <a:spcPct val="0"/>
        </a:spcAft>
        <a:defRPr sz="4200">
          <a:solidFill>
            <a:schemeClr val="tx2"/>
          </a:solidFill>
          <a:latin typeface="Arial"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dirty="0"/>
              <a:t>РОДИТЕЛЯМ О </a:t>
            </a:r>
            <a:r>
              <a:rPr lang="ru-RU" dirty="0" smtClean="0"/>
              <a:t>ЕГЭ</a:t>
            </a:r>
            <a:endParaRPr lang="ru-RU" dirty="0"/>
          </a:p>
        </p:txBody>
      </p:sp>
      <p:sp>
        <p:nvSpPr>
          <p:cNvPr id="4" name="Подзаголовок 3"/>
          <p:cNvSpPr>
            <a:spLocks noGrp="1"/>
          </p:cNvSpPr>
          <p:nvPr>
            <p:ph type="subTitle" idx="1"/>
          </p:nvPr>
        </p:nvSpPr>
        <p:spPr/>
        <p:txBody>
          <a:bodyPr/>
          <a:lstStyle/>
          <a:p>
            <a:endParaRPr lang="ru-RU"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30814">
            <a:off x="1106403" y="3142771"/>
            <a:ext cx="4398805" cy="278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428736"/>
            <a:ext cx="8143932" cy="3785652"/>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dirty="0" smtClean="0"/>
              <a:t> </a:t>
            </a:r>
            <a:r>
              <a:rPr lang="ru-RU" sz="2400" dirty="0" smtClean="0">
                <a:latin typeface="Times New Roman" pitchFamily="18" charset="0"/>
                <a:cs typeface="Times New Roman" pitchFamily="18" charset="0"/>
              </a:rPr>
              <a:t>Результаты ГИА признаются удовлетворительными в случае, если обучающийся по обязательным учебным предметам при сдаче ЕГЭ набрал количество баллов не ниже минимального, определяемого </a:t>
            </a:r>
            <a:r>
              <a:rPr lang="ru-RU" sz="2400" dirty="0" err="1" smtClean="0">
                <a:latin typeface="Times New Roman" pitchFamily="18" charset="0"/>
                <a:cs typeface="Times New Roman" pitchFamily="18" charset="0"/>
              </a:rPr>
              <a:t>Рособрнадзором</a:t>
            </a:r>
            <a:r>
              <a:rPr lang="ru-RU" sz="2400" dirty="0" smtClean="0">
                <a:latin typeface="Times New Roman" pitchFamily="18" charset="0"/>
                <a:cs typeface="Times New Roman" pitchFamily="18" charset="0"/>
              </a:rPr>
              <a:t>, а при сдаче ГВЭ получил отметки не ниже удовлетворительной (три балла). </a:t>
            </a:r>
            <a:r>
              <a:rPr lang="ru-RU" sz="2400" dirty="0" smtClean="0"/>
              <a:t>	</a:t>
            </a:r>
          </a:p>
          <a:p>
            <a:pPr algn="just"/>
            <a:r>
              <a:rPr lang="ru-RU" sz="2400" dirty="0" smtClean="0">
                <a:latin typeface="Times New Roman" pitchFamily="18" charset="0"/>
                <a:cs typeface="Times New Roman" pitchFamily="18" charset="0"/>
              </a:rPr>
              <a:t>	Удовлетворительные результаты государственной итоговой аттестации по русскому языку и математике являются основанием выдачи выпускникам аттестата о среднем общем образовании.</a:t>
            </a:r>
          </a:p>
        </p:txBody>
      </p:sp>
      <p:pic>
        <p:nvPicPr>
          <p:cNvPr id="3074" name="Picture 2"/>
          <p:cNvPicPr>
            <a:picLocks noChangeAspect="1" noChangeArrowheads="1"/>
          </p:cNvPicPr>
          <p:nvPr/>
        </p:nvPicPr>
        <p:blipFill>
          <a:blip r:embed="rId2" cstate="print"/>
          <a:srcRect/>
          <a:stretch>
            <a:fillRect/>
          </a:stretch>
        </p:blipFill>
        <p:spPr bwMode="auto">
          <a:xfrm>
            <a:off x="0" y="116632"/>
            <a:ext cx="1257300" cy="13121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Заголовок 3"/>
          <p:cNvSpPr>
            <a:spLocks noGrp="1"/>
          </p:cNvSpPr>
          <p:nvPr>
            <p:ph type="title"/>
          </p:nvPr>
        </p:nvSpPr>
        <p:spPr>
          <a:xfrm>
            <a:off x="1475656" y="228600"/>
            <a:ext cx="6734894" cy="914400"/>
          </a:xfrm>
        </p:spPr>
        <p:txBody>
          <a:bodyPr/>
          <a:lstStyle/>
          <a:p>
            <a:pPr algn="ctr"/>
            <a:r>
              <a:rPr lang="ru-RU" sz="3600" dirty="0" smtClean="0">
                <a:latin typeface="Times New Roman" pitchFamily="18" charset="0"/>
                <a:cs typeface="Times New Roman" pitchFamily="18" charset="0"/>
              </a:rPr>
              <a:t>   Результаты  ЕГЭ  </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1428736"/>
            <a:ext cx="8143932" cy="4462760"/>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Если выпускник текущего года </a:t>
            </a:r>
            <a:r>
              <a:rPr lang="ru-RU" sz="2000" u="sng" dirty="0" smtClean="0">
                <a:latin typeface="Times New Roman" pitchFamily="18" charset="0"/>
                <a:cs typeface="Times New Roman" pitchFamily="18" charset="0"/>
              </a:rPr>
              <a:t>получает результат ниже минимального количества баллов по одному из обязательных предметов (русский язык или математика),</a:t>
            </a:r>
            <a:r>
              <a:rPr lang="ru-RU" sz="2000" dirty="0" smtClean="0">
                <a:latin typeface="Times New Roman" pitchFamily="18" charset="0"/>
                <a:cs typeface="Times New Roman" pitchFamily="18" charset="0"/>
              </a:rPr>
              <a:t> то он может пересдать этот экзамен в этом же году. Сделать это можно в резервные дни в текущем году</a:t>
            </a:r>
          </a:p>
          <a:p>
            <a:pPr algn="just"/>
            <a:r>
              <a:rPr lang="ru-RU" sz="2000" dirty="0" smtClean="0">
                <a:latin typeface="Times New Roman" pitchFamily="18" charset="0"/>
                <a:cs typeface="Times New Roman" pitchFamily="18" charset="0"/>
              </a:rPr>
              <a:t>	В случае если участник ЕГЭ получил на ГИА неудовлетворительные результаты по любому из учебных предметов, он имеет право пересдать данный предмет на любом этапе проведения экзаменов не более одного раза. 	</a:t>
            </a:r>
          </a:p>
          <a:p>
            <a:pPr algn="just"/>
            <a:r>
              <a:rPr lang="ru-RU" sz="2000" dirty="0" smtClean="0">
                <a:latin typeface="Times New Roman" pitchFamily="18" charset="0"/>
                <a:cs typeface="Times New Roman" pitchFamily="18" charset="0"/>
              </a:rPr>
              <a:t>	Если выпускник текущего года получает неудовлетворительные результаты более чем по одному обязательному учебному предмету  (</a:t>
            </a:r>
            <a:r>
              <a:rPr lang="ru-RU" sz="2000" u="sng" dirty="0" smtClean="0">
                <a:latin typeface="Times New Roman" pitchFamily="18" charset="0"/>
                <a:cs typeface="Times New Roman" pitchFamily="18" charset="0"/>
              </a:rPr>
              <a:t> по русскому языку и по математике)</a:t>
            </a:r>
            <a:r>
              <a:rPr lang="ru-RU" sz="2000" dirty="0" smtClean="0">
                <a:latin typeface="Times New Roman" pitchFamily="18" charset="0"/>
                <a:cs typeface="Times New Roman" pitchFamily="18" charset="0"/>
              </a:rPr>
              <a:t>, либо повторно неудовлетворительный результат по одному из этих предметов на ГИА в дополнительные сроки, то ему предоставляется право пройти ГИА по соответствующим учебным предметам не ранее чем через год.</a:t>
            </a:r>
            <a:endParaRPr lang="ru-RU" u="sng" dirty="0" smtClean="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0" y="116632"/>
            <a:ext cx="1257300" cy="13121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Заголовок 3"/>
          <p:cNvSpPr>
            <a:spLocks noGrp="1"/>
          </p:cNvSpPr>
          <p:nvPr>
            <p:ph type="title"/>
          </p:nvPr>
        </p:nvSpPr>
        <p:spPr>
          <a:xfrm>
            <a:off x="1475656" y="228600"/>
            <a:ext cx="6734894" cy="914400"/>
          </a:xfrm>
        </p:spPr>
        <p:txBody>
          <a:bodyPr/>
          <a:lstStyle/>
          <a:p>
            <a:pPr algn="ctr"/>
            <a:r>
              <a:rPr lang="ru-RU" sz="3600" dirty="0" smtClean="0">
                <a:latin typeface="Times New Roman" pitchFamily="18" charset="0"/>
                <a:cs typeface="Times New Roman" pitchFamily="18" charset="0"/>
              </a:rPr>
              <a:t> Результаты  ЕГЭ</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620688"/>
            <a:ext cx="5280805" cy="584775"/>
          </a:xfrm>
          <a:prstGeom prst="rect">
            <a:avLst/>
          </a:prstGeom>
        </p:spPr>
        <p:txBody>
          <a:bodyPr wrap="none">
            <a:spAutoFit/>
          </a:bodyPr>
          <a:lstStyle/>
          <a:p>
            <a:r>
              <a:rPr lang="ru-RU" sz="3200" dirty="0" smtClean="0">
                <a:solidFill>
                  <a:schemeClr val="bg1"/>
                </a:solidFill>
              </a:rPr>
              <a:t>Минимальные  баллы ЕГЭ</a:t>
            </a:r>
            <a:endParaRPr lang="ru-RU" sz="3200"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0" y="0"/>
            <a:ext cx="1257300" cy="1428750"/>
          </a:xfrm>
          <a:prstGeom prst="rect">
            <a:avLst/>
          </a:prstGeom>
          <a:noFill/>
          <a:ln w="9525">
            <a:noFill/>
            <a:miter lim="800000"/>
            <a:headEnd/>
            <a:tailEnd/>
          </a:ln>
        </p:spPr>
      </p:pic>
      <p:sp>
        <p:nvSpPr>
          <p:cNvPr id="5" name="Прямоугольник 4"/>
          <p:cNvSpPr/>
          <p:nvPr/>
        </p:nvSpPr>
        <p:spPr>
          <a:xfrm>
            <a:off x="642910" y="1857364"/>
            <a:ext cx="7643866" cy="4524315"/>
          </a:xfrm>
          <a:prstGeom prst="rect">
            <a:avLst/>
          </a:prstGeom>
        </p:spPr>
        <p:txBody>
          <a:bodyPr wrap="square">
            <a:spAutoFit/>
          </a:bodyPr>
          <a:lstStyle/>
          <a:p>
            <a:pPr algn="just">
              <a:buFont typeface="Wingdings" pitchFamily="2" charset="2"/>
              <a:buChar char="ü"/>
            </a:pPr>
            <a:r>
              <a:rPr lang="ru-RU" sz="2400" dirty="0" smtClean="0">
                <a:latin typeface="Times New Roman" pitchFamily="18" charset="0"/>
                <a:cs typeface="Times New Roman" pitchFamily="18" charset="0"/>
              </a:rPr>
              <a:t>Письмо Министерства образования и науки Российской Федерации от 22.09.2014 г. №АК-3029/05 «Об установлении минимального количества баллов ЕГЭ»</a:t>
            </a:r>
          </a:p>
          <a:p>
            <a:pPr algn="just">
              <a:buFont typeface="Wingdings" pitchFamily="2" charset="2"/>
              <a:buChar char="ü"/>
            </a:pPr>
            <a:endParaRPr lang="ru-RU" sz="2400" dirty="0" smtClean="0">
              <a:latin typeface="Times New Roman" pitchFamily="18" charset="0"/>
              <a:cs typeface="Times New Roman" pitchFamily="18" charset="0"/>
            </a:endParaRPr>
          </a:p>
          <a:p>
            <a:pPr algn="just">
              <a:buFont typeface="Wingdings" pitchFamily="2" charset="2"/>
              <a:buChar char="ü"/>
            </a:pPr>
            <a:r>
              <a:rPr lang="ru-RU" sz="2400" dirty="0" smtClean="0">
                <a:latin typeface="Times New Roman" pitchFamily="18" charset="0"/>
                <a:cs typeface="Times New Roman" pitchFamily="18" charset="0"/>
              </a:rPr>
              <a:t>Распоряжение Федеральной службы по надзору в сфере образования и науки от 04.09.2014 г. №1701-10 "«Об установлении минимального количества баллов единого государственного экзамена, необходимого для поступления на обучение по программам </a:t>
            </a:r>
            <a:r>
              <a:rPr lang="ru-RU" sz="2400" dirty="0" err="1" smtClean="0">
                <a:latin typeface="Times New Roman" pitchFamily="18" charset="0"/>
                <a:cs typeface="Times New Roman" pitchFamily="18" charset="0"/>
              </a:rPr>
              <a:t>бакалавриата</a:t>
            </a:r>
            <a:r>
              <a:rPr lang="ru-RU" sz="2400" dirty="0" smtClean="0">
                <a:latin typeface="Times New Roman" pitchFamily="18" charset="0"/>
                <a:cs typeface="Times New Roman" pitchFamily="18" charset="0"/>
              </a:rPr>
              <a:t> и программам </a:t>
            </a:r>
            <a:r>
              <a:rPr lang="ru-RU" sz="2400" dirty="0" err="1" smtClean="0">
                <a:latin typeface="Times New Roman" pitchFamily="18" charset="0"/>
                <a:cs typeface="Times New Roman" pitchFamily="18" charset="0"/>
              </a:rPr>
              <a:t>специалитета</a:t>
            </a:r>
            <a:r>
              <a:rPr lang="ru-RU" sz="2400" dirty="0" smtClean="0">
                <a:latin typeface="Times New Roman" pitchFamily="18" charset="0"/>
                <a:cs typeface="Times New Roman" pitchFamily="18" charset="0"/>
              </a:rPr>
              <a:t>»"</a:t>
            </a:r>
          </a:p>
          <a:p>
            <a:pPr algn="just"/>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714488"/>
            <a:ext cx="7416824" cy="4154984"/>
          </a:xfrm>
          <a:prstGeom prst="rect">
            <a:avLst/>
          </a:prstGeom>
        </p:spPr>
        <p:txBody>
          <a:bodyPr wrap="square">
            <a:spAutoFit/>
          </a:bodyPr>
          <a:lstStyle/>
          <a:p>
            <a:r>
              <a:rPr lang="ru-RU" sz="2400" dirty="0" smtClean="0">
                <a:solidFill>
                  <a:srgbClr val="C00000"/>
                </a:solidFill>
                <a:latin typeface="Times New Roman" pitchFamily="18" charset="0"/>
                <a:cs typeface="Times New Roman" pitchFamily="18" charset="0"/>
              </a:rPr>
              <a:t>Русский язык	                      24   -  36</a:t>
            </a:r>
          </a:p>
          <a:p>
            <a:r>
              <a:rPr lang="ru-RU" sz="2400" dirty="0" smtClean="0">
                <a:solidFill>
                  <a:srgbClr val="C00000"/>
                </a:solidFill>
                <a:latin typeface="Times New Roman" pitchFamily="18" charset="0"/>
                <a:cs typeface="Times New Roman" pitchFamily="18" charset="0"/>
              </a:rPr>
              <a:t>Математика	                      20   -  27</a:t>
            </a:r>
          </a:p>
          <a:p>
            <a:r>
              <a:rPr lang="ru-RU" sz="2400" dirty="0" smtClean="0">
                <a:latin typeface="Times New Roman" pitchFamily="18" charset="0"/>
                <a:cs typeface="Times New Roman" pitchFamily="18" charset="0"/>
              </a:rPr>
              <a:t>Физика	                      36   -  36</a:t>
            </a:r>
          </a:p>
          <a:p>
            <a:r>
              <a:rPr lang="ru-RU" sz="2400" dirty="0" smtClean="0">
                <a:latin typeface="Times New Roman" pitchFamily="18" charset="0"/>
                <a:cs typeface="Times New Roman" pitchFamily="18" charset="0"/>
              </a:rPr>
              <a:t>Химия	                                  36   -  36</a:t>
            </a:r>
          </a:p>
          <a:p>
            <a:r>
              <a:rPr lang="ru-RU" sz="2400" dirty="0" smtClean="0">
                <a:latin typeface="Times New Roman" pitchFamily="18" charset="0"/>
                <a:cs typeface="Times New Roman" pitchFamily="18" charset="0"/>
              </a:rPr>
              <a:t>Информатика и ИКТ	          40   -  40</a:t>
            </a:r>
          </a:p>
          <a:p>
            <a:r>
              <a:rPr lang="ru-RU" sz="2400" dirty="0" smtClean="0">
                <a:latin typeface="Times New Roman" pitchFamily="18" charset="0"/>
                <a:cs typeface="Times New Roman" pitchFamily="18" charset="0"/>
              </a:rPr>
              <a:t>Биология	                      36   -  36</a:t>
            </a:r>
          </a:p>
          <a:p>
            <a:r>
              <a:rPr lang="ru-RU" sz="2400" dirty="0" smtClean="0">
                <a:latin typeface="Times New Roman" pitchFamily="18" charset="0"/>
                <a:cs typeface="Times New Roman" pitchFamily="18" charset="0"/>
              </a:rPr>
              <a:t>История	                      32   -  32</a:t>
            </a:r>
          </a:p>
          <a:p>
            <a:r>
              <a:rPr lang="ru-RU" sz="2400" dirty="0" smtClean="0">
                <a:latin typeface="Times New Roman" pitchFamily="18" charset="0"/>
                <a:cs typeface="Times New Roman" pitchFamily="18" charset="0"/>
              </a:rPr>
              <a:t>География	                      37   -  37</a:t>
            </a:r>
          </a:p>
          <a:p>
            <a:r>
              <a:rPr lang="ru-RU" sz="2400" dirty="0" smtClean="0">
                <a:latin typeface="Times New Roman" pitchFamily="18" charset="0"/>
                <a:cs typeface="Times New Roman" pitchFamily="18" charset="0"/>
              </a:rPr>
              <a:t>Иностранные языки	          20   -  22</a:t>
            </a:r>
          </a:p>
          <a:p>
            <a:r>
              <a:rPr lang="ru-RU" sz="2400" dirty="0" smtClean="0">
                <a:latin typeface="Times New Roman" pitchFamily="18" charset="0"/>
                <a:cs typeface="Times New Roman" pitchFamily="18" charset="0"/>
              </a:rPr>
              <a:t>Обществознание	          39   -  42</a:t>
            </a:r>
          </a:p>
          <a:p>
            <a:r>
              <a:rPr lang="ru-RU" sz="2400" dirty="0" smtClean="0">
                <a:latin typeface="Times New Roman" pitchFamily="18" charset="0"/>
                <a:cs typeface="Times New Roman" pitchFamily="18" charset="0"/>
              </a:rPr>
              <a:t>Литература	                      32   -  32</a:t>
            </a:r>
            <a:endParaRPr lang="ru-RU" sz="2400" dirty="0">
              <a:latin typeface="Times New Roman" pitchFamily="18" charset="0"/>
              <a:cs typeface="Times New Roman" pitchFamily="18" charset="0"/>
            </a:endParaRPr>
          </a:p>
        </p:txBody>
      </p:sp>
      <p:sp>
        <p:nvSpPr>
          <p:cNvPr id="3" name="Прямоугольник 2"/>
          <p:cNvSpPr/>
          <p:nvPr/>
        </p:nvSpPr>
        <p:spPr>
          <a:xfrm>
            <a:off x="1907704" y="620688"/>
            <a:ext cx="6305124" cy="584775"/>
          </a:xfrm>
          <a:prstGeom prst="rect">
            <a:avLst/>
          </a:prstGeom>
        </p:spPr>
        <p:txBody>
          <a:bodyPr wrap="none">
            <a:spAutoFit/>
          </a:bodyPr>
          <a:lstStyle/>
          <a:p>
            <a:r>
              <a:rPr lang="ru-RU" sz="3200" dirty="0" smtClean="0">
                <a:solidFill>
                  <a:schemeClr val="bg1"/>
                </a:solidFill>
              </a:rPr>
              <a:t>Минимальные  баллы ЕГЭ 2016</a:t>
            </a:r>
            <a:endParaRPr lang="ru-RU" sz="3200"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0" y="0"/>
            <a:ext cx="12573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548680"/>
            <a:ext cx="6336704" cy="461665"/>
          </a:xfrm>
          <a:prstGeom prst="rect">
            <a:avLst/>
          </a:prstGeom>
        </p:spPr>
        <p:txBody>
          <a:bodyPr wrap="square">
            <a:spAutoFit/>
          </a:bodyPr>
          <a:lstStyle/>
          <a:p>
            <a:r>
              <a:rPr lang="ru-RU" sz="2400" b="1" dirty="0" smtClean="0">
                <a:solidFill>
                  <a:schemeClr val="bg1"/>
                </a:solidFill>
                <a:latin typeface="Times New Roman" pitchFamily="18" charset="0"/>
                <a:cs typeface="Times New Roman" pitchFamily="18" charset="0"/>
              </a:rPr>
              <a:t>ИНТЕРНЕТ-РЕСУРСЫ по вопросам ЕГЭ</a:t>
            </a:r>
            <a:endParaRPr lang="ru-RU" sz="2400" b="1" dirty="0">
              <a:solidFill>
                <a:schemeClr val="bg1"/>
              </a:solidFill>
              <a:latin typeface="Times New Roman" pitchFamily="18" charset="0"/>
              <a:cs typeface="Times New Roman" pitchFamily="18" charset="0"/>
            </a:endParaRPr>
          </a:p>
        </p:txBody>
      </p:sp>
      <p:sp>
        <p:nvSpPr>
          <p:cNvPr id="3" name="Прямоугольник 2"/>
          <p:cNvSpPr/>
          <p:nvPr/>
        </p:nvSpPr>
        <p:spPr>
          <a:xfrm>
            <a:off x="899592" y="1412776"/>
            <a:ext cx="7200800" cy="3693319"/>
          </a:xfrm>
          <a:prstGeom prst="rect">
            <a:avLst/>
          </a:prstGeom>
        </p:spPr>
        <p:txBody>
          <a:bodyPr wrap="square">
            <a:spAutoFit/>
          </a:bodyPr>
          <a:lstStyle/>
          <a:p>
            <a:pPr algn="ctr" eaLnBrk="1" hangingPunct="1">
              <a:buFont typeface="Wingdings 2" pitchFamily="18" charset="2"/>
              <a:buNone/>
            </a:pPr>
            <a:r>
              <a:rPr lang="ru-RU" b="1" dirty="0" smtClean="0">
                <a:latin typeface="Times New Roman" pitchFamily="18" charset="0"/>
                <a:cs typeface="Times New Roman" pitchFamily="18" charset="0"/>
              </a:rPr>
              <a:t>Официальный информационный портал ЕГЭ</a:t>
            </a:r>
            <a:endParaRPr lang="ru-RU" u="sng" dirty="0" smtClean="0">
              <a:latin typeface="Times New Roman" pitchFamily="18" charset="0"/>
              <a:cs typeface="Times New Roman" pitchFamily="18" charset="0"/>
            </a:endParaRPr>
          </a:p>
          <a:p>
            <a:pPr algn="ctr" eaLnBrk="1" hangingPunct="1">
              <a:buFont typeface="Wingdings 2" pitchFamily="18" charset="2"/>
              <a:buNone/>
            </a:pPr>
            <a:r>
              <a:rPr lang="en-US" sz="2800" b="1" u="sng" dirty="0" smtClean="0">
                <a:latin typeface="Times New Roman" pitchFamily="18" charset="0"/>
                <a:cs typeface="Times New Roman" pitchFamily="18" charset="0"/>
              </a:rPr>
              <a:t>www.ege.edu.ru</a:t>
            </a:r>
            <a:endParaRPr lang="ru-RU" sz="2800" b="1" u="sng" dirty="0" smtClean="0">
              <a:latin typeface="Times New Roman" pitchFamily="18" charset="0"/>
              <a:cs typeface="Times New Roman" pitchFamily="18" charset="0"/>
            </a:endParaRPr>
          </a:p>
          <a:p>
            <a:pPr eaLnBrk="1" hangingPunct="1">
              <a:buFont typeface="Wingdings 2" pitchFamily="18" charset="2"/>
              <a:buNone/>
            </a:pPr>
            <a:r>
              <a:rPr lang="ru-RU" dirty="0" smtClean="0">
                <a:latin typeface="Times New Roman" pitchFamily="18" charset="0"/>
                <a:cs typeface="Times New Roman" pitchFamily="18" charset="0"/>
              </a:rPr>
              <a:t>-основные сведения о ЕГЭ - нормативные правовые документы;</a:t>
            </a:r>
          </a:p>
          <a:p>
            <a:pPr eaLnBrk="1" hangingPunct="1"/>
            <a:r>
              <a:rPr lang="ru-RU" dirty="0" smtClean="0">
                <a:latin typeface="Times New Roman" pitchFamily="18" charset="0"/>
                <a:cs typeface="Times New Roman" pitchFamily="18" charset="0"/>
              </a:rPr>
              <a:t>- правила и процедура проведения  ЕГЭ;</a:t>
            </a:r>
          </a:p>
          <a:p>
            <a:pPr eaLnBrk="1" hangingPunct="1"/>
            <a:r>
              <a:rPr lang="ru-RU" dirty="0" smtClean="0">
                <a:latin typeface="Times New Roman" pitchFamily="18" charset="0"/>
                <a:cs typeface="Times New Roman" pitchFamily="18" charset="0"/>
              </a:rPr>
              <a:t>- ЕГЭ для участников с ограниченными  возможностями здоровья;</a:t>
            </a:r>
          </a:p>
          <a:p>
            <a:pPr eaLnBrk="1" hangingPunct="1"/>
            <a:r>
              <a:rPr lang="ru-RU" dirty="0" smtClean="0">
                <a:latin typeface="Times New Roman" pitchFamily="18" charset="0"/>
                <a:cs typeface="Times New Roman" pitchFamily="18" charset="0"/>
              </a:rPr>
              <a:t>- демонстрационные варианты ЕГЭ;</a:t>
            </a:r>
          </a:p>
          <a:p>
            <a:pPr eaLnBrk="1" hangingPunct="1">
              <a:buFontTx/>
              <a:buChar char="-"/>
            </a:pPr>
            <a:r>
              <a:rPr lang="ru-RU" dirty="0" smtClean="0">
                <a:latin typeface="Times New Roman" pitchFamily="18" charset="0"/>
                <a:cs typeface="Times New Roman" pitchFamily="18" charset="0"/>
              </a:rPr>
              <a:t> новости ЕГЭ </a:t>
            </a:r>
          </a:p>
          <a:p>
            <a:pPr algn="ctr"/>
            <a:endParaRPr lang="ru-RU" sz="800" b="1" dirty="0" smtClean="0">
              <a:latin typeface="Times New Roman" pitchFamily="18" charset="0"/>
              <a:cs typeface="Times New Roman" pitchFamily="18" charset="0"/>
            </a:endParaRPr>
          </a:p>
          <a:p>
            <a:pPr algn="ctr" eaLnBrk="1" hangingPunct="1"/>
            <a:endParaRPr lang="ru-RU" sz="800" b="1" dirty="0" smtClean="0">
              <a:latin typeface="Times New Roman" pitchFamily="18" charset="0"/>
              <a:cs typeface="Times New Roman" pitchFamily="18" charset="0"/>
            </a:endParaRPr>
          </a:p>
          <a:p>
            <a:pPr algn="ctr" eaLnBrk="1" hangingPunct="1"/>
            <a:r>
              <a:rPr lang="ru-RU" b="1" dirty="0" smtClean="0">
                <a:latin typeface="Times New Roman" pitchFamily="18" charset="0"/>
                <a:cs typeface="Times New Roman" pitchFamily="18" charset="0"/>
              </a:rPr>
              <a:t>Сайт  федерального института педагогических измерений </a:t>
            </a:r>
            <a:r>
              <a:rPr lang="en-US" sz="2800" b="1" u="sng" dirty="0" smtClean="0">
                <a:latin typeface="Times New Roman" pitchFamily="18" charset="0"/>
                <a:cs typeface="Times New Roman" pitchFamily="18" charset="0"/>
              </a:rPr>
              <a:t>www.fipi.ru  </a:t>
            </a:r>
          </a:p>
          <a:p>
            <a:pPr eaLnBrk="1" hangingPunct="1"/>
            <a:r>
              <a:rPr lang="ru-RU" dirty="0" smtClean="0">
                <a:latin typeface="Times New Roman" pitchFamily="18" charset="0"/>
                <a:cs typeface="Times New Roman" pitchFamily="18" charset="0"/>
              </a:rPr>
              <a:t>- контрольно-измерительные материалы ЕГЭ за 2004-2016 годы по всем предметам;</a:t>
            </a:r>
          </a:p>
        </p:txBody>
      </p:sp>
      <p:pic>
        <p:nvPicPr>
          <p:cNvPr id="5122" name="Picture 2"/>
          <p:cNvPicPr>
            <a:picLocks noChangeAspect="1" noChangeArrowheads="1"/>
          </p:cNvPicPr>
          <p:nvPr/>
        </p:nvPicPr>
        <p:blipFill>
          <a:blip r:embed="rId2" cstate="print"/>
          <a:srcRect/>
          <a:stretch>
            <a:fillRect/>
          </a:stretch>
        </p:blipFill>
        <p:spPr bwMode="auto">
          <a:xfrm>
            <a:off x="0" y="0"/>
            <a:ext cx="1257300" cy="13121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9741" t="7840" r="11707" b="725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63688" y="228600"/>
            <a:ext cx="6446862" cy="608112"/>
          </a:xfrm>
        </p:spPr>
        <p:txBody>
          <a:bodyPr/>
          <a:lstStyle/>
          <a:p>
            <a:r>
              <a:rPr lang="ru-RU" sz="3600" dirty="0" smtClean="0">
                <a:latin typeface="Times New Roman" pitchFamily="18" charset="0"/>
                <a:cs typeface="Times New Roman" pitchFamily="18" charset="0"/>
              </a:rPr>
              <a:t>В день  ЕГЭ</a:t>
            </a:r>
            <a:endParaRPr lang="ru-RU" sz="3600" dirty="0">
              <a:latin typeface="Times New Roman" pitchFamily="18" charset="0"/>
              <a:cs typeface="Times New Roman" pitchFamily="18" charset="0"/>
            </a:endParaRPr>
          </a:p>
        </p:txBody>
      </p:sp>
      <p:sp>
        <p:nvSpPr>
          <p:cNvPr id="17411" name="Rectangle 3"/>
          <p:cNvSpPr>
            <a:spLocks noGrp="1" noChangeArrowheads="1"/>
          </p:cNvSpPr>
          <p:nvPr>
            <p:ph type="body" idx="1"/>
          </p:nvPr>
        </p:nvSpPr>
        <p:spPr>
          <a:xfrm>
            <a:off x="683568" y="1412776"/>
            <a:ext cx="7776864" cy="5112568"/>
          </a:xfrm>
        </p:spPr>
        <p:txBody>
          <a:bodyPr/>
          <a:lstStyle/>
          <a:p>
            <a:pPr algn="just">
              <a:buNone/>
            </a:pPr>
            <a:r>
              <a:rPr lang="ru-RU" sz="2800" dirty="0" smtClean="0"/>
              <a:t>	</a:t>
            </a:r>
            <a:r>
              <a:rPr lang="ru-RU" sz="2200" dirty="0" smtClean="0">
                <a:latin typeface="Times New Roman" pitchFamily="18" charset="0"/>
                <a:cs typeface="Times New Roman" pitchFamily="18" charset="0"/>
              </a:rPr>
              <a:t>ЕГЭ проводится в специально организованном пункте проведения экзамена (ППЭ)</a:t>
            </a:r>
          </a:p>
          <a:p>
            <a:pPr algn="just">
              <a:buNone/>
            </a:pPr>
            <a:r>
              <a:rPr lang="ru-RU" sz="2200" dirty="0" smtClean="0">
                <a:latin typeface="Times New Roman" pitchFamily="18" charset="0"/>
                <a:cs typeface="Times New Roman" pitchFamily="18" charset="0"/>
              </a:rPr>
              <a:t>	Все </a:t>
            </a:r>
            <a:r>
              <a:rPr lang="ru-RU" sz="2200" dirty="0">
                <a:latin typeface="Times New Roman" pitchFamily="18" charset="0"/>
                <a:cs typeface="Times New Roman" pitchFamily="18" charset="0"/>
              </a:rPr>
              <a:t>экзамены начинаются </a:t>
            </a:r>
            <a:r>
              <a:rPr lang="ru-RU" sz="2200" dirty="0">
                <a:solidFill>
                  <a:srgbClr val="FF0000"/>
                </a:solidFill>
                <a:latin typeface="Times New Roman" pitchFamily="18" charset="0"/>
                <a:cs typeface="Times New Roman" pitchFamily="18" charset="0"/>
              </a:rPr>
              <a:t>в 10.00 </a:t>
            </a:r>
            <a:r>
              <a:rPr lang="ru-RU" sz="2200" dirty="0">
                <a:latin typeface="Times New Roman" pitchFamily="18" charset="0"/>
                <a:cs typeface="Times New Roman" pitchFamily="18" charset="0"/>
              </a:rPr>
              <a:t>по местному времени. </a:t>
            </a:r>
            <a:endParaRPr lang="ru-RU" sz="2200" dirty="0" smtClean="0">
              <a:latin typeface="Times New Roman" pitchFamily="18" charset="0"/>
              <a:cs typeface="Times New Roman" pitchFamily="18" charset="0"/>
            </a:endParaRPr>
          </a:p>
          <a:p>
            <a:pPr>
              <a:buNone/>
            </a:pPr>
            <a:r>
              <a:rPr lang="ru-RU" sz="2200" dirty="0" smtClean="0">
                <a:latin typeface="Times New Roman" pitchFamily="18" charset="0"/>
                <a:cs typeface="Times New Roman" pitchFamily="18" charset="0"/>
              </a:rPr>
              <a:t>	По прибытии в ППЭ все участники ЕГЭ должны иметь:</a:t>
            </a:r>
          </a:p>
          <a:p>
            <a:pPr algn="just">
              <a:buClrTx/>
              <a:buFont typeface="Wingdings" pitchFamily="2" charset="2"/>
              <a:buChar char="Ø"/>
            </a:pPr>
            <a:r>
              <a:rPr lang="ru-RU" sz="2200" dirty="0" smtClean="0">
                <a:latin typeface="Times New Roman" pitchFamily="18" charset="0"/>
                <a:cs typeface="Times New Roman" pitchFamily="18" charset="0"/>
              </a:rPr>
              <a:t>пропуск на ЕГЭ, выданный при регистрации на сдачу ЕГЭ;</a:t>
            </a:r>
          </a:p>
          <a:p>
            <a:pPr algn="just">
              <a:buClrTx/>
              <a:buFont typeface="Wingdings" pitchFamily="2" charset="2"/>
              <a:buChar char="Ø"/>
            </a:pPr>
            <a:r>
              <a:rPr lang="ru-RU" sz="2200" dirty="0" smtClean="0">
                <a:latin typeface="Times New Roman" pitchFamily="18" charset="0"/>
                <a:cs typeface="Times New Roman" pitchFamily="18" charset="0"/>
              </a:rPr>
              <a:t>документ, удостоверяющий личность (далее – паспорт); </a:t>
            </a:r>
          </a:p>
          <a:p>
            <a:pPr algn="just">
              <a:buClrTx/>
              <a:buFont typeface="Wingdings" pitchFamily="2" charset="2"/>
              <a:buChar char="Ø"/>
            </a:pPr>
            <a:r>
              <a:rPr lang="ru-RU" sz="2200" dirty="0" err="1" smtClean="0">
                <a:latin typeface="Times New Roman" pitchFamily="18" charset="0"/>
                <a:cs typeface="Times New Roman" pitchFamily="18" charset="0"/>
              </a:rPr>
              <a:t>гелевую</a:t>
            </a:r>
            <a:r>
              <a:rPr lang="ru-RU" sz="2200" dirty="0" smtClean="0">
                <a:latin typeface="Times New Roman" pitchFamily="18" charset="0"/>
                <a:cs typeface="Times New Roman" pitchFamily="18" charset="0"/>
              </a:rPr>
              <a:t> или капиллярную ручку с черными чернилами;</a:t>
            </a:r>
          </a:p>
          <a:p>
            <a:pPr algn="just">
              <a:buClrTx/>
              <a:buFont typeface="Wingdings" pitchFamily="2" charset="2"/>
              <a:buChar char="Ø"/>
            </a:pPr>
            <a:r>
              <a:rPr lang="ru-RU" sz="2200" dirty="0" smtClean="0">
                <a:latin typeface="Times New Roman" pitchFamily="18" charset="0"/>
                <a:cs typeface="Times New Roman" pitchFamily="18" charset="0"/>
              </a:rPr>
              <a:t>дополнительные устройства и материалы, используемые по отдельным предметам, в соответствии с перечнем, ежегодно утверждаемым Федеральной службой по надзору в сфере образования и науки.</a:t>
            </a:r>
          </a:p>
          <a:p>
            <a:pPr algn="just">
              <a:buNone/>
            </a:pPr>
            <a:endParaRPr lang="ru-RU" sz="2400" dirty="0" smtClean="0">
              <a:latin typeface="Times New Roman" pitchFamily="18" charset="0"/>
              <a:cs typeface="Times New Roman" pitchFamily="18" charset="0"/>
            </a:endParaRPr>
          </a:p>
          <a:p>
            <a:pPr>
              <a:lnSpc>
                <a:spcPct val="90000"/>
              </a:lnSpc>
            </a:pPr>
            <a:endParaRPr lang="ru-RU" sz="2800" dirty="0"/>
          </a:p>
        </p:txBody>
      </p:sp>
      <p:pic>
        <p:nvPicPr>
          <p:cNvPr id="1026" name="Picture 2"/>
          <p:cNvPicPr>
            <a:picLocks noChangeAspect="1" noChangeArrowheads="1"/>
          </p:cNvPicPr>
          <p:nvPr/>
        </p:nvPicPr>
        <p:blipFill>
          <a:blip r:embed="rId2" cstate="print"/>
          <a:srcRect/>
          <a:stretch>
            <a:fillRect/>
          </a:stretch>
        </p:blipFill>
        <p:spPr bwMode="auto">
          <a:xfrm>
            <a:off x="0" y="116632"/>
            <a:ext cx="1257300" cy="126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428736"/>
            <a:ext cx="8143932" cy="3600986"/>
          </a:xfrm>
          <a:prstGeom prst="rect">
            <a:avLst/>
          </a:prstGeom>
        </p:spPr>
        <p:txBody>
          <a:bodyPr wrap="square">
            <a:spAutoFit/>
          </a:bodyPr>
          <a:lstStyle/>
          <a:p>
            <a:r>
              <a:rPr lang="ru-RU" sz="2400" dirty="0" smtClean="0"/>
              <a:t>    </a:t>
            </a:r>
            <a:r>
              <a:rPr lang="ru-RU" sz="2400" b="1" u="sng" dirty="0" smtClean="0">
                <a:latin typeface="Times New Roman" pitchFamily="18" charset="0"/>
                <a:cs typeface="Times New Roman" pitchFamily="18" charset="0"/>
              </a:rPr>
              <a:t>На  экзамене необходимо при  себе  иметь:</a:t>
            </a:r>
          </a:p>
          <a:p>
            <a:pPr marL="342900" indent="-342900"/>
            <a:r>
              <a:rPr lang="ru-RU" sz="2400" dirty="0" smtClean="0">
                <a:latin typeface="Times New Roman" pitchFamily="18" charset="0"/>
                <a:cs typeface="Times New Roman" pitchFamily="18" charset="0"/>
              </a:rPr>
              <a:t>       - Паспорт</a:t>
            </a:r>
          </a:p>
          <a:p>
            <a:pPr marL="342900" indent="-342900"/>
            <a:r>
              <a:rPr lang="ru-RU" sz="2400" dirty="0" smtClean="0">
                <a:latin typeface="Times New Roman" pitchFamily="18" charset="0"/>
                <a:cs typeface="Times New Roman" pitchFamily="18" charset="0"/>
              </a:rPr>
              <a:t>       - Уведомление</a:t>
            </a:r>
          </a:p>
          <a:p>
            <a:pPr marL="342900" indent="-342900"/>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Гелевые</a:t>
            </a:r>
            <a:r>
              <a:rPr lang="ru-RU" sz="2400" dirty="0" smtClean="0">
                <a:latin typeface="Times New Roman" pitchFamily="18" charset="0"/>
                <a:cs typeface="Times New Roman" pitchFamily="18" charset="0"/>
              </a:rPr>
              <a:t>  черные  ручки  2  шт.</a:t>
            </a:r>
          </a:p>
          <a:p>
            <a:pPr marL="342900" indent="-342900"/>
            <a:r>
              <a:rPr lang="ru-RU" sz="2400" dirty="0" smtClean="0">
                <a:latin typeface="Times New Roman" pitchFamily="18" charset="0"/>
                <a:cs typeface="Times New Roman" pitchFamily="18" charset="0"/>
              </a:rPr>
              <a:t>       - Бахилы (сменную обувь)</a:t>
            </a:r>
          </a:p>
          <a:p>
            <a:pPr marL="342900" indent="-342900"/>
            <a:r>
              <a:rPr lang="ru-RU" sz="2400" dirty="0" smtClean="0">
                <a:latin typeface="Times New Roman" pitchFamily="18" charset="0"/>
                <a:cs typeface="Times New Roman" pitchFamily="18" charset="0"/>
              </a:rPr>
              <a:t>     Сбор  выпускников    у  школы.  </a:t>
            </a:r>
          </a:p>
          <a:p>
            <a:pPr marL="342900" indent="-342900" algn="ctr"/>
            <a:r>
              <a:rPr lang="ru-RU" sz="2400" dirty="0" smtClean="0">
                <a:solidFill>
                  <a:srgbClr val="C00000"/>
                </a:solidFill>
                <a:latin typeface="Times New Roman" pitchFamily="18" charset="0"/>
                <a:cs typeface="Times New Roman" pitchFamily="18" charset="0"/>
              </a:rPr>
              <a:t>На экзамене ЗАПРЕЩЕНО пользоваться мобильными телефонами и другими средствами связи!</a:t>
            </a:r>
          </a:p>
          <a:p>
            <a:pPr marL="342900" indent="-342900"/>
            <a:endParaRPr lang="ru-RU" dirty="0" smtClean="0"/>
          </a:p>
          <a:p>
            <a:pPr marL="342900" indent="-342900"/>
            <a:endParaRPr lang="ru-RU" dirty="0"/>
          </a:p>
        </p:txBody>
      </p:sp>
      <p:pic>
        <p:nvPicPr>
          <p:cNvPr id="3" name="Picture 10"/>
          <p:cNvPicPr>
            <a:picLocks noChangeAspect="1" noChangeArrowheads="1"/>
          </p:cNvPicPr>
          <p:nvPr/>
        </p:nvPicPr>
        <p:blipFill>
          <a:blip r:embed="rId2" cstate="print"/>
          <a:srcRect/>
          <a:stretch>
            <a:fillRect/>
          </a:stretch>
        </p:blipFill>
        <p:spPr bwMode="auto">
          <a:xfrm>
            <a:off x="6732240" y="4500570"/>
            <a:ext cx="2267744" cy="1808750"/>
          </a:xfrm>
          <a:prstGeom prst="rect">
            <a:avLst/>
          </a:prstGeom>
          <a:noFill/>
          <a:ln w="9525">
            <a:noFill/>
            <a:miter lim="800000"/>
            <a:headEnd/>
            <a:tailEnd/>
          </a:ln>
        </p:spPr>
      </p:pic>
      <p:pic>
        <p:nvPicPr>
          <p:cNvPr id="4" name="Picture 9"/>
          <p:cNvPicPr>
            <a:picLocks noChangeAspect="1" noChangeArrowheads="1"/>
          </p:cNvPicPr>
          <p:nvPr/>
        </p:nvPicPr>
        <p:blipFill>
          <a:blip r:embed="rId3" cstate="print"/>
          <a:srcRect/>
          <a:stretch>
            <a:fillRect/>
          </a:stretch>
        </p:blipFill>
        <p:spPr bwMode="auto">
          <a:xfrm>
            <a:off x="0" y="4357688"/>
            <a:ext cx="2339752" cy="2239664"/>
          </a:xfrm>
          <a:prstGeom prst="rect">
            <a:avLst/>
          </a:prstGeom>
          <a:noFill/>
          <a:ln w="9525">
            <a:noFill/>
            <a:miter lim="800000"/>
            <a:headEnd/>
            <a:tailEnd/>
          </a:ln>
        </p:spPr>
      </p:pic>
      <p:sp>
        <p:nvSpPr>
          <p:cNvPr id="5" name="Умножение 16"/>
          <p:cNvSpPr/>
          <p:nvPr/>
        </p:nvSpPr>
        <p:spPr>
          <a:xfrm>
            <a:off x="468313" y="4581525"/>
            <a:ext cx="1495425" cy="1373188"/>
          </a:xfrm>
          <a:prstGeom prst="mathMultipl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Умножение 16"/>
          <p:cNvSpPr/>
          <p:nvPr/>
        </p:nvSpPr>
        <p:spPr>
          <a:xfrm>
            <a:off x="7236296" y="4581128"/>
            <a:ext cx="1495425" cy="1373188"/>
          </a:xfrm>
          <a:prstGeom prst="mathMultipl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6"/>
          <p:cNvSpPr/>
          <p:nvPr/>
        </p:nvSpPr>
        <p:spPr>
          <a:xfrm>
            <a:off x="2627784" y="404664"/>
            <a:ext cx="2448272" cy="584775"/>
          </a:xfrm>
          <a:prstGeom prst="rect">
            <a:avLst/>
          </a:prstGeom>
        </p:spPr>
        <p:txBody>
          <a:bodyPr wrap="square">
            <a:spAutoFit/>
          </a:bodyPr>
          <a:lstStyle/>
          <a:p>
            <a:r>
              <a:rPr lang="ru-RU" sz="3200" dirty="0" smtClean="0">
                <a:solidFill>
                  <a:schemeClr val="bg1"/>
                </a:solidFill>
                <a:latin typeface="Times New Roman" pitchFamily="18" charset="0"/>
                <a:cs typeface="Times New Roman" pitchFamily="18" charset="0"/>
              </a:rPr>
              <a:t>В день  ЕГЭ</a:t>
            </a:r>
            <a:endParaRPr lang="ru-RU" sz="3200" dirty="0">
              <a:solidFill>
                <a:schemeClr val="bg1"/>
              </a:solidFill>
            </a:endParaRPr>
          </a:p>
        </p:txBody>
      </p:sp>
      <p:pic>
        <p:nvPicPr>
          <p:cNvPr id="8" name="Picture 2"/>
          <p:cNvPicPr>
            <a:picLocks noChangeAspect="1" noChangeArrowheads="1"/>
          </p:cNvPicPr>
          <p:nvPr/>
        </p:nvPicPr>
        <p:blipFill>
          <a:blip r:embed="rId4" cstate="print"/>
          <a:srcRect/>
          <a:stretch>
            <a:fillRect/>
          </a:stretch>
        </p:blipFill>
        <p:spPr bwMode="auto">
          <a:xfrm>
            <a:off x="0" y="0"/>
            <a:ext cx="1257300" cy="1340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357298"/>
            <a:ext cx="8136904" cy="4816703"/>
          </a:xfrm>
          <a:prstGeom prst="rect">
            <a:avLst/>
          </a:prstGeom>
        </p:spPr>
        <p:txBody>
          <a:bodyPr wrap="square">
            <a:spAutoFit/>
          </a:bodyPr>
          <a:lstStyle/>
          <a:p>
            <a:pPr algn="just"/>
            <a:endParaRPr lang="ru-RU" sz="1900" b="1" dirty="0" smtClean="0">
              <a:latin typeface="Times New Roman" pitchFamily="18" charset="0"/>
              <a:cs typeface="Times New Roman" pitchFamily="18" charset="0"/>
            </a:endParaRPr>
          </a:p>
          <a:p>
            <a:pPr algn="just"/>
            <a:r>
              <a:rPr lang="ru-RU" sz="19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Сведения о результатах ЕГЭ отражены в федеральной информационной системе обеспечения проведения государственной итоговой аттестации учащихся,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a:t>
            </a:r>
          </a:p>
          <a:p>
            <a:pPr algn="just"/>
            <a:r>
              <a:rPr lang="ru-RU" sz="2000" dirty="0" smtClean="0">
                <a:latin typeface="Times New Roman" pitchFamily="18" charset="0"/>
                <a:cs typeface="Times New Roman" pitchFamily="18" charset="0"/>
              </a:rPr>
              <a:t>Выдача свидетельств о результатах ЕГЭ, а также дубликатов свидетельств о результатах ЕГЭ с 2014 года не производиться.</a:t>
            </a:r>
          </a:p>
          <a:p>
            <a:pPr algn="ctr"/>
            <a:r>
              <a:rPr lang="ru-RU" sz="2400" dirty="0" smtClean="0">
                <a:solidFill>
                  <a:srgbClr val="C00000"/>
                </a:solidFill>
                <a:latin typeface="Times New Roman" pitchFamily="18" charset="0"/>
                <a:cs typeface="Times New Roman" pitchFamily="18" charset="0"/>
              </a:rPr>
              <a:t>Результаты ЕГЭ действительны в течение 4 лет, следующих за годом получения этих результатов.</a:t>
            </a:r>
          </a:p>
        </p:txBody>
      </p:sp>
      <p:sp>
        <p:nvSpPr>
          <p:cNvPr id="4" name="Прямоугольник 3"/>
          <p:cNvSpPr/>
          <p:nvPr/>
        </p:nvSpPr>
        <p:spPr>
          <a:xfrm>
            <a:off x="1763688" y="404664"/>
            <a:ext cx="6190477" cy="584775"/>
          </a:xfrm>
          <a:prstGeom prst="rect">
            <a:avLst/>
          </a:prstGeom>
        </p:spPr>
        <p:txBody>
          <a:bodyPr wrap="none">
            <a:spAutoFit/>
          </a:bodyPr>
          <a:lstStyle/>
          <a:p>
            <a:r>
              <a:rPr lang="ru-RU" sz="3200" dirty="0" smtClean="0">
                <a:solidFill>
                  <a:schemeClr val="bg1"/>
                </a:solidFill>
                <a:latin typeface="Times New Roman" pitchFamily="18" charset="0"/>
                <a:cs typeface="Times New Roman" pitchFamily="18" charset="0"/>
              </a:rPr>
              <a:t>Свидетельство о результатах ЕГЭ </a:t>
            </a:r>
            <a:endParaRPr lang="ru-RU" sz="3200" dirty="0">
              <a:solidFill>
                <a:schemeClr val="bg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0" y="116632"/>
            <a:ext cx="1257300" cy="13121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ru-RU" sz="3800" dirty="0"/>
              <a:t/>
            </a:r>
            <a:br>
              <a:rPr lang="ru-RU" sz="3800" dirty="0"/>
            </a:br>
            <a:r>
              <a:rPr lang="ru-RU" sz="3800" dirty="0" smtClean="0"/>
              <a:t> </a:t>
            </a:r>
            <a:r>
              <a:rPr lang="ru-RU" sz="3200" b="1" dirty="0">
                <a:latin typeface="Times New Roman" pitchFamily="18" charset="0"/>
                <a:cs typeface="Times New Roman" pitchFamily="18" charset="0"/>
              </a:rPr>
              <a:t>Продолжительность </a:t>
            </a:r>
            <a:r>
              <a:rPr lang="ru-RU" sz="3200" b="1" dirty="0" smtClean="0">
                <a:latin typeface="Times New Roman" pitchFamily="18" charset="0"/>
                <a:cs typeface="Times New Roman" pitchFamily="18" charset="0"/>
              </a:rPr>
              <a:t>ЕГЭ</a:t>
            </a:r>
            <a:r>
              <a:rPr lang="ru-RU" sz="3800" dirty="0">
                <a:latin typeface="Times New Roman" pitchFamily="18" charset="0"/>
                <a:cs typeface="Times New Roman" pitchFamily="18" charset="0"/>
              </a:rPr>
              <a:t/>
            </a:r>
            <a:br>
              <a:rPr lang="ru-RU" sz="3800" dirty="0">
                <a:latin typeface="Times New Roman" pitchFamily="18" charset="0"/>
                <a:cs typeface="Times New Roman" pitchFamily="18" charset="0"/>
              </a:rPr>
            </a:br>
            <a:endParaRPr lang="ru-RU" sz="3800" dirty="0">
              <a:latin typeface="Times New Roman" pitchFamily="18" charset="0"/>
              <a:cs typeface="Times New Roman" pitchFamily="18" charset="0"/>
            </a:endParaRPr>
          </a:p>
        </p:txBody>
      </p:sp>
      <p:sp>
        <p:nvSpPr>
          <p:cNvPr id="83971" name="Rectangle 3"/>
          <p:cNvSpPr>
            <a:spLocks noGrp="1" noChangeArrowheads="1"/>
          </p:cNvSpPr>
          <p:nvPr>
            <p:ph type="body" idx="1"/>
          </p:nvPr>
        </p:nvSpPr>
        <p:spPr/>
        <p:txBody>
          <a:bodyPr/>
          <a:lstStyle/>
          <a:p>
            <a:pPr algn="just">
              <a:buFont typeface="Arial" pitchFamily="34" charset="0"/>
              <a:buChar char="•"/>
            </a:pPr>
            <a:r>
              <a:rPr lang="ru-RU" sz="2800" dirty="0" smtClean="0">
                <a:latin typeface="Times New Roman" pitchFamily="18" charset="0"/>
                <a:cs typeface="Times New Roman" pitchFamily="18" charset="0"/>
              </a:rPr>
              <a:t>    Математика</a:t>
            </a:r>
            <a:r>
              <a:rPr lang="ru-RU" sz="2800" dirty="0">
                <a:latin typeface="Times New Roman" pitchFamily="18" charset="0"/>
                <a:cs typeface="Times New Roman" pitchFamily="18" charset="0"/>
              </a:rPr>
              <a:t>, литература, физика, информатика и ИКТ - 4 часа (240 минут);</a:t>
            </a:r>
          </a:p>
          <a:p>
            <a:pPr algn="just">
              <a:buFont typeface="Arial" pitchFamily="34" charset="0"/>
              <a:buChar char="•"/>
            </a:pPr>
            <a:r>
              <a:rPr lang="ru-RU" sz="2800" dirty="0" smtClean="0">
                <a:latin typeface="Times New Roman" pitchFamily="18" charset="0"/>
                <a:cs typeface="Times New Roman" pitchFamily="18" charset="0"/>
              </a:rPr>
              <a:t>    Обществознание</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история -3,5 </a:t>
            </a:r>
            <a:r>
              <a:rPr lang="ru-RU" sz="2800" dirty="0">
                <a:latin typeface="Times New Roman" pitchFamily="18" charset="0"/>
                <a:cs typeface="Times New Roman" pitchFamily="18" charset="0"/>
              </a:rPr>
              <a:t>часа (210 минут);</a:t>
            </a:r>
          </a:p>
          <a:p>
            <a:pPr algn="just">
              <a:buFont typeface="Arial" pitchFamily="34" charset="0"/>
              <a:buChar char="•"/>
            </a:pPr>
            <a:r>
              <a:rPr lang="ru-RU" sz="2800" dirty="0" smtClean="0">
                <a:latin typeface="Times New Roman" pitchFamily="18" charset="0"/>
                <a:cs typeface="Times New Roman" pitchFamily="18" charset="0"/>
              </a:rPr>
              <a:t>    Русский </a:t>
            </a:r>
            <a:r>
              <a:rPr lang="ru-RU" sz="2800" dirty="0">
                <a:latin typeface="Times New Roman" pitchFamily="18" charset="0"/>
                <a:cs typeface="Times New Roman" pitchFamily="18" charset="0"/>
              </a:rPr>
              <a:t>язык, биология, география, химия - 3 часа (180 минут);</a:t>
            </a:r>
          </a:p>
          <a:p>
            <a:pPr algn="just">
              <a:buFont typeface="Arial" pitchFamily="34" charset="0"/>
              <a:buChar char="•"/>
            </a:pPr>
            <a:r>
              <a:rPr lang="ru-RU" sz="2800" dirty="0" smtClean="0">
                <a:latin typeface="Times New Roman" pitchFamily="18" charset="0"/>
                <a:cs typeface="Times New Roman" pitchFamily="18" charset="0"/>
              </a:rPr>
              <a:t>    Иностранные  </a:t>
            </a:r>
            <a:r>
              <a:rPr lang="ru-RU" sz="2800" dirty="0">
                <a:latin typeface="Times New Roman" pitchFamily="18" charset="0"/>
                <a:cs typeface="Times New Roman" pitchFamily="18" charset="0"/>
              </a:rPr>
              <a:t>языки - 2 часа 40 минут  (160 минут).</a:t>
            </a:r>
          </a:p>
        </p:txBody>
      </p:sp>
      <p:pic>
        <p:nvPicPr>
          <p:cNvPr id="4" name="Picture 2"/>
          <p:cNvPicPr>
            <a:picLocks noChangeAspect="1" noChangeArrowheads="1"/>
          </p:cNvPicPr>
          <p:nvPr/>
        </p:nvPicPr>
        <p:blipFill>
          <a:blip r:embed="rId2" cstate="print"/>
          <a:srcRect/>
          <a:stretch>
            <a:fillRect/>
          </a:stretch>
        </p:blipFill>
        <p:spPr bwMode="auto">
          <a:xfrm>
            <a:off x="0" y="0"/>
            <a:ext cx="125730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76672"/>
            <a:ext cx="5003870" cy="584775"/>
          </a:xfrm>
          <a:prstGeom prst="rect">
            <a:avLst/>
          </a:prstGeom>
        </p:spPr>
        <p:txBody>
          <a:bodyPr wrap="none">
            <a:spAutoFit/>
          </a:bodyPr>
          <a:lstStyle/>
          <a:p>
            <a:pPr algn="ctr"/>
            <a:r>
              <a:rPr lang="ru-RU" sz="3200" dirty="0" smtClean="0">
                <a:solidFill>
                  <a:schemeClr val="bg1"/>
                </a:solidFill>
              </a:rPr>
              <a:t>Нормативные документы</a:t>
            </a:r>
            <a:endParaRPr lang="ru-RU" sz="3200" dirty="0">
              <a:solidFill>
                <a:schemeClr val="bg1"/>
              </a:solidFill>
            </a:endParaRPr>
          </a:p>
        </p:txBody>
      </p:sp>
      <p:sp>
        <p:nvSpPr>
          <p:cNvPr id="3" name="Прямоугольник 2"/>
          <p:cNvSpPr/>
          <p:nvPr/>
        </p:nvSpPr>
        <p:spPr>
          <a:xfrm>
            <a:off x="539552" y="1700808"/>
            <a:ext cx="7488832" cy="5102935"/>
          </a:xfrm>
          <a:prstGeom prst="rect">
            <a:avLst/>
          </a:prstGeom>
        </p:spPr>
        <p:txBody>
          <a:bodyPr wrap="square">
            <a:spAutoFit/>
          </a:bodyPr>
          <a:lstStyle/>
          <a:p>
            <a:pPr algn="just" eaLnBrk="1" hangingPunct="1">
              <a:spcBef>
                <a:spcPct val="65000"/>
              </a:spcBef>
              <a:buClrTx/>
              <a:buSzTx/>
              <a:buFont typeface="Wingdings" pitchFamily="2" charset="2"/>
              <a:buChar char="Ø"/>
              <a:defRPr/>
            </a:pPr>
            <a:r>
              <a:rPr lang="ru-RU" sz="2000" dirty="0" smtClean="0">
                <a:effectLst>
                  <a:outerShdw blurRad="38100" dist="38100" dir="2700000" algn="tl">
                    <a:srgbClr val="C0C0C0"/>
                  </a:outerShdw>
                </a:effectLst>
                <a:latin typeface="Times New Roman" pitchFamily="18" charset="0"/>
                <a:cs typeface="Times New Roman" pitchFamily="18" charset="0"/>
              </a:rPr>
              <a:t>Федеральный закон «Об образовании в Российской Федерации» от 29 декабря 2012 года N 273-ФЗ</a:t>
            </a:r>
          </a:p>
          <a:p>
            <a:pPr algn="just">
              <a:spcBef>
                <a:spcPct val="65000"/>
              </a:spcBef>
              <a:buFont typeface="Wingdings" pitchFamily="2" charset="2"/>
              <a:buChar char="Ø"/>
              <a:defRPr/>
            </a:pPr>
            <a:r>
              <a:rPr lang="ru-RU" sz="2000" dirty="0" smtClean="0">
                <a:effectLst>
                  <a:outerShdw blurRad="38100" dist="38100" dir="2700000" algn="tl">
                    <a:srgbClr val="C0C0C0"/>
                  </a:outerShdw>
                </a:effectLst>
                <a:latin typeface="Times New Roman" pitchFamily="18" charset="0"/>
                <a:cs typeface="Times New Roman" pitchFamily="18" charset="0"/>
              </a:rPr>
              <a:t> </a:t>
            </a:r>
            <a:r>
              <a:rPr lang="ru-RU" sz="2000" dirty="0" smtClean="0">
                <a:latin typeface="Times New Roman" pitchFamily="18" charset="0"/>
                <a:cs typeface="Times New Roman" pitchFamily="18" charset="0"/>
              </a:rPr>
              <a:t>Приказ Министерства образования и науки Российской Федерации от 26.12.2013 г. №1400 «Об утверждении Порядка проведения государственной итоговой аттестации по образовательным программам среднего общего образования»</a:t>
            </a:r>
          </a:p>
          <a:p>
            <a:pPr algn="just">
              <a:spcBef>
                <a:spcPct val="65000"/>
              </a:spcBef>
              <a:buFont typeface="Wingdings" pitchFamily="2" charset="2"/>
              <a:buChar char="Ø"/>
              <a:defRPr/>
            </a:pPr>
            <a:r>
              <a:rPr lang="ru-RU" sz="2000" dirty="0" smtClean="0">
                <a:latin typeface="Times New Roman" pitchFamily="18" charset="0"/>
                <a:cs typeface="Times New Roman" pitchFamily="18" charset="0"/>
              </a:rPr>
              <a:t>Приказ Министерства образования и науки Российской Федерации от 05.08.2014 г. №923 «О внесении изменений в Порядок проведения государственной итоговой аттестации по образовательным программам среднего общего образования, утвержденный приказом Министерства образования и науки Российской Федерации от 26 декабря 2013 г. № 1400», от 24 марта 2016 г. №306</a:t>
            </a:r>
          </a:p>
          <a:p>
            <a:pPr algn="just" eaLnBrk="1" hangingPunct="1">
              <a:spcBef>
                <a:spcPct val="65000"/>
              </a:spcBef>
              <a:buClrTx/>
              <a:buSzTx/>
              <a:buFontTx/>
              <a:buChar char="•"/>
              <a:defRPr/>
            </a:pPr>
            <a:endParaRPr lang="ru-RU" sz="2400" i="1" dirty="0" smtClean="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87623" y="228600"/>
            <a:ext cx="7776865" cy="914400"/>
          </a:xfrm>
        </p:spPr>
        <p:txBody>
          <a:bodyPr/>
          <a:lstStyle/>
          <a:p>
            <a:r>
              <a:rPr lang="ru-RU" sz="36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Апелляция о нарушении установленного порядка проведения ЕГЭ</a:t>
            </a:r>
            <a:endParaRPr lang="ru-RU" sz="3200" dirty="0"/>
          </a:p>
        </p:txBody>
      </p:sp>
      <p:sp>
        <p:nvSpPr>
          <p:cNvPr id="33795" name="Rectangle 3"/>
          <p:cNvSpPr>
            <a:spLocks noGrp="1" noChangeArrowheads="1"/>
          </p:cNvSpPr>
          <p:nvPr>
            <p:ph type="body" idx="1"/>
          </p:nvPr>
        </p:nvSpPr>
        <p:spPr>
          <a:xfrm>
            <a:off x="323528" y="1772815"/>
            <a:ext cx="8136904" cy="4246985"/>
          </a:xfrm>
        </p:spPr>
        <p:txBody>
          <a:bodyPr/>
          <a:lstStyle/>
          <a:p>
            <a:pPr algn="ctr">
              <a:lnSpc>
                <a:spcPct val="90000"/>
              </a:lnSpc>
              <a:buNone/>
            </a:pPr>
            <a:r>
              <a:rPr lang="ru-RU" sz="2800" dirty="0" smtClean="0"/>
              <a:t>	</a:t>
            </a:r>
            <a:r>
              <a:rPr lang="ru-RU" sz="2400" dirty="0" smtClean="0">
                <a:latin typeface="Times New Roman" pitchFamily="18" charset="0"/>
                <a:cs typeface="Times New Roman" pitchFamily="18" charset="0"/>
              </a:rPr>
              <a:t>Апелляция </a:t>
            </a:r>
            <a:r>
              <a:rPr lang="ru-RU" sz="2400" u="sng" dirty="0" smtClean="0">
                <a:latin typeface="Times New Roman" pitchFamily="18" charset="0"/>
                <a:cs typeface="Times New Roman" pitchFamily="18" charset="0"/>
              </a:rPr>
              <a:t>о нарушении установленного порядка проведения ЕГЭ</a:t>
            </a:r>
            <a:r>
              <a:rPr lang="ru-RU" sz="2400" dirty="0" smtClean="0">
                <a:latin typeface="Times New Roman" pitchFamily="18" charset="0"/>
                <a:cs typeface="Times New Roman" pitchFamily="18" charset="0"/>
              </a:rPr>
              <a:t>  подается участником ЕГЭ в день экзамена, не покидая ППЭ.</a:t>
            </a:r>
            <a:endParaRPr lang="ru-RU" sz="2400" dirty="0">
              <a:latin typeface="Times New Roman" pitchFamily="18" charset="0"/>
              <a:cs typeface="Times New Roman" pitchFamily="18" charset="0"/>
            </a:endParaRPr>
          </a:p>
          <a:p>
            <a:pPr algn="ctr">
              <a:spcBef>
                <a:spcPts val="0"/>
              </a:spcBef>
              <a:buNone/>
            </a:pPr>
            <a:r>
              <a:rPr lang="ru-RU" sz="2400" dirty="0" smtClean="0">
                <a:latin typeface="Times New Roman" pitchFamily="18" charset="0"/>
                <a:cs typeface="Times New Roman" pitchFamily="18" charset="0"/>
              </a:rPr>
              <a:t>Конфликтная комиссия рассматривает апелляцию </a:t>
            </a:r>
          </a:p>
          <a:p>
            <a:pPr algn="ctr">
              <a:spcBef>
                <a:spcPts val="0"/>
              </a:spcBef>
              <a:buNone/>
            </a:pPr>
            <a:r>
              <a:rPr lang="ru-RU" sz="2400" dirty="0" smtClean="0">
                <a:latin typeface="Times New Roman" pitchFamily="18" charset="0"/>
                <a:cs typeface="Times New Roman" pitchFamily="18" charset="0"/>
              </a:rPr>
              <a:t>не более 2-х рабочих дней с момента ее подачи.</a:t>
            </a:r>
          </a:p>
          <a:p>
            <a:pPr algn="ctr">
              <a:lnSpc>
                <a:spcPct val="90000"/>
              </a:lnSpc>
              <a:buNone/>
            </a:pPr>
            <a:r>
              <a:rPr lang="ru-RU" sz="2400" dirty="0" smtClean="0">
                <a:latin typeface="Times New Roman" pitchFamily="18" charset="0"/>
                <a:cs typeface="Times New Roman" pitchFamily="18" charset="0"/>
              </a:rPr>
              <a:t>	В случае удовлетворения апелляции</a:t>
            </a:r>
          </a:p>
          <a:p>
            <a:pPr algn="ctr">
              <a:lnSpc>
                <a:spcPct val="90000"/>
              </a:lnSpc>
              <a:buNone/>
            </a:pPr>
            <a:r>
              <a:rPr lang="ru-RU" sz="2400" dirty="0" smtClean="0">
                <a:latin typeface="Times New Roman" pitchFamily="18" charset="0"/>
                <a:cs typeface="Times New Roman" pitchFamily="18" charset="0"/>
              </a:rPr>
              <a:t>	</a:t>
            </a:r>
            <a:r>
              <a:rPr lang="ru-RU" sz="2400" u="sng" dirty="0" smtClean="0">
                <a:latin typeface="Times New Roman" pitchFamily="18" charset="0"/>
                <a:cs typeface="Times New Roman" pitchFamily="18" charset="0"/>
              </a:rPr>
              <a:t> результат ЕГЭ участника аннулируется, </a:t>
            </a:r>
          </a:p>
          <a:p>
            <a:pPr algn="ctr">
              <a:lnSpc>
                <a:spcPct val="90000"/>
              </a:lnSpc>
              <a:buNone/>
            </a:pPr>
            <a:r>
              <a:rPr lang="ru-RU" sz="2400" dirty="0" smtClean="0">
                <a:latin typeface="Times New Roman" pitchFamily="18" charset="0"/>
                <a:cs typeface="Times New Roman" pitchFamily="18" charset="0"/>
              </a:rPr>
              <a:t>	и участнику предоставляется возможность </a:t>
            </a:r>
          </a:p>
          <a:p>
            <a:pPr algn="ctr">
              <a:lnSpc>
                <a:spcPct val="90000"/>
              </a:lnSpc>
              <a:buNone/>
            </a:pPr>
            <a:r>
              <a:rPr lang="ru-RU" sz="2400" u="sng" dirty="0" smtClean="0">
                <a:latin typeface="Times New Roman" pitchFamily="18" charset="0"/>
                <a:cs typeface="Times New Roman" pitchFamily="18" charset="0"/>
              </a:rPr>
              <a:t>сдать ЕГЭ по данному предмету в другой день, </a:t>
            </a:r>
            <a:r>
              <a:rPr lang="ru-RU" sz="2400" dirty="0" smtClean="0">
                <a:latin typeface="Times New Roman" pitchFamily="18" charset="0"/>
                <a:cs typeface="Times New Roman" pitchFamily="18" charset="0"/>
              </a:rPr>
              <a:t>предусмотренный единым расписанием.</a:t>
            </a:r>
            <a:endParaRPr lang="ru-RU" sz="2400" dirty="0">
              <a:latin typeface="Times New Roman" pitchFamily="18" charset="0"/>
              <a:cs typeface="Times New Roman" pitchFamily="18" charset="0"/>
            </a:endParaRPr>
          </a:p>
        </p:txBody>
      </p:sp>
      <p:sp>
        <p:nvSpPr>
          <p:cNvPr id="33796" name="Rectangle 4"/>
          <p:cNvSpPr>
            <a:spLocks noChangeArrowheads="1"/>
          </p:cNvSpPr>
          <p:nvPr/>
        </p:nvSpPr>
        <p:spPr bwMode="auto">
          <a:xfrm>
            <a:off x="2268538" y="5734050"/>
            <a:ext cx="4572000" cy="366713"/>
          </a:xfrm>
          <a:prstGeom prst="rect">
            <a:avLst/>
          </a:prstGeom>
          <a:noFill/>
          <a:ln w="9525">
            <a:noFill/>
            <a:miter lim="800000"/>
            <a:headEnd/>
            <a:tailEnd/>
          </a:ln>
          <a:effectLst/>
        </p:spPr>
        <p:txBody>
          <a:bodyPr>
            <a:spAutoFit/>
          </a:bodyPr>
          <a:lstStyle/>
          <a:p>
            <a:endParaRPr lang="ru-RU" b="1">
              <a:solidFill>
                <a:srgbClr val="0033CC"/>
              </a:solidFill>
            </a:endParaRPr>
          </a:p>
        </p:txBody>
      </p:sp>
      <p:pic>
        <p:nvPicPr>
          <p:cNvPr id="5" name="Picture 2"/>
          <p:cNvPicPr>
            <a:picLocks noChangeAspect="1" noChangeArrowheads="1"/>
          </p:cNvPicPr>
          <p:nvPr/>
        </p:nvPicPr>
        <p:blipFill>
          <a:blip r:embed="rId2" cstate="print"/>
          <a:srcRect/>
          <a:stretch>
            <a:fillRect/>
          </a:stretch>
        </p:blipFill>
        <p:spPr bwMode="auto">
          <a:xfrm>
            <a:off x="0" y="0"/>
            <a:ext cx="125730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59632" y="228600"/>
            <a:ext cx="7632848" cy="914400"/>
          </a:xfrm>
        </p:spPr>
        <p:txBody>
          <a:bodyPr/>
          <a:lstStyle/>
          <a:p>
            <a:pPr algn="ctr"/>
            <a:r>
              <a:rPr lang="ru-RU" sz="36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Апелляция о несогласии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с результатами ЕГЭ</a:t>
            </a:r>
            <a:endParaRPr lang="ru-RU" sz="3200" dirty="0">
              <a:latin typeface="Times New Roman" pitchFamily="18" charset="0"/>
              <a:cs typeface="Times New Roman" pitchFamily="18" charset="0"/>
            </a:endParaRPr>
          </a:p>
        </p:txBody>
      </p:sp>
      <p:sp>
        <p:nvSpPr>
          <p:cNvPr id="35843" name="Rectangle 3"/>
          <p:cNvSpPr>
            <a:spLocks noGrp="1" noChangeArrowheads="1"/>
          </p:cNvSpPr>
          <p:nvPr>
            <p:ph type="body" idx="1"/>
          </p:nvPr>
        </p:nvSpPr>
        <p:spPr>
          <a:xfrm>
            <a:off x="0" y="1340768"/>
            <a:ext cx="8820472" cy="4968552"/>
          </a:xfrm>
        </p:spPr>
        <p:txBody>
          <a:bodyPr/>
          <a:lstStyle/>
          <a:p>
            <a:pPr algn="ctr">
              <a:spcBef>
                <a:spcPts val="0"/>
              </a:spcBef>
              <a:buNone/>
            </a:pPr>
            <a:r>
              <a:rPr lang="ru-RU" sz="2800" dirty="0" smtClean="0"/>
              <a:t>	</a:t>
            </a:r>
          </a:p>
          <a:p>
            <a:pPr algn="ctr">
              <a:spcBef>
                <a:spcPts val="0"/>
              </a:spcBef>
              <a:buNone/>
            </a:pPr>
            <a:r>
              <a:rPr lang="ru-RU" sz="2400" dirty="0" smtClean="0">
                <a:latin typeface="Times New Roman" pitchFamily="18" charset="0"/>
                <a:cs typeface="Times New Roman" pitchFamily="18" charset="0"/>
              </a:rPr>
              <a:t>Апелляция </a:t>
            </a:r>
            <a:r>
              <a:rPr lang="ru-RU" sz="2400" u="sng" dirty="0" smtClean="0">
                <a:latin typeface="Times New Roman" pitchFamily="18" charset="0"/>
                <a:cs typeface="Times New Roman" pitchFamily="18" charset="0"/>
              </a:rPr>
              <a:t>о несогласии с результатами ЕГЭ</a:t>
            </a:r>
            <a:r>
              <a:rPr lang="ru-RU" sz="2400" dirty="0" smtClean="0">
                <a:latin typeface="Times New Roman" pitchFamily="18" charset="0"/>
                <a:cs typeface="Times New Roman" pitchFamily="18" charset="0"/>
              </a:rPr>
              <a:t>  </a:t>
            </a:r>
          </a:p>
          <a:p>
            <a:pPr algn="ctr">
              <a:spcBef>
                <a:spcPts val="0"/>
              </a:spcBef>
              <a:buNone/>
            </a:pPr>
            <a:r>
              <a:rPr lang="ru-RU" sz="2400" dirty="0" smtClean="0">
                <a:latin typeface="Times New Roman" pitchFamily="18" charset="0"/>
                <a:cs typeface="Times New Roman" pitchFamily="18" charset="0"/>
              </a:rPr>
              <a:t>подается в течение 2-х рабочих дней </a:t>
            </a:r>
          </a:p>
          <a:p>
            <a:pPr algn="ctr">
              <a:spcBef>
                <a:spcPts val="0"/>
              </a:spcBef>
              <a:buNone/>
            </a:pPr>
            <a:r>
              <a:rPr lang="ru-RU" sz="2400" dirty="0" smtClean="0">
                <a:latin typeface="Times New Roman" pitchFamily="18" charset="0"/>
                <a:cs typeface="Times New Roman" pitchFamily="18" charset="0"/>
              </a:rPr>
              <a:t>после официального объявления результатов экзамена. </a:t>
            </a:r>
          </a:p>
          <a:p>
            <a:pPr algn="ctr">
              <a:spcBef>
                <a:spcPts val="0"/>
              </a:spcBef>
              <a:buNone/>
            </a:pPr>
            <a:r>
              <a:rPr lang="ru-RU" sz="2400" dirty="0" smtClean="0">
                <a:latin typeface="Times New Roman" pitchFamily="18" charset="0"/>
                <a:cs typeface="Times New Roman" pitchFamily="18" charset="0"/>
              </a:rPr>
              <a:t>   </a:t>
            </a:r>
          </a:p>
          <a:p>
            <a:pPr algn="ctr">
              <a:spcBef>
                <a:spcPts val="0"/>
              </a:spcBef>
              <a:buNone/>
            </a:pPr>
            <a:r>
              <a:rPr lang="ru-RU" sz="2400" dirty="0" smtClean="0">
                <a:latin typeface="Times New Roman" pitchFamily="18" charset="0"/>
                <a:cs typeface="Times New Roman" pitchFamily="18" charset="0"/>
              </a:rPr>
              <a:t>Конфликтная комиссия рассматривает апелляцию </a:t>
            </a:r>
          </a:p>
          <a:p>
            <a:pPr algn="ctr">
              <a:spcBef>
                <a:spcPts val="0"/>
              </a:spcBef>
              <a:buNone/>
            </a:pPr>
            <a:r>
              <a:rPr lang="ru-RU" sz="2400" dirty="0" smtClean="0">
                <a:latin typeface="Times New Roman" pitchFamily="18" charset="0"/>
                <a:cs typeface="Times New Roman" pitchFamily="18" charset="0"/>
              </a:rPr>
              <a:t>не более 4-х рабочих дней с момента ее подачи.</a:t>
            </a:r>
          </a:p>
          <a:p>
            <a:pPr algn="ctr">
              <a:spcBef>
                <a:spcPts val="0"/>
              </a:spcBef>
              <a:buNone/>
            </a:pPr>
            <a:endParaRPr lang="ru-RU" sz="800" u="sng" dirty="0" smtClean="0">
              <a:latin typeface="Times New Roman" pitchFamily="18" charset="0"/>
              <a:cs typeface="Times New Roman" pitchFamily="18" charset="0"/>
            </a:endParaRPr>
          </a:p>
          <a:p>
            <a:pPr indent="0" algn="ctr">
              <a:spcBef>
                <a:spcPts val="0"/>
              </a:spcBef>
              <a:buNone/>
            </a:pPr>
            <a:r>
              <a:rPr lang="ru-RU" sz="2400" u="sng" dirty="0" smtClean="0">
                <a:latin typeface="Times New Roman" pitchFamily="18" charset="0"/>
                <a:cs typeface="Times New Roman" pitchFamily="18" charset="0"/>
              </a:rPr>
              <a:t>Результаты рассмотрения апелляции: </a:t>
            </a:r>
          </a:p>
          <a:p>
            <a:pPr indent="0" algn="ctr">
              <a:spcBef>
                <a:spcPts val="0"/>
              </a:spcBef>
              <a:buNone/>
            </a:pPr>
            <a:r>
              <a:rPr lang="ru-RU" sz="2400" dirty="0" smtClean="0">
                <a:latin typeface="Times New Roman" pitchFamily="18" charset="0"/>
                <a:cs typeface="Times New Roman" pitchFamily="18" charset="0"/>
              </a:rPr>
              <a:t>- отклонение апелляции и сохранение выставленных баллов;  </a:t>
            </a:r>
          </a:p>
          <a:p>
            <a:pPr indent="0" algn="ctr">
              <a:spcBef>
                <a:spcPts val="0"/>
              </a:spcBef>
              <a:buNone/>
            </a:pPr>
            <a:r>
              <a:rPr lang="ru-RU" sz="2400" dirty="0" smtClean="0">
                <a:latin typeface="Times New Roman" pitchFamily="18" charset="0"/>
                <a:cs typeface="Times New Roman" pitchFamily="18" charset="0"/>
              </a:rPr>
              <a:t>- удовлетворение апелляции и выставление других баллов </a:t>
            </a:r>
          </a:p>
          <a:p>
            <a:pPr indent="0" algn="ctr">
              <a:spcBef>
                <a:spcPts val="0"/>
              </a:spcBef>
              <a:buNone/>
            </a:pPr>
            <a:r>
              <a:rPr lang="ru-RU" sz="2400" u="sng" dirty="0" smtClean="0">
                <a:latin typeface="Times New Roman" pitchFamily="18" charset="0"/>
                <a:cs typeface="Times New Roman" pitchFamily="18" charset="0"/>
              </a:rPr>
              <a:t>как в сторону увеличения, так и в сторону  уменьшения</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0" y="0"/>
            <a:ext cx="125730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Box 1"/>
          <p:cNvSpPr txBox="1">
            <a:spLocks noChangeArrowheads="1"/>
          </p:cNvSpPr>
          <p:nvPr/>
        </p:nvSpPr>
        <p:spPr bwMode="auto">
          <a:xfrm>
            <a:off x="-3378200" y="1079500"/>
            <a:ext cx="184150" cy="369888"/>
          </a:xfrm>
          <a:prstGeom prst="rect">
            <a:avLst/>
          </a:prstGeom>
          <a:noFill/>
          <a:ln w="9525">
            <a:noFill/>
            <a:miter lim="800000"/>
            <a:headEnd/>
            <a:tailEnd/>
          </a:ln>
        </p:spPr>
        <p:txBody>
          <a:bodyPr wrap="none">
            <a:spAutoFit/>
          </a:bodyPr>
          <a:lstStyle/>
          <a:p>
            <a:pPr eaLnBrk="1" hangingPunct="1"/>
            <a:endParaRPr lang="ru-RU" altLang="ru-RU"/>
          </a:p>
        </p:txBody>
      </p:sp>
      <p:sp>
        <p:nvSpPr>
          <p:cNvPr id="16" name="TextBox 15"/>
          <p:cNvSpPr txBox="1">
            <a:spLocks noChangeArrowheads="1"/>
          </p:cNvSpPr>
          <p:nvPr/>
        </p:nvSpPr>
        <p:spPr bwMode="auto">
          <a:xfrm>
            <a:off x="642910" y="142853"/>
            <a:ext cx="7786742" cy="1200329"/>
          </a:xfrm>
          <a:prstGeom prst="rect">
            <a:avLst/>
          </a:prstGeom>
          <a:noFill/>
          <a:ln>
            <a:noFill/>
          </a:ln>
          <a:effectLst>
            <a:outerShdw blurRad="50800" dist="38100" dir="5400000" algn="t"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ru-RU" altLang="ru-RU" sz="3600" i="0" dirty="0">
                <a:solidFill>
                  <a:schemeClr val="bg1"/>
                </a:solidFill>
                <a:effectLst>
                  <a:outerShdw blurRad="38100" dist="38100" dir="2700000" algn="tl">
                    <a:srgbClr val="C0C0C0"/>
                  </a:outerShdw>
                </a:effectLst>
                <a:latin typeface="Times New Roman" pitchFamily="18" charset="0"/>
                <a:cs typeface="Times New Roman" pitchFamily="18" charset="0"/>
              </a:rPr>
              <a:t>Итоговое сочинение (изложение) как условие допуска </a:t>
            </a:r>
            <a:r>
              <a:rPr lang="ru-RU" altLang="ru-RU" sz="3600" i="0" dirty="0" smtClean="0">
                <a:solidFill>
                  <a:schemeClr val="bg1"/>
                </a:solidFill>
                <a:effectLst>
                  <a:outerShdw blurRad="38100" dist="38100" dir="2700000" algn="tl">
                    <a:srgbClr val="C0C0C0"/>
                  </a:outerShdw>
                </a:effectLst>
                <a:latin typeface="Times New Roman" pitchFamily="18" charset="0"/>
                <a:cs typeface="Times New Roman" pitchFamily="18" charset="0"/>
              </a:rPr>
              <a:t>  к </a:t>
            </a:r>
            <a:r>
              <a:rPr lang="ru-RU" altLang="ru-RU" sz="3600" i="0" dirty="0">
                <a:solidFill>
                  <a:schemeClr val="bg1"/>
                </a:solidFill>
                <a:effectLst>
                  <a:outerShdw blurRad="38100" dist="38100" dir="2700000" algn="tl">
                    <a:srgbClr val="C0C0C0"/>
                  </a:outerShdw>
                </a:effectLst>
                <a:latin typeface="Times New Roman" pitchFamily="18" charset="0"/>
                <a:cs typeface="Times New Roman" pitchFamily="18" charset="0"/>
              </a:rPr>
              <a:t>ГИА</a:t>
            </a:r>
          </a:p>
        </p:txBody>
      </p:sp>
      <p:sp>
        <p:nvSpPr>
          <p:cNvPr id="18" name="Прямоугольник 17"/>
          <p:cNvSpPr/>
          <p:nvPr/>
        </p:nvSpPr>
        <p:spPr>
          <a:xfrm>
            <a:off x="611188" y="1357299"/>
            <a:ext cx="7993062" cy="4879990"/>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r>
              <a:rPr lang="ru-RU" altLang="ru-RU" sz="2400" b="0" u="sng" dirty="0">
                <a:solidFill>
                  <a:srgbClr val="C00000"/>
                </a:solidFill>
                <a:latin typeface="Times New Roman" pitchFamily="18" charset="0"/>
                <a:cs typeface="Times New Roman" pitchFamily="18" charset="0"/>
              </a:rPr>
              <a:t>Участие:</a:t>
            </a:r>
          </a:p>
          <a:p>
            <a:pPr algn="just" eaLnBrk="1" hangingPunct="1"/>
            <a:r>
              <a:rPr lang="ru-RU" altLang="ru-RU" sz="2400" b="0" dirty="0">
                <a:solidFill>
                  <a:schemeClr val="tx1"/>
                </a:solidFill>
                <a:latin typeface="Times New Roman" pitchFamily="18" charset="0"/>
                <a:cs typeface="Times New Roman" pitchFamily="18" charset="0"/>
              </a:rPr>
              <a:t>Обязательно - для участников ГИА с получением аттестата</a:t>
            </a:r>
          </a:p>
          <a:p>
            <a:pPr algn="just" eaLnBrk="1" hangingPunct="1"/>
            <a:r>
              <a:rPr lang="ru-RU" altLang="ru-RU" sz="2400" b="0" dirty="0">
                <a:solidFill>
                  <a:schemeClr val="tx1"/>
                </a:solidFill>
                <a:latin typeface="Times New Roman" pitchFamily="18" charset="0"/>
                <a:cs typeface="Times New Roman" pitchFamily="18" charset="0"/>
              </a:rPr>
              <a:t>По желанию - для участников ГИА без получения аттестата (до 10 дополнительных баллов к результатам ЕГЭ ) </a:t>
            </a:r>
          </a:p>
          <a:p>
            <a:pPr algn="just" eaLnBrk="1" hangingPunct="1"/>
            <a:endParaRPr lang="ru-RU" altLang="ru-RU" sz="2400" b="0" dirty="0">
              <a:solidFill>
                <a:schemeClr val="tx1"/>
              </a:solidFill>
              <a:latin typeface="Times New Roman" pitchFamily="18" charset="0"/>
              <a:cs typeface="Times New Roman" pitchFamily="18" charset="0"/>
            </a:endParaRPr>
          </a:p>
          <a:p>
            <a:pPr algn="just" eaLnBrk="1" hangingPunct="1"/>
            <a:r>
              <a:rPr lang="ru-RU" altLang="ru-RU" sz="2400" b="0" u="sng" dirty="0">
                <a:solidFill>
                  <a:srgbClr val="C00000"/>
                </a:solidFill>
                <a:latin typeface="Times New Roman" pitchFamily="18" charset="0"/>
                <a:cs typeface="Times New Roman" pitchFamily="18" charset="0"/>
              </a:rPr>
              <a:t>Места проведения:</a:t>
            </a:r>
          </a:p>
          <a:p>
            <a:pPr algn="just" eaLnBrk="1" hangingPunct="1"/>
            <a:r>
              <a:rPr lang="ru-RU" altLang="ru-RU" sz="2400" b="0" dirty="0">
                <a:solidFill>
                  <a:schemeClr val="tx1"/>
                </a:solidFill>
                <a:latin typeface="Times New Roman" pitchFamily="18" charset="0"/>
                <a:cs typeface="Times New Roman" pitchFamily="18" charset="0"/>
              </a:rPr>
              <a:t>для участников ГИА с получением аттестата  - аккредитованная ОО</a:t>
            </a:r>
          </a:p>
          <a:p>
            <a:pPr algn="just" eaLnBrk="1" hangingPunct="1"/>
            <a:r>
              <a:rPr lang="ru-RU" altLang="ru-RU" sz="2400" b="0" dirty="0">
                <a:solidFill>
                  <a:schemeClr val="tx1"/>
                </a:solidFill>
                <a:latin typeface="Times New Roman" pitchFamily="18" charset="0"/>
                <a:cs typeface="Times New Roman" pitchFamily="18" charset="0"/>
              </a:rPr>
              <a:t>для участников ГИА без получения аттестата - места, определяемые </a:t>
            </a:r>
            <a:r>
              <a:rPr lang="ru-RU" altLang="ru-RU" sz="2400" b="0" dirty="0" smtClean="0">
                <a:solidFill>
                  <a:schemeClr val="tx1"/>
                </a:solidFill>
                <a:latin typeface="Times New Roman" pitchFamily="18" charset="0"/>
                <a:cs typeface="Times New Roman" pitchFamily="18" charset="0"/>
              </a:rPr>
              <a:t> органами  исполнительной  власти </a:t>
            </a:r>
            <a:r>
              <a:rPr lang="ru-RU" altLang="ru-RU" sz="2400" b="0" dirty="0">
                <a:solidFill>
                  <a:schemeClr val="tx1"/>
                </a:solidFill>
                <a:latin typeface="Times New Roman" pitchFamily="18" charset="0"/>
                <a:cs typeface="Times New Roman" pitchFamily="18" charset="0"/>
              </a:rPr>
              <a:t>самостоятельно</a:t>
            </a:r>
          </a:p>
          <a:p>
            <a:pPr eaLnBrk="1" hangingPunct="1"/>
            <a:endParaRPr lang="ru-RU" altLang="ru-RU" sz="2000" b="0" u="sng" dirty="0">
              <a:solidFill>
                <a:schemeClr val="tx1"/>
              </a:solidFill>
              <a:cs typeface="Arial" pitchFamily="34" charset="0"/>
            </a:endParaRPr>
          </a:p>
          <a:p>
            <a:pPr eaLnBrk="1" hangingPunct="1"/>
            <a:endParaRPr lang="ru-RU" altLang="ru-RU" sz="1600" b="0"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Box 1"/>
          <p:cNvSpPr txBox="1">
            <a:spLocks noChangeArrowheads="1"/>
          </p:cNvSpPr>
          <p:nvPr/>
        </p:nvSpPr>
        <p:spPr bwMode="auto">
          <a:xfrm>
            <a:off x="-3378200" y="1079500"/>
            <a:ext cx="184150" cy="369888"/>
          </a:xfrm>
          <a:prstGeom prst="rect">
            <a:avLst/>
          </a:prstGeom>
          <a:noFill/>
          <a:ln w="9525">
            <a:noFill/>
            <a:miter lim="800000"/>
            <a:headEnd/>
            <a:tailEnd/>
          </a:ln>
        </p:spPr>
        <p:txBody>
          <a:bodyPr wrap="none">
            <a:spAutoFit/>
          </a:bodyPr>
          <a:lstStyle/>
          <a:p>
            <a:pPr eaLnBrk="1" hangingPunct="1"/>
            <a:endParaRPr lang="ru-RU" altLang="ru-RU"/>
          </a:p>
        </p:txBody>
      </p:sp>
      <p:sp>
        <p:nvSpPr>
          <p:cNvPr id="16" name="TextBox 15"/>
          <p:cNvSpPr txBox="1">
            <a:spLocks noChangeArrowheads="1"/>
          </p:cNvSpPr>
          <p:nvPr/>
        </p:nvSpPr>
        <p:spPr bwMode="auto">
          <a:xfrm>
            <a:off x="642910" y="142853"/>
            <a:ext cx="7786742" cy="1200329"/>
          </a:xfrm>
          <a:prstGeom prst="rect">
            <a:avLst/>
          </a:prstGeom>
          <a:noFill/>
          <a:ln>
            <a:noFill/>
          </a:ln>
          <a:effectLst>
            <a:outerShdw blurRad="50800" dist="38100" dir="5400000" algn="t"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ru-RU" altLang="ru-RU" sz="3600" i="0" dirty="0">
                <a:solidFill>
                  <a:schemeClr val="bg1"/>
                </a:solidFill>
                <a:effectLst>
                  <a:outerShdw blurRad="38100" dist="38100" dir="2700000" algn="tl">
                    <a:srgbClr val="C0C0C0"/>
                  </a:outerShdw>
                </a:effectLst>
                <a:latin typeface="Times New Roman" pitchFamily="18" charset="0"/>
                <a:cs typeface="Times New Roman" pitchFamily="18" charset="0"/>
              </a:rPr>
              <a:t>Итоговое сочинение (изложение) как условие допуска </a:t>
            </a:r>
            <a:r>
              <a:rPr lang="ru-RU" altLang="ru-RU" sz="3600" i="0" dirty="0" smtClean="0">
                <a:solidFill>
                  <a:schemeClr val="bg1"/>
                </a:solidFill>
                <a:effectLst>
                  <a:outerShdw blurRad="38100" dist="38100" dir="2700000" algn="tl">
                    <a:srgbClr val="C0C0C0"/>
                  </a:outerShdw>
                </a:effectLst>
                <a:latin typeface="Times New Roman" pitchFamily="18" charset="0"/>
                <a:cs typeface="Times New Roman" pitchFamily="18" charset="0"/>
              </a:rPr>
              <a:t>  к </a:t>
            </a:r>
            <a:r>
              <a:rPr lang="ru-RU" altLang="ru-RU" sz="3600" i="0" dirty="0">
                <a:solidFill>
                  <a:schemeClr val="bg1"/>
                </a:solidFill>
                <a:effectLst>
                  <a:outerShdw blurRad="38100" dist="38100" dir="2700000" algn="tl">
                    <a:srgbClr val="C0C0C0"/>
                  </a:outerShdw>
                </a:effectLst>
                <a:latin typeface="Times New Roman" pitchFamily="18" charset="0"/>
                <a:cs typeface="Times New Roman" pitchFamily="18" charset="0"/>
              </a:rPr>
              <a:t>ГИА</a:t>
            </a:r>
          </a:p>
        </p:txBody>
      </p:sp>
      <p:sp>
        <p:nvSpPr>
          <p:cNvPr id="18" name="Прямоугольник 17"/>
          <p:cNvSpPr/>
          <p:nvPr/>
        </p:nvSpPr>
        <p:spPr>
          <a:xfrm>
            <a:off x="428596" y="1357298"/>
            <a:ext cx="8175654" cy="5286411"/>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r>
              <a:rPr lang="ru-RU" altLang="ru-RU" sz="2000" u="sng" dirty="0" smtClean="0">
                <a:solidFill>
                  <a:srgbClr val="C00000"/>
                </a:solidFill>
                <a:latin typeface="Times New Roman" pitchFamily="18" charset="0"/>
                <a:cs typeface="Times New Roman" pitchFamily="18" charset="0"/>
              </a:rPr>
              <a:t>Особенности проведения:</a:t>
            </a:r>
          </a:p>
          <a:p>
            <a:pPr algn="just">
              <a:spcBef>
                <a:spcPct val="20000"/>
              </a:spcBef>
              <a:buFont typeface="Wingdings" pitchFamily="2" charset="2"/>
              <a:buChar char="Ø"/>
            </a:pPr>
            <a:r>
              <a:rPr lang="ru-RU" altLang="ru-RU" sz="2000" dirty="0" smtClean="0">
                <a:solidFill>
                  <a:schemeClr val="tx1"/>
                </a:solidFill>
                <a:latin typeface="Times New Roman" pitchFamily="18" charset="0"/>
                <a:cs typeface="Times New Roman" pitchFamily="18" charset="0"/>
              </a:rPr>
              <a:t>Бланковая технология с обязательным сканированием </a:t>
            </a:r>
          </a:p>
          <a:p>
            <a:pPr algn="just">
              <a:spcBef>
                <a:spcPct val="20000"/>
              </a:spcBef>
              <a:buFont typeface="Wingdings" pitchFamily="2" charset="2"/>
              <a:buChar char="Ø"/>
            </a:pPr>
            <a:r>
              <a:rPr lang="ru-RU" altLang="ru-RU" sz="2000" dirty="0" smtClean="0">
                <a:solidFill>
                  <a:schemeClr val="tx1"/>
                </a:solidFill>
                <a:latin typeface="Times New Roman" pitchFamily="18" charset="0"/>
                <a:cs typeface="Times New Roman" pitchFamily="18" charset="0"/>
              </a:rPr>
              <a:t>Проверка Комиссией образовательной  организации и оценивание по пяти критериям</a:t>
            </a:r>
          </a:p>
          <a:p>
            <a:pPr algn="just">
              <a:spcBef>
                <a:spcPct val="20000"/>
              </a:spcBef>
              <a:buFont typeface="Wingdings" pitchFamily="2" charset="2"/>
              <a:buChar char="Ø"/>
            </a:pPr>
            <a:r>
              <a:rPr lang="ru-RU" altLang="ru-RU" sz="2000" dirty="0" smtClean="0">
                <a:solidFill>
                  <a:schemeClr val="tx1"/>
                </a:solidFill>
                <a:latin typeface="Times New Roman" pitchFamily="18" charset="0"/>
                <a:cs typeface="Times New Roman" pitchFamily="18" charset="0"/>
              </a:rPr>
              <a:t>Продолжительность - 3 часа 55 минут</a:t>
            </a:r>
          </a:p>
          <a:p>
            <a:pPr algn="just">
              <a:spcBef>
                <a:spcPct val="20000"/>
              </a:spcBef>
              <a:buFont typeface="Wingdings" pitchFamily="2" charset="2"/>
              <a:buChar char="Ø"/>
            </a:pPr>
            <a:r>
              <a:rPr lang="ru-RU" altLang="ru-RU" sz="2000" dirty="0" smtClean="0">
                <a:solidFill>
                  <a:schemeClr val="tx1"/>
                </a:solidFill>
                <a:latin typeface="Times New Roman" pitchFamily="18" charset="0"/>
                <a:cs typeface="Times New Roman" pitchFamily="18" charset="0"/>
              </a:rPr>
              <a:t>Экзаменационный комплект включает 5 тем сочинений из закрытого перечня </a:t>
            </a:r>
            <a:endParaRPr kumimoji="1" lang="ru-RU" altLang="ru-RU" sz="2000" dirty="0" smtClean="0">
              <a:solidFill>
                <a:schemeClr val="tx1"/>
              </a:solidFill>
              <a:latin typeface="Times New Roman" pitchFamily="18" charset="0"/>
              <a:cs typeface="Times New Roman" pitchFamily="18" charset="0"/>
            </a:endParaRPr>
          </a:p>
          <a:p>
            <a:pPr algn="just">
              <a:spcBef>
                <a:spcPct val="20000"/>
              </a:spcBef>
              <a:buFont typeface="Wingdings" pitchFamily="2" charset="2"/>
              <a:buChar char="Ø"/>
            </a:pPr>
            <a:r>
              <a:rPr lang="ru-RU" altLang="ru-RU" sz="2000" dirty="0" smtClean="0">
                <a:solidFill>
                  <a:schemeClr val="tx1"/>
                </a:solidFill>
                <a:latin typeface="Times New Roman" pitchFamily="18" charset="0"/>
                <a:cs typeface="Times New Roman" pitchFamily="18" charset="0"/>
              </a:rPr>
              <a:t>Темы формируются по часовым поясам</a:t>
            </a:r>
          </a:p>
          <a:p>
            <a:pPr algn="just">
              <a:spcBef>
                <a:spcPct val="20000"/>
              </a:spcBef>
              <a:buFont typeface="Wingdings" pitchFamily="2" charset="2"/>
              <a:buChar char="Ø"/>
            </a:pPr>
            <a:r>
              <a:rPr lang="ru-RU" altLang="ru-RU" sz="2000" dirty="0" smtClean="0">
                <a:solidFill>
                  <a:schemeClr val="tx1"/>
                </a:solidFill>
                <a:latin typeface="Times New Roman" pitchFamily="18" charset="0"/>
                <a:cs typeface="Times New Roman" pitchFamily="18" charset="0"/>
              </a:rPr>
              <a:t>Размещение тем за 15 минут – </a:t>
            </a:r>
            <a:r>
              <a:rPr lang="en-US" altLang="ru-RU" sz="2000" dirty="0" err="1" smtClean="0">
                <a:solidFill>
                  <a:schemeClr val="tx1"/>
                </a:solidFill>
                <a:latin typeface="Times New Roman" pitchFamily="18" charset="0"/>
                <a:cs typeface="Times New Roman" pitchFamily="18" charset="0"/>
              </a:rPr>
              <a:t>ege</a:t>
            </a:r>
            <a:r>
              <a:rPr lang="ru-RU" altLang="ru-RU" sz="2000" dirty="0" smtClean="0">
                <a:solidFill>
                  <a:schemeClr val="tx1"/>
                </a:solidFill>
                <a:latin typeface="Times New Roman" pitchFamily="18" charset="0"/>
                <a:cs typeface="Times New Roman" pitchFamily="18" charset="0"/>
              </a:rPr>
              <a:t>.</a:t>
            </a:r>
            <a:r>
              <a:rPr lang="en-US" altLang="ru-RU" sz="2000" dirty="0" err="1" smtClean="0">
                <a:solidFill>
                  <a:schemeClr val="tx1"/>
                </a:solidFill>
                <a:latin typeface="Times New Roman" pitchFamily="18" charset="0"/>
                <a:cs typeface="Times New Roman" pitchFamily="18" charset="0"/>
              </a:rPr>
              <a:t>spb</a:t>
            </a:r>
            <a:r>
              <a:rPr lang="ru-RU" altLang="ru-RU" sz="2000" dirty="0" smtClean="0">
                <a:solidFill>
                  <a:schemeClr val="tx1"/>
                </a:solidFill>
                <a:latin typeface="Times New Roman" pitchFamily="18" charset="0"/>
                <a:cs typeface="Times New Roman" pitchFamily="18" charset="0"/>
              </a:rPr>
              <a:t>.</a:t>
            </a:r>
            <a:r>
              <a:rPr lang="en-US" altLang="ru-RU" sz="2000" dirty="0" err="1" smtClean="0">
                <a:solidFill>
                  <a:schemeClr val="tx1"/>
                </a:solidFill>
                <a:latin typeface="Times New Roman" pitchFamily="18" charset="0"/>
                <a:cs typeface="Times New Roman" pitchFamily="18" charset="0"/>
              </a:rPr>
              <a:t>ru</a:t>
            </a:r>
            <a:r>
              <a:rPr lang="en-US" altLang="ru-RU" sz="2000" dirty="0" smtClean="0">
                <a:solidFill>
                  <a:schemeClr val="tx1"/>
                </a:solidFill>
                <a:latin typeface="Times New Roman" pitchFamily="18" charset="0"/>
                <a:cs typeface="Times New Roman" pitchFamily="18" charset="0"/>
              </a:rPr>
              <a:t> </a:t>
            </a:r>
            <a:r>
              <a:rPr lang="ru-RU" altLang="ru-RU" sz="2000" dirty="0" smtClean="0">
                <a:solidFill>
                  <a:schemeClr val="tx1"/>
                </a:solidFill>
                <a:latin typeface="Times New Roman" pitchFamily="18" charset="0"/>
                <a:cs typeface="Times New Roman" pitchFamily="18" charset="0"/>
              </a:rPr>
              <a:t>, </a:t>
            </a:r>
            <a:r>
              <a:rPr lang="en-US" altLang="ru-RU" sz="2000" dirty="0" smtClean="0">
                <a:solidFill>
                  <a:schemeClr val="tx1"/>
                </a:solidFill>
                <a:latin typeface="Times New Roman" pitchFamily="18" charset="0"/>
                <a:cs typeface="Times New Roman" pitchFamily="18" charset="0"/>
              </a:rPr>
              <a:t>fipi.ru</a:t>
            </a:r>
            <a:endParaRPr lang="ru-RU" altLang="ru-RU" sz="2000" dirty="0" smtClean="0">
              <a:solidFill>
                <a:schemeClr val="tx1"/>
              </a:solidFill>
              <a:latin typeface="Times New Roman" pitchFamily="18" charset="0"/>
              <a:cs typeface="Times New Roman" pitchFamily="18" charset="0"/>
            </a:endParaRPr>
          </a:p>
          <a:p>
            <a:pPr algn="just" eaLnBrk="1" hangingPunct="1">
              <a:spcBef>
                <a:spcPts val="0"/>
              </a:spcBef>
            </a:pPr>
            <a:r>
              <a:rPr lang="ru-RU" altLang="ru-RU" sz="2000" dirty="0" smtClean="0">
                <a:solidFill>
                  <a:schemeClr val="tx1"/>
                </a:solidFill>
                <a:latin typeface="Times New Roman" pitchFamily="18" charset="0"/>
                <a:cs typeface="Times New Roman" pitchFamily="18" charset="0"/>
              </a:rPr>
              <a:t>- Апелляции по итоговому сочинению (изложению) не принимаются. Участник, не согласный с результатом проверки, может написать сочинение повторно и потребовать проведение проверки сочинения городской комиссией.</a:t>
            </a:r>
          </a:p>
          <a:p>
            <a:pPr algn="just" eaLnBrk="1" hangingPunct="1">
              <a:spcBef>
                <a:spcPts val="0"/>
              </a:spcBef>
            </a:pPr>
            <a:r>
              <a:rPr lang="ru-RU" altLang="ru-RU" sz="2000" dirty="0" smtClean="0">
                <a:solidFill>
                  <a:schemeClr val="tx1"/>
                </a:solidFill>
                <a:latin typeface="Times New Roman" pitchFamily="18" charset="0"/>
                <a:cs typeface="Times New Roman" pitchFamily="18" charset="0"/>
              </a:rPr>
              <a:t>- При необходимости, участник итогового сочинения (изложения) может потребовать в образовательной организации заверенную копию своего итогового сочинения (изложения).</a:t>
            </a:r>
            <a:endParaRPr lang="ru-RU" altLang="ru-RU"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Box 1"/>
          <p:cNvSpPr txBox="1">
            <a:spLocks noChangeArrowheads="1"/>
          </p:cNvSpPr>
          <p:nvPr/>
        </p:nvSpPr>
        <p:spPr bwMode="auto">
          <a:xfrm>
            <a:off x="-3378200" y="1079500"/>
            <a:ext cx="184150" cy="369888"/>
          </a:xfrm>
          <a:prstGeom prst="rect">
            <a:avLst/>
          </a:prstGeom>
          <a:noFill/>
          <a:ln w="9525">
            <a:noFill/>
            <a:miter lim="800000"/>
            <a:headEnd/>
            <a:tailEnd/>
          </a:ln>
        </p:spPr>
        <p:txBody>
          <a:bodyPr wrap="none">
            <a:spAutoFit/>
          </a:bodyPr>
          <a:lstStyle/>
          <a:p>
            <a:pPr eaLnBrk="1" hangingPunct="1"/>
            <a:endParaRPr lang="ru-RU" altLang="ru-RU"/>
          </a:p>
        </p:txBody>
      </p:sp>
      <p:sp>
        <p:nvSpPr>
          <p:cNvPr id="16" name="TextBox 15"/>
          <p:cNvSpPr txBox="1">
            <a:spLocks noChangeArrowheads="1"/>
          </p:cNvSpPr>
          <p:nvPr/>
        </p:nvSpPr>
        <p:spPr bwMode="auto">
          <a:xfrm>
            <a:off x="642910" y="142853"/>
            <a:ext cx="7786742" cy="1200329"/>
          </a:xfrm>
          <a:prstGeom prst="rect">
            <a:avLst/>
          </a:prstGeom>
          <a:noFill/>
          <a:ln>
            <a:noFill/>
          </a:ln>
          <a:effectLst>
            <a:outerShdw blurRad="50800" dist="38100" dir="5400000" algn="t"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ru-RU" altLang="ru-RU" sz="3600" i="0" dirty="0">
                <a:solidFill>
                  <a:schemeClr val="bg1"/>
                </a:solidFill>
                <a:effectLst>
                  <a:outerShdw blurRad="38100" dist="38100" dir="2700000" algn="tl">
                    <a:srgbClr val="C0C0C0"/>
                  </a:outerShdw>
                </a:effectLst>
                <a:latin typeface="Times New Roman" pitchFamily="18" charset="0"/>
                <a:cs typeface="Times New Roman" pitchFamily="18" charset="0"/>
              </a:rPr>
              <a:t>Итоговое сочинение (изложение) как условие допуска </a:t>
            </a:r>
            <a:r>
              <a:rPr lang="ru-RU" altLang="ru-RU" sz="3600" i="0" dirty="0" smtClean="0">
                <a:solidFill>
                  <a:schemeClr val="bg1"/>
                </a:solidFill>
                <a:effectLst>
                  <a:outerShdw blurRad="38100" dist="38100" dir="2700000" algn="tl">
                    <a:srgbClr val="C0C0C0"/>
                  </a:outerShdw>
                </a:effectLst>
                <a:latin typeface="Times New Roman" pitchFamily="18" charset="0"/>
                <a:cs typeface="Times New Roman" pitchFamily="18" charset="0"/>
              </a:rPr>
              <a:t>  к </a:t>
            </a:r>
            <a:r>
              <a:rPr lang="ru-RU" altLang="ru-RU" sz="3600" i="0" dirty="0">
                <a:solidFill>
                  <a:schemeClr val="bg1"/>
                </a:solidFill>
                <a:effectLst>
                  <a:outerShdw blurRad="38100" dist="38100" dir="2700000" algn="tl">
                    <a:srgbClr val="C0C0C0"/>
                  </a:outerShdw>
                </a:effectLst>
                <a:latin typeface="Times New Roman" pitchFamily="18" charset="0"/>
                <a:cs typeface="Times New Roman" pitchFamily="18" charset="0"/>
              </a:rPr>
              <a:t>ГИА</a:t>
            </a:r>
          </a:p>
        </p:txBody>
      </p:sp>
      <p:sp>
        <p:nvSpPr>
          <p:cNvPr id="18" name="Прямоугольник 17"/>
          <p:cNvSpPr/>
          <p:nvPr/>
        </p:nvSpPr>
        <p:spPr>
          <a:xfrm>
            <a:off x="428596" y="1357299"/>
            <a:ext cx="8175654" cy="4929222"/>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300" b="1" dirty="0" smtClean="0">
                <a:solidFill>
                  <a:srgbClr val="C00000"/>
                </a:solidFill>
                <a:latin typeface="Times New Roman" pitchFamily="18" charset="0"/>
                <a:cs typeface="Times New Roman" pitchFamily="18" charset="0"/>
              </a:rPr>
              <a:t>Даты написания итоговых сочинений</a:t>
            </a:r>
          </a:p>
          <a:p>
            <a:pPr algn="ctr"/>
            <a:r>
              <a:rPr lang="ru-RU" altLang="ru-RU" sz="2300" dirty="0" smtClean="0">
                <a:solidFill>
                  <a:schemeClr val="tx1"/>
                </a:solidFill>
                <a:latin typeface="Times New Roman" pitchFamily="18" charset="0"/>
                <a:cs typeface="Times New Roman" pitchFamily="18" charset="0"/>
              </a:rPr>
              <a:t>1-ая среда декабря</a:t>
            </a:r>
          </a:p>
          <a:p>
            <a:pPr algn="ctr"/>
            <a:r>
              <a:rPr lang="ru-RU" altLang="ru-RU" sz="2300" dirty="0" smtClean="0">
                <a:solidFill>
                  <a:schemeClr val="tx1"/>
                </a:solidFill>
                <a:latin typeface="Times New Roman" pitchFamily="18" charset="0"/>
                <a:cs typeface="Times New Roman" pitchFamily="18" charset="0"/>
              </a:rPr>
              <a:t>1-ая среда февраля</a:t>
            </a:r>
          </a:p>
          <a:p>
            <a:pPr algn="ctr"/>
            <a:r>
              <a:rPr lang="ru-RU" altLang="ru-RU" sz="2300" dirty="0" smtClean="0">
                <a:solidFill>
                  <a:schemeClr val="tx1"/>
                </a:solidFill>
                <a:latin typeface="Times New Roman" pitchFamily="18" charset="0"/>
                <a:cs typeface="Times New Roman" pitchFamily="18" charset="0"/>
              </a:rPr>
              <a:t>1-ая среда мая</a:t>
            </a:r>
          </a:p>
          <a:p>
            <a:pPr algn="ctr"/>
            <a:r>
              <a:rPr lang="ru-RU" altLang="ru-RU" sz="2300" dirty="0" smtClean="0">
                <a:solidFill>
                  <a:schemeClr val="tx1"/>
                </a:solidFill>
                <a:latin typeface="Times New Roman" pitchFamily="18" charset="0"/>
                <a:cs typeface="Times New Roman" pitchFamily="18" charset="0"/>
              </a:rPr>
              <a:t>Подача заявлений не позднее, чем за 2 недели</a:t>
            </a:r>
          </a:p>
          <a:p>
            <a:pPr>
              <a:buFontTx/>
              <a:buNone/>
            </a:pPr>
            <a:r>
              <a:rPr lang="ru-RU" altLang="ru-RU" sz="2300" dirty="0" smtClean="0">
                <a:solidFill>
                  <a:schemeClr val="tx1"/>
                </a:solidFill>
                <a:latin typeface="Times New Roman" pitchFamily="18" charset="0"/>
                <a:cs typeface="Times New Roman" pitchFamily="18" charset="0"/>
              </a:rPr>
              <a:t>Совет по вопросам проведения итогового сочинения определил пять тематических направлений для итогового сочинения </a:t>
            </a:r>
            <a:r>
              <a:rPr lang="ru-RU" sz="2400" dirty="0" smtClean="0">
                <a:solidFill>
                  <a:schemeClr val="tx1"/>
                </a:solidFill>
                <a:latin typeface="Times New Roman" pitchFamily="18" charset="0"/>
                <a:cs typeface="Times New Roman" pitchFamily="18" charset="0"/>
              </a:rPr>
              <a:t>«Война и мир – к 150–</a:t>
            </a:r>
            <a:r>
              <a:rPr lang="ru-RU" sz="2400" dirty="0" err="1" smtClean="0">
                <a:solidFill>
                  <a:schemeClr val="tx1"/>
                </a:solidFill>
                <a:latin typeface="Times New Roman" pitchFamily="18" charset="0"/>
                <a:cs typeface="Times New Roman" pitchFamily="18" charset="0"/>
              </a:rPr>
              <a:t>летию</a:t>
            </a:r>
            <a:r>
              <a:rPr lang="ru-RU" sz="2400" dirty="0" smtClean="0">
                <a:solidFill>
                  <a:schemeClr val="tx1"/>
                </a:solidFill>
                <a:latin typeface="Times New Roman" pitchFamily="18" charset="0"/>
                <a:cs typeface="Times New Roman" pitchFamily="18" charset="0"/>
              </a:rPr>
              <a:t> великой книги»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«Надежда и отчаяние»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«Добро и зло»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«Гордость и смирение»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«Он и она»</a:t>
            </a:r>
            <a:endParaRPr lang="ru-RU" altLang="ru-RU" sz="2300" dirty="0" smtClean="0">
              <a:solidFill>
                <a:schemeClr val="tx1"/>
              </a:solidFill>
              <a:latin typeface="Times New Roman" pitchFamily="18" charset="0"/>
              <a:cs typeface="Times New Roman" pitchFamily="18" charset="0"/>
            </a:endParaRPr>
          </a:p>
          <a:p>
            <a:pPr>
              <a:buFontTx/>
              <a:buNone/>
            </a:pPr>
            <a:r>
              <a:rPr lang="ru-RU" altLang="ru-RU" sz="2300" dirty="0" smtClean="0">
                <a:solidFill>
                  <a:schemeClr val="tx1"/>
                </a:solidFill>
                <a:latin typeface="Times New Roman" pitchFamily="18" charset="0"/>
                <a:cs typeface="Times New Roman" pitchFamily="18" charset="0"/>
              </a:rPr>
              <a:t>	Темы формируются по часовым поясам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itchFamily="18" charset="0"/>
                <a:cs typeface="Times New Roman" pitchFamily="18" charset="0"/>
              </a:rPr>
              <a:t>Государственная итоговая аттестация</a:t>
            </a:r>
            <a:endParaRPr lang="ru-RU" dirty="0">
              <a:latin typeface="Times New Roman" pitchFamily="18" charset="0"/>
              <a:cs typeface="Times New Roman" pitchFamily="18" charset="0"/>
            </a:endParaRPr>
          </a:p>
        </p:txBody>
      </p:sp>
      <p:sp>
        <p:nvSpPr>
          <p:cNvPr id="3" name="Прямоугольник 2"/>
          <p:cNvSpPr/>
          <p:nvPr/>
        </p:nvSpPr>
        <p:spPr>
          <a:xfrm>
            <a:off x="428596" y="1500174"/>
            <a:ext cx="33123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Единый государственный экзамен (далее - ЕГЭ), </a:t>
            </a:r>
            <a:endParaRPr lang="ru-RU" dirty="0">
              <a:solidFill>
                <a:schemeClr val="tx1"/>
              </a:solidFill>
            </a:endParaRPr>
          </a:p>
        </p:txBody>
      </p:sp>
      <p:sp>
        <p:nvSpPr>
          <p:cNvPr id="4" name="Прямоугольник 3"/>
          <p:cNvSpPr/>
          <p:nvPr/>
        </p:nvSpPr>
        <p:spPr>
          <a:xfrm>
            <a:off x="5357818" y="1428736"/>
            <a:ext cx="316835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Государственный выпускной экзамен (ГВЭ)</a:t>
            </a:r>
          </a:p>
          <a:p>
            <a:pPr algn="ctr"/>
            <a:r>
              <a:rPr lang="ru-RU" altLang="ru-RU" dirty="0" smtClean="0">
                <a:solidFill>
                  <a:srgbClr val="C00000"/>
                </a:solidFill>
              </a:rPr>
              <a:t>Для обучающихся с ОВЗ</a:t>
            </a:r>
            <a:endParaRPr lang="ru-RU" dirty="0" smtClean="0">
              <a:solidFill>
                <a:srgbClr val="C00000"/>
              </a:solidFill>
            </a:endParaRPr>
          </a:p>
          <a:p>
            <a:pPr algn="ctr"/>
            <a:r>
              <a:rPr lang="ru-RU" dirty="0" smtClean="0">
                <a:solidFill>
                  <a:srgbClr val="C00000"/>
                </a:solidFill>
              </a:rPr>
              <a:t>Дети-инвалиды</a:t>
            </a:r>
            <a:endParaRPr lang="ru-RU" dirty="0">
              <a:solidFill>
                <a:srgbClr val="C00000"/>
              </a:solidFill>
            </a:endParaRPr>
          </a:p>
        </p:txBody>
      </p:sp>
      <p:sp>
        <p:nvSpPr>
          <p:cNvPr id="5" name="Прямоугольник 4"/>
          <p:cNvSpPr/>
          <p:nvPr/>
        </p:nvSpPr>
        <p:spPr>
          <a:xfrm>
            <a:off x="755576" y="3933056"/>
            <a:ext cx="7416824" cy="923330"/>
          </a:xfrm>
          <a:prstGeom prst="rect">
            <a:avLst/>
          </a:prstGeom>
        </p:spPr>
        <p:txBody>
          <a:bodyPr wrap="square">
            <a:spAutoFit/>
          </a:bodyPr>
          <a:lstStyle/>
          <a:p>
            <a:endParaRPr lang="ru-RU" dirty="0" smtClean="0"/>
          </a:p>
          <a:p>
            <a:endParaRPr lang="ru-RU" dirty="0" smtClean="0"/>
          </a:p>
          <a:p>
            <a:endParaRPr lang="ru-RU" dirty="0" smtClean="0"/>
          </a:p>
        </p:txBody>
      </p:sp>
      <p:sp>
        <p:nvSpPr>
          <p:cNvPr id="6" name="Прямоугольник 5"/>
          <p:cNvSpPr/>
          <p:nvPr/>
        </p:nvSpPr>
        <p:spPr>
          <a:xfrm>
            <a:off x="467544" y="2500306"/>
            <a:ext cx="8208912" cy="3939540"/>
          </a:xfrm>
          <a:prstGeom prst="rect">
            <a:avLst/>
          </a:prstGeom>
        </p:spPr>
        <p:txBody>
          <a:bodyPr wrap="square">
            <a:spAutoFit/>
          </a:bodyPr>
          <a:lstStyle/>
          <a:p>
            <a:pPr algn="ctr" eaLnBrk="1" hangingPunct="1"/>
            <a:r>
              <a:rPr lang="ru-RU" sz="2400" b="1" dirty="0" smtClean="0">
                <a:solidFill>
                  <a:srgbClr val="C00000"/>
                </a:solidFill>
                <a:latin typeface="Times New Roman" pitchFamily="18" charset="0"/>
                <a:cs typeface="Times New Roman" pitchFamily="18" charset="0"/>
              </a:rPr>
              <a:t>Единый государственный экзамен (ЕГЭ)</a:t>
            </a:r>
            <a:r>
              <a:rPr lang="ru-RU" sz="2400" dirty="0" smtClean="0">
                <a:solidFill>
                  <a:srgbClr val="C0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 это форма государственной итоговой аттестации (ГИА) по образовательным программам среднего общего образования.</a:t>
            </a:r>
          </a:p>
          <a:p>
            <a:pPr algn="ctr" eaLnBrk="1" hangingPunct="1">
              <a:buFont typeface="Wingdings 2" pitchFamily="18" charset="2"/>
              <a:buNone/>
            </a:pPr>
            <a:r>
              <a:rPr lang="ru-RU" sz="2000" dirty="0" smtClean="0">
                <a:latin typeface="Times New Roman" pitchFamily="18" charset="0"/>
                <a:cs typeface="Times New Roman" pitchFamily="18" charset="0"/>
              </a:rPr>
              <a:t>Выступает как:</a:t>
            </a:r>
          </a:p>
          <a:p>
            <a:pPr marL="457200" indent="-457200" algn="just" eaLnBrk="1" hangingPunct="1">
              <a:buAutoNum type="arabicPeriod"/>
            </a:pPr>
            <a:r>
              <a:rPr lang="ru-RU" sz="2000" dirty="0" smtClean="0">
                <a:latin typeface="Times New Roman" pitchFamily="18" charset="0"/>
                <a:cs typeface="Times New Roman" pitchFamily="18" charset="0"/>
              </a:rPr>
              <a:t>Форма государственной итоговой аттестации выпускников.</a:t>
            </a:r>
          </a:p>
          <a:p>
            <a:pPr marL="457200" indent="-457200" algn="just" eaLnBrk="1" hangingPunct="1">
              <a:buAutoNum type="arabicPeriod"/>
            </a:pPr>
            <a:r>
              <a:rPr lang="ru-RU" sz="2000" dirty="0" smtClean="0">
                <a:latin typeface="Times New Roman" pitchFamily="18" charset="0"/>
                <a:cs typeface="Times New Roman" pitchFamily="18" charset="0"/>
              </a:rPr>
              <a:t>Форма вступительных испытаний в высшие и средние специальные учебные заведения.</a:t>
            </a:r>
          </a:p>
          <a:p>
            <a:pPr algn="ctr"/>
            <a:r>
              <a:rPr lang="ru-RU" b="1" i="1" dirty="0" smtClean="0">
                <a:latin typeface="Times New Roman" pitchFamily="18" charset="0"/>
                <a:cs typeface="Times New Roman" pitchFamily="18" charset="0"/>
              </a:rPr>
              <a:t>Сдавать можно любое количество предметов из списка.</a:t>
            </a:r>
          </a:p>
          <a:p>
            <a:pPr algn="just"/>
            <a:r>
              <a:rPr lang="ru-RU" b="1" i="1" dirty="0" smtClean="0">
                <a:latin typeface="Times New Roman" pitchFamily="18" charset="0"/>
                <a:cs typeface="Times New Roman" pitchFamily="18" charset="0"/>
              </a:rPr>
              <a:t>Выбор должен быть основан на том, по какой специальности участник планирует получить профессиональное образование. Перечень вступительных испытаний в вузах по каждой специальности (направлению подготовки) определен соответствующим приказом </a:t>
            </a:r>
            <a:r>
              <a:rPr lang="ru-RU" b="1" i="1" dirty="0" err="1" smtClean="0">
                <a:latin typeface="Times New Roman" pitchFamily="18" charset="0"/>
                <a:cs typeface="Times New Roman" pitchFamily="18" charset="0"/>
              </a:rPr>
              <a:t>Минобрнауки</a:t>
            </a:r>
            <a:r>
              <a:rPr lang="ru-RU" b="1" i="1" dirty="0" smtClean="0">
                <a:latin typeface="Times New Roman" pitchFamily="18" charset="0"/>
                <a:cs typeface="Times New Roman" pitchFamily="18" charset="0"/>
              </a:rPr>
              <a:t> России.</a:t>
            </a:r>
            <a:endParaRPr lang="ru-RU" b="1" i="1" dirty="0">
              <a:latin typeface="Times New Roman" pitchFamily="18" charset="0"/>
              <a:cs typeface="Times New Roman" pitchFamily="18" charset="0"/>
            </a:endParaRPr>
          </a:p>
        </p:txBody>
      </p:sp>
      <p:sp>
        <p:nvSpPr>
          <p:cNvPr id="9" name="Выгнутая вправо стрелка 8"/>
          <p:cNvSpPr/>
          <p:nvPr/>
        </p:nvSpPr>
        <p:spPr>
          <a:xfrm>
            <a:off x="3707904" y="1340768"/>
            <a:ext cx="720000" cy="5040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лево стрелка 9"/>
          <p:cNvSpPr/>
          <p:nvPr/>
        </p:nvSpPr>
        <p:spPr>
          <a:xfrm>
            <a:off x="4572000" y="1340768"/>
            <a:ext cx="720000" cy="5040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60648"/>
            <a:ext cx="5040560" cy="914400"/>
          </a:xfrm>
        </p:spPr>
        <p:txBody>
          <a:bodyPr/>
          <a:lstStyle/>
          <a:p>
            <a:pPr algn="ctr"/>
            <a:r>
              <a:rPr lang="ru-RU" sz="3200" dirty="0" smtClean="0"/>
              <a:t>Допуск  к  ЕГЭ</a:t>
            </a:r>
            <a:endParaRPr lang="ru-RU" sz="3200" dirty="0"/>
          </a:p>
        </p:txBody>
      </p:sp>
      <p:sp>
        <p:nvSpPr>
          <p:cNvPr id="3" name="Прямоугольник 2"/>
          <p:cNvSpPr/>
          <p:nvPr/>
        </p:nvSpPr>
        <p:spPr>
          <a:xfrm>
            <a:off x="611560" y="1484784"/>
            <a:ext cx="7920880" cy="5149752"/>
          </a:xfrm>
          <a:prstGeom prst="rect">
            <a:avLst/>
          </a:prstGeom>
        </p:spPr>
        <p:txBody>
          <a:bodyPr wrap="square">
            <a:spAutoFit/>
          </a:bodyPr>
          <a:lstStyle/>
          <a:p>
            <a:pPr algn="just"/>
            <a:r>
              <a:rPr lang="ru-RU" sz="2300" b="1" i="1" dirty="0" smtClean="0">
                <a:latin typeface="Times New Roman" pitchFamily="18" charset="0"/>
                <a:cs typeface="Times New Roman" pitchFamily="18" charset="0"/>
              </a:rPr>
              <a:t>К ЕГЭ как форме ГИА </a:t>
            </a:r>
            <a:r>
              <a:rPr lang="ru-RU" sz="2300" dirty="0" smtClean="0">
                <a:latin typeface="Times New Roman" pitchFamily="18" charset="0"/>
                <a:cs typeface="Times New Roman" pitchFamily="18" charset="0"/>
              </a:rPr>
              <a:t>допускаются учащиеся, не имеющие академической задолженности, в том числе за итоговое сочинение (изложение), и в полном объеме выполнившие учебный план или индивидуальный учебный план (имеющие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удовлетворительных)</a:t>
            </a:r>
            <a:r>
              <a:rPr lang="ru-RU" sz="2300" b="1" i="1" dirty="0" smtClean="0">
                <a:latin typeface="Times New Roman" pitchFamily="18" charset="0"/>
                <a:cs typeface="Times New Roman" pitchFamily="18" charset="0"/>
              </a:rPr>
              <a:t>.</a:t>
            </a:r>
          </a:p>
          <a:p>
            <a:pPr algn="just"/>
            <a:r>
              <a:rPr lang="ru-RU" sz="2300" b="1" dirty="0" smtClean="0">
                <a:latin typeface="Times New Roman" pitchFamily="18" charset="0"/>
                <a:cs typeface="Times New Roman" pitchFamily="18" charset="0"/>
              </a:rPr>
              <a:t>Выпускники для получени</a:t>
            </a:r>
            <a:r>
              <a:rPr lang="ru-RU" sz="2400" b="1" dirty="0" smtClean="0">
                <a:latin typeface="Times New Roman" pitchFamily="18" charset="0"/>
                <a:cs typeface="Times New Roman" pitchFamily="18" charset="0"/>
              </a:rPr>
              <a:t>я аттестата должен сдать ЕГЭ </a:t>
            </a:r>
            <a:r>
              <a:rPr lang="ru-RU" sz="2400" b="1" dirty="0" smtClean="0">
                <a:solidFill>
                  <a:srgbClr val="C00000"/>
                </a:solidFill>
                <a:latin typeface="Times New Roman" pitchFamily="18" charset="0"/>
                <a:cs typeface="Times New Roman" pitchFamily="18" charset="0"/>
              </a:rPr>
              <a:t>по двум обязательным предметам: </a:t>
            </a:r>
          </a:p>
          <a:p>
            <a:pPr algn="ctr">
              <a:buFont typeface="Wingdings" pitchFamily="2" charset="2"/>
              <a:buChar char="ü"/>
            </a:pPr>
            <a:r>
              <a:rPr lang="ru-RU" sz="2400" b="1" dirty="0" smtClean="0">
                <a:solidFill>
                  <a:srgbClr val="C00000"/>
                </a:solidFill>
                <a:latin typeface="Times New Roman" pitchFamily="18" charset="0"/>
                <a:cs typeface="Times New Roman" pitchFamily="18" charset="0"/>
              </a:rPr>
              <a:t>русский язык</a:t>
            </a:r>
          </a:p>
          <a:p>
            <a:pPr algn="ctr">
              <a:buFont typeface="Wingdings" pitchFamily="2" charset="2"/>
              <a:buChar char="ü"/>
            </a:pPr>
            <a:r>
              <a:rPr lang="ru-RU" sz="2400" b="1" dirty="0" smtClean="0">
                <a:solidFill>
                  <a:srgbClr val="C00000"/>
                </a:solidFill>
                <a:latin typeface="Times New Roman" pitchFamily="18" charset="0"/>
                <a:cs typeface="Times New Roman" pitchFamily="18" charset="0"/>
              </a:rPr>
              <a:t>математика  </a:t>
            </a:r>
            <a:r>
              <a:rPr lang="ru-RU" sz="2400" dirty="0" smtClean="0">
                <a:solidFill>
                  <a:srgbClr val="C00000"/>
                </a:solidFill>
                <a:latin typeface="Times New Roman" pitchFamily="18" charset="0"/>
                <a:cs typeface="Times New Roman" pitchFamily="18" charset="0"/>
              </a:rPr>
              <a:t>(базовый  или профильный уровень)</a:t>
            </a:r>
            <a:endParaRPr lang="ru-RU" sz="2400" b="1" dirty="0" smtClean="0">
              <a:solidFill>
                <a:srgbClr val="C00000"/>
              </a:solidFill>
              <a:latin typeface="Times New Roman" pitchFamily="18" charset="0"/>
              <a:cs typeface="Times New Roman" pitchFamily="18" charset="0"/>
            </a:endParaRPr>
          </a:p>
          <a:p>
            <a:pPr algn="just"/>
            <a:r>
              <a:rPr lang="ru-RU" sz="2400" b="1" i="1" dirty="0" smtClean="0">
                <a:latin typeface="Times New Roman" pitchFamily="18" charset="0"/>
                <a:cs typeface="Times New Roman" pitchFamily="18" charset="0"/>
              </a:rPr>
              <a:t>Все остальные предметы сдаются на добровольной основе.</a:t>
            </a:r>
          </a:p>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179512" y="116632"/>
            <a:ext cx="1257300" cy="12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260648"/>
            <a:ext cx="6858048" cy="954107"/>
          </a:xfrm>
          <a:prstGeom prst="rect">
            <a:avLst/>
          </a:prstGeom>
        </p:spPr>
        <p:txBody>
          <a:bodyPr wrap="square">
            <a:spAutoFit/>
          </a:bodyPr>
          <a:lstStyle/>
          <a:p>
            <a:r>
              <a:rPr lang="ru-RU" sz="2800" b="1" dirty="0" smtClean="0">
                <a:solidFill>
                  <a:schemeClr val="bg1"/>
                </a:solidFill>
                <a:latin typeface="Times New Roman" pitchFamily="18" charset="0"/>
                <a:cs typeface="Times New Roman" pitchFamily="18" charset="0"/>
              </a:rPr>
              <a:t>Какие предметы сдают в формате ЕГЭ?</a:t>
            </a:r>
            <a:r>
              <a:rPr lang="ru-RU" sz="2800" dirty="0" smtClean="0">
                <a:solidFill>
                  <a:schemeClr val="bg1"/>
                </a:solidFill>
              </a:rPr>
              <a:t/>
            </a:r>
            <a:br>
              <a:rPr lang="ru-RU" sz="2800" dirty="0" smtClean="0">
                <a:solidFill>
                  <a:schemeClr val="bg1"/>
                </a:solidFill>
              </a:rPr>
            </a:br>
            <a:endParaRPr lang="ru-RU" sz="2800" dirty="0">
              <a:solidFill>
                <a:schemeClr val="bg1"/>
              </a:solidFill>
            </a:endParaRPr>
          </a:p>
        </p:txBody>
      </p:sp>
      <p:graphicFrame>
        <p:nvGraphicFramePr>
          <p:cNvPr id="3" name="Таблица 2"/>
          <p:cNvGraphicFramePr>
            <a:graphicFrameLocks noGrp="1"/>
          </p:cNvGraphicFramePr>
          <p:nvPr/>
        </p:nvGraphicFramePr>
        <p:xfrm>
          <a:off x="683568" y="1628800"/>
          <a:ext cx="7704856" cy="4438490"/>
        </p:xfrm>
        <a:graphic>
          <a:graphicData uri="http://schemas.openxmlformats.org/drawingml/2006/table">
            <a:tbl>
              <a:tblPr firstRow="1" bandRow="1">
                <a:tableStyleId>{16D9F66E-5EB9-4882-86FB-DCBF35E3C3E4}</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99194">
                <a:tc gridSpan="2">
                  <a:txBody>
                    <a:bodyPr/>
                    <a:lstStyle/>
                    <a:p>
                      <a:pPr algn="ctr"/>
                      <a:r>
                        <a:rPr lang="ru-RU" sz="2400" u="sng" dirty="0" smtClean="0">
                          <a:latin typeface="Times New Roman" pitchFamily="18" charset="0"/>
                          <a:cs typeface="Times New Roman" pitchFamily="18" charset="0"/>
                        </a:rPr>
                        <a:t>Предметы по выбору</a:t>
                      </a:r>
                      <a:endParaRPr lang="ru-RU" sz="2400" u="sng" dirty="0">
                        <a:solidFill>
                          <a:srgbClr val="FF0000"/>
                        </a:solidFill>
                        <a:latin typeface="Times New Roman" pitchFamily="18" charset="0"/>
                        <a:cs typeface="Times New Roman" pitchFamily="18" charset="0"/>
                      </a:endParaRPr>
                    </a:p>
                  </a:txBody>
                  <a:tcPr/>
                </a:tc>
                <a:tc hMerge="1">
                  <a:txBody>
                    <a:bodyPr/>
                    <a:lstStyle/>
                    <a:p>
                      <a:endParaRPr lang="ru-RU" dirty="0"/>
                    </a:p>
                  </a:txBody>
                  <a:tcPr/>
                </a:tc>
                <a:extLst>
                  <a:ext uri="{0D108BD9-81ED-4DB2-BD59-A6C34878D82A}">
                    <a16:rowId xmlns:a16="http://schemas.microsoft.com/office/drawing/2014/main" val="10000"/>
                  </a:ext>
                </a:extLst>
              </a:tr>
              <a:tr h="399194">
                <a:tc>
                  <a:txBody>
                    <a:bodyPr/>
                    <a:lstStyle/>
                    <a:p>
                      <a:r>
                        <a:rPr lang="ru-RU" sz="2400" dirty="0" smtClean="0">
                          <a:latin typeface="Times New Roman" pitchFamily="18" charset="0"/>
                          <a:cs typeface="Times New Roman" pitchFamily="18" charset="0"/>
                        </a:rPr>
                        <a:t>Литература</a:t>
                      </a:r>
                      <a:endParaRPr lang="ru-RU" sz="2400" b="1"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Английский язык</a:t>
                      </a:r>
                      <a:endParaRPr lang="ru-RU" sz="24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99194">
                <a:tc>
                  <a:txBody>
                    <a:bodyPr/>
                    <a:lstStyle/>
                    <a:p>
                      <a:r>
                        <a:rPr lang="ru-RU" sz="2400" dirty="0" smtClean="0">
                          <a:latin typeface="Times New Roman" pitchFamily="18" charset="0"/>
                          <a:cs typeface="Times New Roman" pitchFamily="18" charset="0"/>
                        </a:rPr>
                        <a:t>Физика</a:t>
                      </a:r>
                      <a:endParaRPr lang="ru-RU" sz="2400" b="1"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Немецкий язык</a:t>
                      </a:r>
                      <a:endParaRPr lang="ru-RU" sz="24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99194">
                <a:tc>
                  <a:txBody>
                    <a:bodyPr/>
                    <a:lstStyle/>
                    <a:p>
                      <a:r>
                        <a:rPr lang="ru-RU" sz="2400" dirty="0" smtClean="0">
                          <a:latin typeface="Times New Roman" pitchFamily="18" charset="0"/>
                          <a:cs typeface="Times New Roman" pitchFamily="18" charset="0"/>
                        </a:rPr>
                        <a:t>Химия</a:t>
                      </a:r>
                      <a:endParaRPr lang="ru-RU" sz="2400" b="1"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Французский язык</a:t>
                      </a:r>
                      <a:endParaRPr lang="ru-RU" sz="24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99194">
                <a:tc>
                  <a:txBody>
                    <a:bodyPr/>
                    <a:lstStyle/>
                    <a:p>
                      <a:r>
                        <a:rPr lang="ru-RU" sz="2400" dirty="0" smtClean="0">
                          <a:latin typeface="Times New Roman" pitchFamily="18" charset="0"/>
                          <a:cs typeface="Times New Roman" pitchFamily="18" charset="0"/>
                        </a:rPr>
                        <a:t>Биология</a:t>
                      </a:r>
                      <a:endParaRPr lang="ru-RU" sz="2400" b="1"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Испанский язык</a:t>
                      </a:r>
                      <a:endParaRPr lang="ru-RU" sz="24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99194">
                <a:tc>
                  <a:txBody>
                    <a:bodyPr/>
                    <a:lstStyle/>
                    <a:p>
                      <a:r>
                        <a:rPr lang="ru-RU" sz="2400" dirty="0" smtClean="0">
                          <a:latin typeface="Times New Roman" pitchFamily="18" charset="0"/>
                          <a:cs typeface="Times New Roman" pitchFamily="18" charset="0"/>
                        </a:rPr>
                        <a:t>География</a:t>
                      </a:r>
                      <a:endParaRPr lang="ru-RU" sz="2400" b="1" dirty="0">
                        <a:latin typeface="Times New Roman" pitchFamily="18" charset="0"/>
                        <a:cs typeface="Times New Roman" pitchFamily="18" charset="0"/>
                      </a:endParaRPr>
                    </a:p>
                  </a:txBody>
                  <a:tcPr/>
                </a:tc>
                <a:tc rowSpan="3">
                  <a:txBody>
                    <a:bodyPr/>
                    <a:lstStyle/>
                    <a:p>
                      <a:r>
                        <a:rPr lang="ru-RU" sz="2400" dirty="0" smtClean="0">
                          <a:latin typeface="Times New Roman" pitchFamily="18" charset="0"/>
                          <a:cs typeface="Times New Roman" pitchFamily="18" charset="0"/>
                        </a:rPr>
                        <a:t>Информатика и ИКТ </a:t>
                      </a:r>
                      <a:endParaRPr lang="ru-RU" sz="2400" b="1"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(информационно-</a:t>
                      </a:r>
                      <a:endParaRPr lang="ru-RU" sz="2400" b="1"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latin typeface="Times New Roman" pitchFamily="18" charset="0"/>
                          <a:cs typeface="Times New Roman" pitchFamily="18" charset="0"/>
                        </a:rPr>
                        <a:t>коммуникационные технологии)</a:t>
                      </a:r>
                      <a:endParaRPr lang="ru-RU" sz="2400" b="1" dirty="0" smtClean="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991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latin typeface="Times New Roman" pitchFamily="18" charset="0"/>
                          <a:cs typeface="Times New Roman" pitchFamily="18" charset="0"/>
                        </a:rPr>
                        <a:t>История</a:t>
                      </a:r>
                      <a:endParaRPr lang="ru-RU" sz="2400" b="1" dirty="0">
                        <a:latin typeface="Times New Roman" pitchFamily="18" charset="0"/>
                        <a:cs typeface="Times New Roman" pitchFamily="18" charset="0"/>
                      </a:endParaRPr>
                    </a:p>
                  </a:txBody>
                  <a:tcPr/>
                </a:tc>
                <a:tc vMerge="1">
                  <a:txBody>
                    <a:bodyPr/>
                    <a:lstStyle/>
                    <a:p>
                      <a:endParaRPr lang="ru-RU" sz="2400" b="1" dirty="0" smtClean="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1238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latin typeface="Times New Roman" pitchFamily="18" charset="0"/>
                          <a:cs typeface="Times New Roman" pitchFamily="18" charset="0"/>
                        </a:rPr>
                        <a:t>Обществознание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400" dirty="0" smtClean="0"/>
                    </a:p>
                    <a:p>
                      <a:endParaRPr lang="ru-RU" sz="2400" b="1" dirty="0">
                        <a:latin typeface="Times New Roman" pitchFamily="18" charset="0"/>
                        <a:cs typeface="Times New Roman" pitchFamily="18" charset="0"/>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400" b="1" dirty="0" smtClean="0">
                        <a:latin typeface="Times New Roman" pitchFamily="18" charset="0"/>
                        <a:cs typeface="Times New Roman" pitchFamily="18" charset="0"/>
                      </a:endParaRPr>
                    </a:p>
                  </a:txBody>
                  <a:tcPr/>
                </a:tc>
                <a:extLst>
                  <a:ext uri="{0D108BD9-81ED-4DB2-BD59-A6C34878D82A}">
                    <a16:rowId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srcRect/>
          <a:stretch>
            <a:fillRect/>
          </a:stretch>
        </p:blipFill>
        <p:spPr bwMode="auto">
          <a:xfrm>
            <a:off x="0" y="0"/>
            <a:ext cx="1257300" cy="1340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772816"/>
            <a:ext cx="7920880" cy="2677656"/>
          </a:xfrm>
          <a:prstGeom prst="rect">
            <a:avLst/>
          </a:prstGeom>
        </p:spPr>
        <p:txBody>
          <a:bodyPr wrap="square" lIns="252000">
            <a:spAutoFit/>
          </a:bodyPr>
          <a:lstStyle/>
          <a:p>
            <a:pPr lvl="1" algn="just"/>
            <a:r>
              <a:rPr lang="ru-RU" sz="2400" dirty="0" smtClean="0">
                <a:latin typeface="Times New Roman" pitchFamily="18" charset="0"/>
                <a:cs typeface="Times New Roman" pitchFamily="18" charset="0"/>
              </a:rPr>
              <a:t>Школа регистрирует заявления выпускников на сдачу ЕГЭ по всем предметам </a:t>
            </a:r>
            <a:r>
              <a:rPr lang="ru-RU" sz="2400" dirty="0" smtClean="0">
                <a:solidFill>
                  <a:srgbClr val="FF0000"/>
                </a:solidFill>
                <a:latin typeface="Times New Roman" pitchFamily="18" charset="0"/>
                <a:cs typeface="Times New Roman" pitchFamily="18" charset="0"/>
              </a:rPr>
              <a:t>в январе.</a:t>
            </a:r>
          </a:p>
          <a:p>
            <a:pPr marL="457200" indent="-457200" algn="ctr"/>
            <a:r>
              <a:rPr lang="ru-RU" sz="2400" dirty="0" smtClean="0">
                <a:solidFill>
                  <a:srgbClr val="C00000"/>
                </a:solidFill>
                <a:latin typeface="Times New Roman" pitchFamily="18" charset="0"/>
                <a:cs typeface="Times New Roman" pitchFamily="18" charset="0"/>
              </a:rPr>
              <a:t>Заявление  об  участии  в  ГИА  подается в  срок  </a:t>
            </a:r>
          </a:p>
          <a:p>
            <a:pPr marL="457200" indent="-457200" algn="ctr"/>
            <a:r>
              <a:rPr lang="ru-RU" sz="2400" b="1" u="sng" dirty="0" smtClean="0">
                <a:solidFill>
                  <a:srgbClr val="C00000"/>
                </a:solidFill>
                <a:latin typeface="Times New Roman" pitchFamily="18" charset="0"/>
                <a:cs typeface="Times New Roman" pitchFamily="18" charset="0"/>
              </a:rPr>
              <a:t>до  1  февраля! </a:t>
            </a:r>
          </a:p>
          <a:p>
            <a:pPr marL="457200" indent="-457200" algn="just"/>
            <a:r>
              <a:rPr lang="ru-RU" sz="2400" dirty="0" smtClean="0">
                <a:latin typeface="Times New Roman" pitchFamily="18" charset="0"/>
                <a:cs typeface="Times New Roman" pitchFamily="18" charset="0"/>
              </a:rPr>
              <a:t>		</a:t>
            </a:r>
          </a:p>
          <a:p>
            <a:pPr marL="457200" indent="-457200" algn="ctr"/>
            <a:r>
              <a:rPr lang="ru-RU" sz="2400" dirty="0" smtClean="0">
                <a:latin typeface="Times New Roman" pitchFamily="18" charset="0"/>
                <a:cs typeface="Times New Roman" pitchFamily="18" charset="0"/>
              </a:rPr>
              <a:t>Предусмотрен  </a:t>
            </a:r>
            <a:r>
              <a:rPr lang="ru-RU" sz="2400" u="sng" dirty="0" smtClean="0">
                <a:latin typeface="Times New Roman" pitchFamily="18" charset="0"/>
                <a:cs typeface="Times New Roman" pitchFamily="18" charset="0"/>
              </a:rPr>
              <a:t>отказ</a:t>
            </a:r>
            <a:r>
              <a:rPr lang="ru-RU" sz="2400" dirty="0" smtClean="0">
                <a:latin typeface="Times New Roman" pitchFamily="18" charset="0"/>
                <a:cs typeface="Times New Roman" pitchFamily="18" charset="0"/>
              </a:rPr>
              <a:t>  от  сдачи  экзаменов  по  выбору  </a:t>
            </a:r>
          </a:p>
          <a:p>
            <a:pPr marL="457200" indent="-457200" algn="ctr"/>
            <a:r>
              <a:rPr lang="ru-RU" sz="2400" u="sng" dirty="0" smtClean="0">
                <a:latin typeface="Times New Roman" pitchFamily="18" charset="0"/>
                <a:cs typeface="Times New Roman" pitchFamily="18" charset="0"/>
              </a:rPr>
              <a:t>на    основании  письменного  заявления</a:t>
            </a:r>
            <a:r>
              <a:rPr lang="ru-RU" sz="2400" dirty="0" smtClean="0">
                <a:latin typeface="Times New Roman" pitchFamily="18" charset="0"/>
                <a:cs typeface="Times New Roman" pitchFamily="18" charset="0"/>
              </a:rPr>
              <a:t>  выпускника.</a:t>
            </a:r>
          </a:p>
        </p:txBody>
      </p:sp>
      <p:pic>
        <p:nvPicPr>
          <p:cNvPr id="4098" name="Picture 2"/>
          <p:cNvPicPr>
            <a:picLocks noChangeAspect="1" noChangeArrowheads="1"/>
          </p:cNvPicPr>
          <p:nvPr/>
        </p:nvPicPr>
        <p:blipFill>
          <a:blip r:embed="rId2" cstate="print"/>
          <a:srcRect/>
          <a:stretch>
            <a:fillRect/>
          </a:stretch>
        </p:blipFill>
        <p:spPr bwMode="auto">
          <a:xfrm>
            <a:off x="0" y="0"/>
            <a:ext cx="1257300" cy="1340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Прямоугольник 7"/>
          <p:cNvSpPr/>
          <p:nvPr/>
        </p:nvSpPr>
        <p:spPr>
          <a:xfrm>
            <a:off x="2411760" y="476672"/>
            <a:ext cx="2687371" cy="646331"/>
          </a:xfrm>
          <a:prstGeom prst="rect">
            <a:avLst/>
          </a:prstGeom>
        </p:spPr>
        <p:txBody>
          <a:bodyPr wrap="square">
            <a:spAutoFit/>
          </a:bodyPr>
          <a:lstStyle/>
          <a:p>
            <a:pPr algn="ctr"/>
            <a:r>
              <a:rPr lang="ru-RU" sz="3600" dirty="0" smtClean="0">
                <a:solidFill>
                  <a:schemeClr val="bg1"/>
                </a:solidFill>
                <a:latin typeface="Times New Roman" pitchFamily="18" charset="0"/>
                <a:cs typeface="Times New Roman" pitchFamily="18" charset="0"/>
              </a:rPr>
              <a:t>Заявление</a:t>
            </a:r>
            <a:endParaRPr lang="ru-RU" sz="36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Скругленный">
  <a:themeElements>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Скругленны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Скругленный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Скругленный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Скругленный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Скругленный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Скругленный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Скругленный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Скругленный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1520</TotalTime>
  <Words>901</Words>
  <Application>Microsoft Office PowerPoint</Application>
  <PresentationFormat>Экран (4:3)</PresentationFormat>
  <Paragraphs>154</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Arial Black</vt:lpstr>
      <vt:lpstr>Times New Roman</vt:lpstr>
      <vt:lpstr>Wingdings</vt:lpstr>
      <vt:lpstr>Wingdings 2</vt:lpstr>
      <vt:lpstr>Скругленный</vt:lpstr>
      <vt:lpstr>РОДИТЕЛЯМ О ЕГЭ</vt:lpstr>
      <vt:lpstr>Презентация PowerPoint</vt:lpstr>
      <vt:lpstr>Презентация PowerPoint</vt:lpstr>
      <vt:lpstr>Презентация PowerPoint</vt:lpstr>
      <vt:lpstr>Презентация PowerPoint</vt:lpstr>
      <vt:lpstr>Государственная итоговая аттестация</vt:lpstr>
      <vt:lpstr>Допуск  к  ЕГЭ</vt:lpstr>
      <vt:lpstr>Презентация PowerPoint</vt:lpstr>
      <vt:lpstr>Презентация PowerPoint</vt:lpstr>
      <vt:lpstr>   Результаты  ЕГЭ  </vt:lpstr>
      <vt:lpstr> Результаты  ЕГЭ</vt:lpstr>
      <vt:lpstr>Презентация PowerPoint</vt:lpstr>
      <vt:lpstr>Презентация PowerPoint</vt:lpstr>
      <vt:lpstr>Презентация PowerPoint</vt:lpstr>
      <vt:lpstr>Презентация PowerPoint</vt:lpstr>
      <vt:lpstr>В день  ЕГЭ</vt:lpstr>
      <vt:lpstr>Презентация PowerPoint</vt:lpstr>
      <vt:lpstr>Презентация PowerPoint</vt:lpstr>
      <vt:lpstr>  Продолжительность ЕГЭ </vt:lpstr>
      <vt:lpstr>     Апелляция о нарушении установленного порядка проведения ЕГЭ</vt:lpstr>
      <vt:lpstr>  Апелляция о несогласии     с результатами ЕГЭ</vt:lpstr>
    </vt:vector>
  </TitlesOfParts>
  <Company>МОУ СОШ № 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РОДИТЕЛЯМ О ЕГЭ 2012</dc:title>
  <dc:creator>Гоголева</dc:creator>
  <cp:lastModifiedBy>Админ</cp:lastModifiedBy>
  <cp:revision>153</cp:revision>
  <dcterms:created xsi:type="dcterms:W3CDTF">2012-02-15T12:28:40Z</dcterms:created>
  <dcterms:modified xsi:type="dcterms:W3CDTF">2019-10-14T03:00:31Z</dcterms:modified>
</cp:coreProperties>
</file>