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740" r:id="rId1"/>
  </p:sldMasterIdLst>
  <p:notesMasterIdLst>
    <p:notesMasterId r:id="rId39"/>
  </p:notesMasterIdLst>
  <p:sldIdLst>
    <p:sldId id="282" r:id="rId2"/>
    <p:sldId id="347" r:id="rId3"/>
    <p:sldId id="297" r:id="rId4"/>
    <p:sldId id="316" r:id="rId5"/>
    <p:sldId id="354" r:id="rId6"/>
    <p:sldId id="355" r:id="rId7"/>
    <p:sldId id="323" r:id="rId8"/>
    <p:sldId id="324" r:id="rId9"/>
    <p:sldId id="325" r:id="rId10"/>
    <p:sldId id="326" r:id="rId11"/>
    <p:sldId id="339" r:id="rId12"/>
    <p:sldId id="340" r:id="rId13"/>
    <p:sldId id="348" r:id="rId14"/>
    <p:sldId id="349" r:id="rId15"/>
    <p:sldId id="350" r:id="rId16"/>
    <p:sldId id="341" r:id="rId17"/>
    <p:sldId id="342" r:id="rId18"/>
    <p:sldId id="351" r:id="rId19"/>
    <p:sldId id="352" r:id="rId20"/>
    <p:sldId id="353" r:id="rId21"/>
    <p:sldId id="343" r:id="rId22"/>
    <p:sldId id="344" r:id="rId23"/>
    <p:sldId id="345" r:id="rId24"/>
    <p:sldId id="327" r:id="rId25"/>
    <p:sldId id="328" r:id="rId26"/>
    <p:sldId id="306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46" r:id="rId38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1F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>
        <p:scale>
          <a:sx n="80" d="100"/>
          <a:sy n="80" d="100"/>
        </p:scale>
        <p:origin x="-108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29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0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30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F9AA307-BA2E-4AA4-B5D2-3B14F9B9F28D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573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8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5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2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4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5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9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2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09600" y="908050"/>
            <a:ext cx="7956550" cy="10795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609600" y="6381750"/>
            <a:ext cx="7924800" cy="1588"/>
          </a:xfrm>
          <a:prstGeom prst="line">
            <a:avLst/>
          </a:prstGeom>
          <a:ln w="324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2614" y="6245225"/>
            <a:ext cx="2897187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201" y="6453188"/>
            <a:ext cx="1979613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15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007F9F7-5793-488A-BF21-08788E23C7B5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PlaceHolder 6"/>
          <p:cNvSpPr>
            <a:spLocks noGrp="1"/>
          </p:cNvSpPr>
          <p:nvPr>
            <p:ph type="title"/>
          </p:nvPr>
        </p:nvSpPr>
        <p:spPr bwMode="auto">
          <a:xfrm>
            <a:off x="457200" y="273052"/>
            <a:ext cx="822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2056" name="PlaceHolder 7"/>
          <p:cNvSpPr>
            <a:spLocks noGrp="1"/>
          </p:cNvSpPr>
          <p:nvPr>
            <p:ph type="body"/>
          </p:nvPr>
        </p:nvSpPr>
        <p:spPr bwMode="auto">
          <a:xfrm>
            <a:off x="457200" y="1604965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структуры щёлкните мышью</a:t>
            </a:r>
          </a:p>
          <a:p>
            <a:pPr lvl="1"/>
            <a:r>
              <a:rPr lang="ru-RU" altLang="ru-RU" smtClean="0"/>
              <a:t>Второй уровень структуры</a:t>
            </a:r>
          </a:p>
          <a:p>
            <a:pPr lvl="2"/>
            <a:r>
              <a:rPr lang="ru-RU" altLang="ru-RU" smtClean="0"/>
              <a:t>Третий уровень структуры</a:t>
            </a:r>
          </a:p>
          <a:p>
            <a:pPr lvl="3"/>
            <a:r>
              <a:rPr lang="ru-RU" altLang="ru-RU" smtClean="0"/>
              <a:t>Четвёртый уровень структуры</a:t>
            </a:r>
          </a:p>
          <a:p>
            <a:pPr lvl="4"/>
            <a:r>
              <a:rPr lang="ru-RU" altLang="ru-RU" smtClean="0"/>
              <a:t>Пятый уровень структуры</a:t>
            </a:r>
          </a:p>
          <a:p>
            <a:pPr lvl="4"/>
            <a:r>
              <a:rPr lang="ru-RU" altLang="ru-RU" smtClean="0"/>
              <a:t>Шестой уровень структуры</a:t>
            </a:r>
          </a:p>
          <a:p>
            <a:pPr lvl="4"/>
            <a:r>
              <a:rPr lang="ru-RU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2738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 ftr="0" dt="0"/>
  <p:txStyles>
    <p:titleStyle>
      <a:lvl1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3828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765667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1148501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15313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9pPr>
    </p:titleStyle>
    <p:bodyStyle>
      <a:lvl1pPr marL="397130" indent="-297481" algn="l" defTabSz="842618" rtl="0" eaLnBrk="0" fontAlgn="base" hangingPunct="0">
        <a:lnSpc>
          <a:spcPct val="90000"/>
        </a:lnSpc>
        <a:spcBef>
          <a:spcPts val="1304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92" kern="1200">
          <a:solidFill>
            <a:schemeClr val="tx1"/>
          </a:solidFill>
          <a:latin typeface="+mn-lt"/>
          <a:ea typeface="+mn-ea"/>
          <a:cs typeface="+mn-cs"/>
        </a:defRPr>
      </a:lvl1pPr>
      <a:lvl2pPr marL="631597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2pPr>
      <a:lvl3pPr marL="1053638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75680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897721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2320987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4982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6979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9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9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9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8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8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8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8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4337"/>
            <a:ext cx="87117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422041">
              <a:defRPr/>
            </a:pPr>
            <a:r>
              <a:rPr lang="ru-RU" sz="3200" spc="-5" dirty="0" smtClean="0"/>
              <a:t>Современная школа</a:t>
            </a:r>
            <a:endParaRPr lang="ru-RU" sz="2954" dirty="0" smtClean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9541" y="6297004"/>
            <a:ext cx="364459" cy="1829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0" hangingPunct="0">
              <a:defRPr/>
            </a:pPr>
            <a:r>
              <a:rPr lang="ru-RU" altLang="ru-RU" sz="923" dirty="0">
                <a:solidFill>
                  <a:srgbClr val="7F8FA9">
                    <a:lumMod val="75000"/>
                  </a:srgbClr>
                </a:solidFill>
                <a:latin typeface="Arial"/>
                <a:ea typeface="DejaVu Sans"/>
                <a:cs typeface="Arial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472" y="340385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роста»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дл\Desktop\март 2019\Поварова ГЦТ\20-03-2019_13-26-01\20-03-2019_12-31-57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23368" cy="17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33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1" y="1257355"/>
            <a:ext cx="4643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инфраструктуре Центра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767" y="1778711"/>
            <a:ext cx="7879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Функциональные зоны: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</a:rPr>
              <a:t>кабинет формирования цифровых и гуманитарных компетенций</a:t>
            </a:r>
            <a:r>
              <a:rPr lang="ru-RU" sz="1600" dirty="0" smtClean="0"/>
              <a:t>, в т. ч. по учебным предметам «Технология», «Информатика», «ОБЖ»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</a:rPr>
              <a:t>помещение для проектной деятельности </a:t>
            </a:r>
            <a:r>
              <a:rPr lang="ru-RU" sz="1600" dirty="0" smtClean="0"/>
              <a:t>– пространство, выполняющее роль центра общественной жизни образовательной организации; </a:t>
            </a:r>
            <a:r>
              <a:rPr lang="ru-RU" sz="1600" dirty="0" err="1" smtClean="0"/>
              <a:t>зонируется</a:t>
            </a:r>
            <a:r>
              <a:rPr lang="ru-RU" sz="1600" dirty="0" smtClean="0"/>
              <a:t> по принципу </a:t>
            </a:r>
            <a:r>
              <a:rPr lang="ru-RU" sz="1600" dirty="0" err="1" smtClean="0"/>
              <a:t>коворгинга</a:t>
            </a:r>
            <a:r>
              <a:rPr lang="ru-RU" sz="1600" dirty="0" smtClean="0"/>
              <a:t>, включающего шахматную гостиную, </a:t>
            </a:r>
            <a:r>
              <a:rPr lang="ru-RU" sz="1600" dirty="0" err="1" smtClean="0"/>
              <a:t>медиазону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82857" y="1800730"/>
            <a:ext cx="393120" cy="393480"/>
            <a:chOff x="426960" y="1255680"/>
            <a:chExt cx="393120" cy="393480"/>
          </a:xfrm>
        </p:grpSpPr>
        <p:sp>
          <p:nvSpPr>
            <p:cNvPr id="37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8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6" name="Picture 2" descr="C:\Users\дл\Desktop\март 2019\Поварова ГЦТ\20-03-2019_13-26-01\20-03-2019_12-31-57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27" y="4135380"/>
            <a:ext cx="3241972" cy="16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501324" y="3466846"/>
            <a:ext cx="393120" cy="393480"/>
            <a:chOff x="426960" y="1255680"/>
            <a:chExt cx="393120" cy="393480"/>
          </a:xfrm>
        </p:grpSpPr>
        <p:sp>
          <p:nvSpPr>
            <p:cNvPr id="44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6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25285" y="3509067"/>
            <a:ext cx="5868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Фирменный стиль Центра «Точка роста»</a:t>
            </a:r>
            <a:endParaRPr lang="ru-RU" sz="1600" b="1" dirty="0"/>
          </a:p>
        </p:txBody>
      </p:sp>
      <p:pic>
        <p:nvPicPr>
          <p:cNvPr id="1027" name="Picture 3" descr="C:\Users\дл\Desktop\март 2019\Поварова ГЦТ\20-03-2019_13-26-01\20-03-2019_12-31-57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35380"/>
            <a:ext cx="4023368" cy="17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55186" y="1297802"/>
            <a:ext cx="464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/>
              <a:t>Функциональные </a:t>
            </a:r>
            <a:r>
              <a:rPr lang="ru-RU" sz="1600" b="1" cap="all" dirty="0" smtClean="0"/>
              <a:t>зоны: </a:t>
            </a:r>
            <a:endParaRPr lang="ru-RU" sz="1600" b="1" cap="all" dirty="0" smtClean="0"/>
          </a:p>
          <a:p>
            <a:pPr algn="ctr"/>
            <a:r>
              <a:rPr lang="ru-RU" sz="1600" b="1" cap="all" dirty="0" smtClean="0"/>
              <a:t>Кабинет </a:t>
            </a:r>
            <a:r>
              <a:rPr lang="ru-RU" sz="1600" b="1" cap="all" dirty="0" smtClean="0"/>
              <a:t>формирования цифровых и гуманитарных компетенций</a:t>
            </a:r>
            <a:endParaRPr lang="ru-RU" sz="1600" b="1" cap="all" dirty="0"/>
          </a:p>
        </p:txBody>
      </p:sp>
      <p:pic>
        <p:nvPicPr>
          <p:cNvPr id="1026" name="Picture 2" descr="C:\Users\дл\Desktop\март 2019\Поварова ГЦТ\20-03-2019_13-26-01\20-03-2019_12-31-57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0" y="1012863"/>
            <a:ext cx="2071005" cy="10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041" y="3068960"/>
            <a:ext cx="2505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ЧТО ЭТО?</a:t>
            </a:r>
          </a:p>
          <a:p>
            <a:r>
              <a:rPr lang="ru-RU" sz="1600" dirty="0" smtClean="0"/>
              <a:t>Учебное пространство с оборудованием по направлениям: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Технология.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Информатика.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ОБЖ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55186" y="2996952"/>
            <a:ext cx="4643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/>
              <a:t>Сценарии зонирования:</a:t>
            </a:r>
          </a:p>
          <a:p>
            <a:pPr algn="just"/>
            <a:r>
              <a:rPr lang="ru-RU" sz="1600" b="1" dirty="0" smtClean="0"/>
              <a:t>Вариант 1</a:t>
            </a:r>
            <a:r>
              <a:rPr lang="ru-RU" sz="1600" dirty="0" smtClean="0"/>
              <a:t>. В типовом школьном классе, объединяя все направления обучения. Помещение не менее 40 кв. м</a:t>
            </a:r>
          </a:p>
          <a:p>
            <a:pPr algn="just"/>
            <a:r>
              <a:rPr lang="ru-RU" sz="1600" b="1" dirty="0" smtClean="0"/>
              <a:t>Вариант 2. </a:t>
            </a:r>
            <a:r>
              <a:rPr lang="ru-RU" sz="1600" dirty="0" smtClean="0"/>
              <a:t>Для каждого направления обучения выделить отдельное помещение. Помещение не менее 30 кв. м</a:t>
            </a:r>
          </a:p>
          <a:p>
            <a:pPr algn="just"/>
            <a:endParaRPr lang="ru-RU" sz="1600" b="1" dirty="0" smtClean="0"/>
          </a:p>
          <a:p>
            <a:pPr algn="ctr"/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8654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55186" y="1297802"/>
            <a:ext cx="464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/>
              <a:t>Функциональные </a:t>
            </a:r>
            <a:r>
              <a:rPr lang="ru-RU" sz="1600" b="1" cap="all" dirty="0" smtClean="0"/>
              <a:t>зоны: </a:t>
            </a:r>
            <a:endParaRPr lang="ru-RU" sz="1600" b="1" cap="all" dirty="0" smtClean="0"/>
          </a:p>
          <a:p>
            <a:pPr algn="ctr"/>
            <a:r>
              <a:rPr lang="ru-RU" sz="1600" b="1" cap="all" dirty="0" smtClean="0"/>
              <a:t>Кабинет </a:t>
            </a:r>
            <a:r>
              <a:rPr lang="ru-RU" sz="1600" b="1" cap="all" dirty="0" smtClean="0"/>
              <a:t>формирования цифровых и гуманитарных компетенций</a:t>
            </a:r>
            <a:endParaRPr lang="ru-RU" sz="1600" b="1" cap="all" dirty="0"/>
          </a:p>
        </p:txBody>
      </p:sp>
      <p:pic>
        <p:nvPicPr>
          <p:cNvPr id="1026" name="Picture 2" descr="C:\Users\дл\Desktop\март 2019\Поварова ГЦТ\20-03-2019_13-26-01\20-03-2019_12-31-57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0" y="1012863"/>
            <a:ext cx="2071005" cy="10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9129" y="2612632"/>
            <a:ext cx="3496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Наполнение: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абочие столы учеников;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абочий стол учителя;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теллажи и шкафы;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толы для 3</a:t>
            </a:r>
            <a:r>
              <a:rPr lang="en-US" sz="1600" dirty="0" smtClean="0"/>
              <a:t>D</a:t>
            </a:r>
            <a:r>
              <a:rPr lang="ru-RU" sz="1600" dirty="0" smtClean="0"/>
              <a:t> –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ерстаки для работы с ручным инструментом;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</a:t>
            </a:r>
            <a:r>
              <a:rPr lang="ru-RU" sz="1600" dirty="0" smtClean="0"/>
              <a:t>она отдыха (опционально)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4459" y="2158071"/>
            <a:ext cx="197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/>
              <a:t>Зонирование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55976" y="2632534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Расстановка столов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Плохо: типовая расстановка (ориентирована на учителя).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Схемы</a:t>
            </a:r>
            <a:r>
              <a:rPr lang="ru-RU" sz="1600" dirty="0"/>
              <a:t>, при которых парта ученика не предполагает постоянную работу за компьютером. Компьютеры при такой расстановке стоят по периметру класса или на отдельном «острове</a:t>
            </a:r>
            <a:r>
              <a:rPr lang="ru-RU" sz="1600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Схемы для совмещенных рабочих и теоретических зон. Парта ученика достаточного размера для размещения ПУ и учебных материалов.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endParaRPr lang="ru-RU" sz="1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67943" y="5704652"/>
            <a:ext cx="498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Расстановка столов должна быть ориентирована на учеников.</a:t>
            </a:r>
            <a:endParaRPr lang="ru-RU" b="1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" y="4711506"/>
            <a:ext cx="3681640" cy="188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C:\Users\дл\Desktop\март 2019\Поварова ГЦТ\20-03-2019_13-26-01\20-03-2019_12-31-57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1" y="1012863"/>
            <a:ext cx="2071005" cy="10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169870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/>
              <a:t>Схемы, при которых парта ученика не предполагает постоянную работу за компьютером. Компьютеры при такой расстановке стоят по периметру класса или на отдельном «острове».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1" y="2195806"/>
            <a:ext cx="2969078" cy="204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44" y="2135087"/>
            <a:ext cx="3116099" cy="22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5" y="4294902"/>
            <a:ext cx="3145319" cy="220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51" y="4347836"/>
            <a:ext cx="3436218" cy="235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C:\Users\дл\Desktop\март 2019\Поварова ГЦТ\20-03-2019_13-26-01\20-03-2019_12-31-57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7" y="1060588"/>
            <a:ext cx="2071005" cy="10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16987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2. Схемы </a:t>
            </a:r>
            <a:r>
              <a:rPr lang="ru-RU" sz="1600" dirty="0"/>
              <a:t>для совмещенных рабочих и теоретических зон. Парта ученика достаточного размера для размещения ПУ и учебных материалов.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3" y="2117369"/>
            <a:ext cx="2633246" cy="23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12243"/>
            <a:ext cx="2795580" cy="232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1" y="4509120"/>
            <a:ext cx="2693935" cy="20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45353"/>
            <a:ext cx="2631176" cy="194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7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35" dirty="0" smtClean="0">
                <a:solidFill>
                  <a:srgbClr val="C00000"/>
                </a:solidFill>
                <a:latin typeface="Arial"/>
                <a:cs typeface="Arial"/>
              </a:rPr>
              <a:t>Сценарии зонирования</a:t>
            </a:r>
            <a:endParaRPr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4158"/>
            <a:ext cx="3525054" cy="22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30798"/>
            <a:ext cx="4628777" cy="230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7697"/>
            <a:ext cx="4008115" cy="306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95" y="3933056"/>
            <a:ext cx="4328661" cy="27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55186" y="1297802"/>
            <a:ext cx="464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/>
              <a:t>Функциональные </a:t>
            </a:r>
            <a:r>
              <a:rPr lang="ru-RU" sz="1600" b="1" cap="all" dirty="0" smtClean="0"/>
              <a:t>зоны: </a:t>
            </a:r>
            <a:endParaRPr lang="ru-RU" sz="1600" b="1" cap="all" dirty="0" smtClean="0"/>
          </a:p>
          <a:p>
            <a:pPr algn="ctr"/>
            <a:r>
              <a:rPr lang="ru-RU" sz="1600" b="1" cap="all" dirty="0" smtClean="0"/>
              <a:t>Помещение для проектной деятельности</a:t>
            </a:r>
            <a:endParaRPr lang="ru-RU" sz="1600" b="1" cap="all" dirty="0"/>
          </a:p>
        </p:txBody>
      </p:sp>
      <p:pic>
        <p:nvPicPr>
          <p:cNvPr id="1026" name="Picture 2" descr="C:\Users\дл\Desktop\март 2019\Поварова ГЦТ\20-03-2019_13-26-01\20-03-2019_12-31-57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0" y="1012863"/>
            <a:ext cx="2071005" cy="10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7309" y="2431754"/>
            <a:ext cx="34968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/>
              <a:t>Что это?</a:t>
            </a:r>
          </a:p>
          <a:p>
            <a:pPr algn="just"/>
            <a:r>
              <a:rPr lang="ru-RU" sz="1400" dirty="0" smtClean="0"/>
              <a:t>Учебно-рекреационное пространство. </a:t>
            </a:r>
          </a:p>
          <a:p>
            <a:pPr algn="just"/>
            <a:r>
              <a:rPr lang="ru-RU" sz="1400" dirty="0" smtClean="0"/>
              <a:t>Исполняет роль центра общественной жизни школы. </a:t>
            </a:r>
          </a:p>
          <a:p>
            <a:pPr algn="just"/>
            <a:r>
              <a:rPr lang="ru-RU" sz="1400" dirty="0" err="1" smtClean="0"/>
              <a:t>Зонируется</a:t>
            </a:r>
            <a:r>
              <a:rPr lang="ru-RU" sz="1400" dirty="0" smtClean="0"/>
              <a:t> по принципу </a:t>
            </a:r>
            <a:r>
              <a:rPr lang="ru-RU" sz="1400" dirty="0" err="1" smtClean="0"/>
              <a:t>коворгинга</a:t>
            </a:r>
            <a:r>
              <a:rPr lang="ru-RU" sz="1400" dirty="0" smtClean="0"/>
              <a:t>, включающего шахматную гостиную и </a:t>
            </a:r>
            <a:r>
              <a:rPr lang="ru-RU" sz="1400" dirty="0" err="1" smtClean="0"/>
              <a:t>медиазону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784459" y="2062422"/>
            <a:ext cx="197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/>
              <a:t>Зонирование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60032" y="2431754"/>
            <a:ext cx="4104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/>
              <a:t>Сценарии зонирования</a:t>
            </a:r>
          </a:p>
          <a:p>
            <a:r>
              <a:rPr lang="ru-RU" sz="1400" b="1" dirty="0" smtClean="0"/>
              <a:t>Вариант 1</a:t>
            </a:r>
            <a:r>
              <a:rPr lang="ru-RU" sz="1400" dirty="0" smtClean="0"/>
              <a:t>. В типовом школьном классе. Помещение не менее 40 кв. м.</a:t>
            </a:r>
          </a:p>
          <a:p>
            <a:r>
              <a:rPr lang="ru-RU" sz="1400" b="1" dirty="0" smtClean="0"/>
              <a:t>Вариант 2. </a:t>
            </a:r>
            <a:r>
              <a:rPr lang="ru-RU" sz="1400" dirty="0" smtClean="0"/>
              <a:t>В холле школы. </a:t>
            </a:r>
          </a:p>
          <a:p>
            <a:r>
              <a:rPr lang="ru-RU" sz="1400" dirty="0" smtClean="0"/>
              <a:t>Необходимо продумать доступность зоны использования и хранения оборудования шахматной гостиной и зоны мультимедиа.</a:t>
            </a:r>
            <a:endParaRPr lang="ru-RU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933729" y="4069051"/>
            <a:ext cx="3235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/>
              <a:t>Дизайн помещений</a:t>
            </a:r>
            <a:endParaRPr lang="ru-RU" sz="1600" b="1" cap="all" dirty="0"/>
          </a:p>
        </p:txBody>
      </p:sp>
      <p:sp>
        <p:nvSpPr>
          <p:cNvPr id="8" name="TextBox 7"/>
          <p:cNvSpPr txBox="1"/>
          <p:nvPr/>
        </p:nvSpPr>
        <p:spPr>
          <a:xfrm>
            <a:off x="809100" y="4407605"/>
            <a:ext cx="80708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Цветовая палитра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Рекомендована на основе красного фирменного цвета. Пример: мягкая мебель красная, остальные элементы – дружественного цвета.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Двери, окна и потолки – белый цвет (окна и двери – под беленый дуб). Светлые пространства, оформленные в одном цвете, наполняются цветной мебелью; пространства оформленные в разных оттенках – однотонной мебелью.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Приветствуются решения с</a:t>
            </a:r>
            <a:r>
              <a:rPr lang="ru-RU" sz="1400" dirty="0"/>
              <a:t> </a:t>
            </a:r>
            <a:r>
              <a:rPr lang="ru-RU" sz="1400" dirty="0" smtClean="0"/>
              <a:t>цветными акцентами на стенах, полах, потолке.</a:t>
            </a:r>
          </a:p>
          <a:p>
            <a:r>
              <a:rPr lang="ru-RU" sz="1600" b="1" dirty="0"/>
              <a:t>Графика на </a:t>
            </a:r>
            <a:r>
              <a:rPr lang="ru-RU" sz="1600" b="1" dirty="0" smtClean="0"/>
              <a:t>стенах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63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55186" y="1297802"/>
            <a:ext cx="464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/>
              <a:t>Функциональные </a:t>
            </a:r>
            <a:r>
              <a:rPr lang="ru-RU" sz="1600" b="1" cap="all" dirty="0" smtClean="0"/>
              <a:t>зоны: </a:t>
            </a:r>
            <a:endParaRPr lang="ru-RU" sz="1600" b="1" cap="all" dirty="0" smtClean="0"/>
          </a:p>
          <a:p>
            <a:pPr algn="ctr"/>
            <a:r>
              <a:rPr lang="ru-RU" sz="1600" b="1" cap="all" dirty="0" smtClean="0"/>
              <a:t>Помещение для проектной деятельности</a:t>
            </a:r>
            <a:endParaRPr lang="ru-RU" sz="1600" b="1" cap="all" dirty="0"/>
          </a:p>
        </p:txBody>
      </p:sp>
      <p:pic>
        <p:nvPicPr>
          <p:cNvPr id="1026" name="Picture 2" descr="C:\Users\дл\Desktop\март 2019\Поварова ГЦТ\20-03-2019_13-26-01\20-03-2019_12-31-57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0" y="1012863"/>
            <a:ext cx="2071005" cy="10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9100" y="2612632"/>
            <a:ext cx="7989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/>
              <a:t>Основные параметры зонирования:</a:t>
            </a:r>
          </a:p>
          <a:p>
            <a:pPr algn="just"/>
            <a:r>
              <a:rPr lang="ru-RU" sz="1600" b="1" cap="all" dirty="0" smtClean="0"/>
              <a:t>- </a:t>
            </a:r>
            <a:r>
              <a:rPr lang="ru-RU" sz="1600" dirty="0" smtClean="0"/>
              <a:t>Как индивидуальной, так и для групповой работы обеспечить разные виды форматов взаимодействия: пуфы, кресла, диваны/столы, стулья;</a:t>
            </a:r>
          </a:p>
          <a:p>
            <a:pPr algn="just"/>
            <a:r>
              <a:rPr lang="ru-RU" sz="1600" dirty="0" smtClean="0"/>
              <a:t>- Мебель максимально </a:t>
            </a:r>
            <a:r>
              <a:rPr lang="ru-RU" sz="1600" dirty="0" err="1" smtClean="0"/>
              <a:t>трасформируемая</a:t>
            </a:r>
            <a:r>
              <a:rPr lang="ru-RU" sz="1600" dirty="0" smtClean="0"/>
              <a:t>: </a:t>
            </a:r>
            <a:r>
              <a:rPr lang="ru-RU" sz="1600" dirty="0" err="1" smtClean="0"/>
              <a:t>подкатная</a:t>
            </a:r>
            <a:r>
              <a:rPr lang="ru-RU" sz="1600" dirty="0" smtClean="0"/>
              <a:t>, складная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4459" y="2158071"/>
            <a:ext cx="197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/>
              <a:t>Зонирование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154" y="3739675"/>
            <a:ext cx="82848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Коворкинг</a:t>
            </a:r>
            <a:r>
              <a:rPr lang="ru-RU" dirty="0" smtClean="0"/>
              <a:t> -  </a:t>
            </a:r>
            <a:r>
              <a:rPr lang="ru-RU" sz="1600" dirty="0" smtClean="0"/>
              <a:t>пространство, объединяющее людей для общения и творческого взаимодействия.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15154" y="4509120"/>
            <a:ext cx="8149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Рабочие места для групп 3-х и более человек.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Индивидуальные рабочие места (1-2 чел.).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Мини-лекторий.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Шахматная гостиная – удобные места для игры и хранение шахмат.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Мультимедиа – монтаж и съемка видео, работа с цифровыми устройствами, заявленные в инфраструктурных листах.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Мягкие зоны.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9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5320"/>
            <a:ext cx="9144000" cy="466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636"/>
            <a:ext cx="414238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63" y="3575595"/>
            <a:ext cx="4977020" cy="328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17008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Сценарии зонирования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4337"/>
            <a:ext cx="87117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422041">
              <a:defRPr/>
            </a:pPr>
            <a:r>
              <a:rPr lang="ru-RU" sz="3200" spc="-5" dirty="0" smtClean="0"/>
              <a:t>Современная школа</a:t>
            </a:r>
            <a:endParaRPr lang="ru-RU" sz="2954" dirty="0" smtClean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9541" y="6297004"/>
            <a:ext cx="364459" cy="1829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0" hangingPunct="0">
              <a:defRPr/>
            </a:pPr>
            <a:r>
              <a:rPr lang="ru-RU" altLang="ru-RU" sz="923" dirty="0">
                <a:solidFill>
                  <a:srgbClr val="7F8FA9">
                    <a:lumMod val="75000"/>
                  </a:srgbClr>
                </a:solidFill>
                <a:latin typeface="Arial"/>
                <a:ea typeface="DejaVu Sans"/>
                <a:cs typeface="Arial" charset="0"/>
              </a:rPr>
              <a:t>1</a:t>
            </a:r>
          </a:p>
        </p:txBody>
      </p:sp>
      <p:pic>
        <p:nvPicPr>
          <p:cNvPr id="5" name="Picture 3" descr="C:\Users\дл\Desktop\март 2019\Поварова ГЦТ\20-03-2019_13-26-01\20-03-2019_12-31-57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0" y="908720"/>
            <a:ext cx="4023368" cy="17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л\Desktop\март 2019\форум 23-26 марта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40" y="2492896"/>
            <a:ext cx="5940152" cy="40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46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" y="159557"/>
            <a:ext cx="9136036" cy="669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032448" cy="36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04" y="8151"/>
            <a:ext cx="4407396" cy="368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" y="3688391"/>
            <a:ext cx="2583231" cy="316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04" y="3697329"/>
            <a:ext cx="4381599" cy="314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9371" y="4149080"/>
            <a:ext cx="214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Примеры хороших колористических решений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" y="764704"/>
            <a:ext cx="5143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638550"/>
            <a:ext cx="51625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1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6"/>
            <a:ext cx="4747912" cy="39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41" y="3573016"/>
            <a:ext cx="5391405" cy="31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7728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Мебель. </a:t>
            </a:r>
          </a:p>
          <a:p>
            <a:pPr algn="ctr"/>
            <a:r>
              <a:rPr lang="ru-RU" b="1" dirty="0" smtClean="0"/>
              <a:t>Примеры реализации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9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0" y="1257355"/>
            <a:ext cx="7749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кадровому составу и штатной численности Центра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21167"/>
              </p:ext>
            </p:extLst>
          </p:nvPr>
        </p:nvGraphicFramePr>
        <p:xfrm>
          <a:off x="953239" y="1988840"/>
          <a:ext cx="7915158" cy="3175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57579"/>
                <a:gridCol w="3957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 персонала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Позиция (содержание деятельности)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Управленческий персонал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	</a:t>
                      </a:r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Основной персонал (учебная часть)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дополнительного образования 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по шахматам 	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Педагог-организатор 	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по предмету «ОБЖ» 	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по предмету «Технология» 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 по предмету «Информатика»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1691680" y="5917922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совмещение не более двух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должностей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0" y="1257355"/>
            <a:ext cx="7749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образовательным программам Центров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619" y="1844824"/>
            <a:ext cx="7783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Примерные методические комплексы для реализации основных и дополнительных общеобразовательных программ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учебным предметам «Технология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«Информатика», «Основы безопасности жизнедеятельности» на обновленной материально-технической базе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доводятся до субъектов Российской Федерации отдельным письмом Министерства просвещения Российской Федерации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448020" y="1844824"/>
            <a:ext cx="393120" cy="393480"/>
            <a:chOff x="426960" y="1255680"/>
            <a:chExt cx="393120" cy="393480"/>
          </a:xfrm>
        </p:grpSpPr>
        <p:sp>
          <p:nvSpPr>
            <p:cNvPr id="38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254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0860" y="1227090"/>
            <a:ext cx="7951620" cy="53702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Согласование перечня ОО.                                 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Февраль-март</a:t>
            </a:r>
            <a:endParaRPr lang="ru-RU" sz="1500" b="1" dirty="0">
              <a:solidFill>
                <a:srgbClr val="611F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500" spc="-5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spc="-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Утверждение </a:t>
            </a:r>
            <a:r>
              <a:rPr lang="ru-RU" sz="1500" spc="-5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медиаплана</a:t>
            </a:r>
            <a:r>
              <a:rPr lang="ru-RU" sz="1500" spc="-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информационного сопровождения создания и функционирования Центров.                                                     </a:t>
            </a:r>
            <a:r>
              <a:rPr lang="ru-RU" sz="1500" b="1" spc="-5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Март</a:t>
            </a:r>
          </a:p>
          <a:p>
            <a:pPr algn="just"/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Согласование типовых дизайн-проекта, проекта зонирования Центров и проекта инфраструктурного листа.                     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Март –апрель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Согласование калькуляции операционных расходов на функционирование Центров.                                                            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Апрель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квалификации сотрудников и педагогов Центров, в т. ч. по новым технологиям преподавания учебных предметов «Технология», «Информатика», «ОБЖ».                                   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Март - июнь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Закупка, доставка и наладка оборудования.      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 - август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набора детей, обучающихся по программам Центра.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Сентябрь</a:t>
            </a:r>
          </a:p>
          <a:p>
            <a:pPr algn="just"/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Лицензирование образовательной деятельности (при необходимости).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Август</a:t>
            </a:r>
          </a:p>
          <a:p>
            <a:pPr algn="just"/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Открытие Центров в единый день открытий.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Сентябрь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">
              <a:lnSpc>
                <a:spcPts val="2305"/>
              </a:lnSpc>
              <a:spcBef>
                <a:spcPts val="105"/>
              </a:spcBef>
            </a:pPr>
            <a:endParaRPr lang="ru-RU" sz="1400" spc="-5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">
              <a:lnSpc>
                <a:spcPts val="2305"/>
              </a:lnSpc>
              <a:spcBef>
                <a:spcPts val="105"/>
              </a:spcBef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lnSpc>
                <a:spcPts val="2045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5"/>
              </a:spcBef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spc="-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515">
              <a:lnSpc>
                <a:spcPct val="100000"/>
              </a:lnSpc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536900" y="116632"/>
            <a:ext cx="7741800" cy="4510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b="1" spc="-1" dirty="0" smtClean="0">
                <a:solidFill>
                  <a:srgbClr val="6C0000"/>
                </a:solidFill>
                <a:latin typeface="Verdana"/>
              </a:rPr>
              <a:t>Дорожная карта</a:t>
            </a:r>
            <a:endParaRPr lang="ru-RU" b="1" spc="-1" dirty="0">
              <a:solidFill>
                <a:srgbClr val="6C0000"/>
              </a:solidFill>
              <a:latin typeface="Verdana"/>
            </a:endParaRPr>
          </a:p>
        </p:txBody>
      </p:sp>
      <p:sp>
        <p:nvSpPr>
          <p:cNvPr id="5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" name="Группа 7"/>
          <p:cNvGrpSpPr/>
          <p:nvPr/>
        </p:nvGrpSpPr>
        <p:grpSpPr>
          <a:xfrm>
            <a:off x="496726" y="1217395"/>
            <a:ext cx="296280" cy="372600"/>
            <a:chOff x="496440" y="1217880"/>
            <a:chExt cx="296280" cy="372600"/>
          </a:xfrm>
        </p:grpSpPr>
        <p:sp>
          <p:nvSpPr>
            <p:cNvPr id="9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" name="Группа 10"/>
          <p:cNvGrpSpPr/>
          <p:nvPr/>
        </p:nvGrpSpPr>
        <p:grpSpPr>
          <a:xfrm>
            <a:off x="496726" y="1700808"/>
            <a:ext cx="296280" cy="372600"/>
            <a:chOff x="496440" y="1217880"/>
            <a:chExt cx="296280" cy="372600"/>
          </a:xfrm>
        </p:grpSpPr>
        <p:sp>
          <p:nvSpPr>
            <p:cNvPr id="12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" name="Группа 13"/>
          <p:cNvGrpSpPr/>
          <p:nvPr/>
        </p:nvGrpSpPr>
        <p:grpSpPr>
          <a:xfrm>
            <a:off x="488806" y="2346556"/>
            <a:ext cx="296280" cy="372600"/>
            <a:chOff x="496440" y="1217880"/>
            <a:chExt cx="296280" cy="372600"/>
          </a:xfrm>
        </p:grpSpPr>
        <p:sp>
          <p:nvSpPr>
            <p:cNvPr id="15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" name="Группа 16"/>
          <p:cNvGrpSpPr/>
          <p:nvPr/>
        </p:nvGrpSpPr>
        <p:grpSpPr>
          <a:xfrm>
            <a:off x="472966" y="2924944"/>
            <a:ext cx="296280" cy="372600"/>
            <a:chOff x="496440" y="1217880"/>
            <a:chExt cx="296280" cy="372600"/>
          </a:xfrm>
        </p:grpSpPr>
        <p:sp>
          <p:nvSpPr>
            <p:cNvPr id="18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" name="Группа 19"/>
          <p:cNvGrpSpPr/>
          <p:nvPr/>
        </p:nvGrpSpPr>
        <p:grpSpPr>
          <a:xfrm>
            <a:off x="496726" y="3700564"/>
            <a:ext cx="296280" cy="372600"/>
            <a:chOff x="496440" y="1217880"/>
            <a:chExt cx="296280" cy="372600"/>
          </a:xfrm>
        </p:grpSpPr>
        <p:sp>
          <p:nvSpPr>
            <p:cNvPr id="21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" name="Группа 22"/>
          <p:cNvGrpSpPr/>
          <p:nvPr/>
        </p:nvGrpSpPr>
        <p:grpSpPr>
          <a:xfrm>
            <a:off x="536900" y="4571037"/>
            <a:ext cx="296280" cy="372600"/>
            <a:chOff x="496440" y="1217880"/>
            <a:chExt cx="296280" cy="372600"/>
          </a:xfrm>
        </p:grpSpPr>
        <p:sp>
          <p:nvSpPr>
            <p:cNvPr id="24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" name="Группа 25"/>
          <p:cNvGrpSpPr/>
          <p:nvPr/>
        </p:nvGrpSpPr>
        <p:grpSpPr>
          <a:xfrm>
            <a:off x="506353" y="5025736"/>
            <a:ext cx="296280" cy="372600"/>
            <a:chOff x="496440" y="1217880"/>
            <a:chExt cx="296280" cy="372600"/>
          </a:xfrm>
        </p:grpSpPr>
        <p:sp>
          <p:nvSpPr>
            <p:cNvPr id="27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9" name="Группа 28"/>
          <p:cNvGrpSpPr/>
          <p:nvPr/>
        </p:nvGrpSpPr>
        <p:grpSpPr>
          <a:xfrm>
            <a:off x="506353" y="5535010"/>
            <a:ext cx="296280" cy="372600"/>
            <a:chOff x="496440" y="1217880"/>
            <a:chExt cx="296280" cy="372600"/>
          </a:xfrm>
        </p:grpSpPr>
        <p:sp>
          <p:nvSpPr>
            <p:cNvPr id="30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" name="Группа 31"/>
          <p:cNvGrpSpPr/>
          <p:nvPr/>
        </p:nvGrpSpPr>
        <p:grpSpPr>
          <a:xfrm>
            <a:off x="536900" y="6029383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4498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CustomShape 7"/>
          <p:cNvSpPr/>
          <p:nvPr/>
        </p:nvSpPr>
        <p:spPr>
          <a:xfrm>
            <a:off x="829991" y="1253105"/>
            <a:ext cx="7998775" cy="41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индикаторов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7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82857" y="1713592"/>
            <a:ext cx="393120" cy="393480"/>
            <a:chOff x="426960" y="1255680"/>
            <a:chExt cx="393120" cy="393480"/>
          </a:xfrm>
        </p:grpSpPr>
        <p:sp>
          <p:nvSpPr>
            <p:cNvPr id="90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42897"/>
              </p:ext>
            </p:extLst>
          </p:nvPr>
        </p:nvGraphicFramePr>
        <p:xfrm>
          <a:off x="782786" y="1897319"/>
          <a:ext cx="8181702" cy="438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38"/>
                <a:gridCol w="3384376"/>
                <a:gridCol w="1728192"/>
                <a:gridCol w="936104"/>
                <a:gridCol w="936104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индикатора/показателя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 </a:t>
                      </a:r>
                      <a:r>
                        <a:rPr lang="ru-RU" sz="1400" dirty="0" smtClean="0"/>
                        <a:t>значение, начиная с 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детей, обучающихся по учебному предмету «Технология» на базе Центров (чел.)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ƩX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baseline="-250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детей, обучающихся по учебному предмету «ОБЖ» на базе Центров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Ʃ</a:t>
                      </a:r>
                      <a:r>
                        <a:rPr lang="en-US" sz="1600" baseline="0" dirty="0" err="1" smtClean="0"/>
                        <a:t>Y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baseline="-25000" dirty="0" smtClean="0"/>
                        <a:t> 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детей, обучающихся по учебному предмету «Информатика» на базе Центров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Ʃ</a:t>
                      </a:r>
                      <a:r>
                        <a:rPr lang="en-US" sz="1600" baseline="0" dirty="0" err="1" smtClean="0"/>
                        <a:t>Z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en-US" sz="1600" baseline="-25000" dirty="0" smtClean="0"/>
                        <a:t> 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детей, занимающихся шахматами на постоянной основе, на базе Центров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 ×</a:t>
                      </a:r>
                      <a:r>
                        <a:rPr lang="en-US" sz="1600" dirty="0" smtClean="0"/>
                        <a:t>I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человек, ежемесячно использующих инфраструктуру Центров для дистанционного образования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100 ×</a:t>
                      </a:r>
                      <a:r>
                        <a:rPr lang="en-US" sz="1600" dirty="0" smtClean="0"/>
                        <a:t>I 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1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CustomShape 7"/>
          <p:cNvSpPr/>
          <p:nvPr/>
        </p:nvSpPr>
        <p:spPr>
          <a:xfrm>
            <a:off x="829991" y="1253105"/>
            <a:ext cx="7998775" cy="41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индикаторов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7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82857" y="1713592"/>
            <a:ext cx="393120" cy="393480"/>
            <a:chOff x="426960" y="1255680"/>
            <a:chExt cx="393120" cy="393480"/>
          </a:xfrm>
        </p:grpSpPr>
        <p:sp>
          <p:nvSpPr>
            <p:cNvPr id="90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8004"/>
              </p:ext>
            </p:extLst>
          </p:nvPr>
        </p:nvGraphicFramePr>
        <p:xfrm>
          <a:off x="829991" y="1767329"/>
          <a:ext cx="8181702" cy="4714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38"/>
                <a:gridCol w="3384376"/>
                <a:gridCol w="1728192"/>
                <a:gridCol w="936104"/>
                <a:gridCol w="936104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индикатора/показателя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 </a:t>
                      </a:r>
                      <a:r>
                        <a:rPr lang="ru-RU" sz="1400" dirty="0" smtClean="0"/>
                        <a:t>значение, начиная с 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детей, ежемесячно вовлеченных</a:t>
                      </a:r>
                      <a:r>
                        <a:rPr lang="ru-RU" sz="1400" baseline="0" dirty="0" smtClean="0"/>
                        <a:t> в программу социально-культурных компетенций </a:t>
                      </a:r>
                      <a:r>
                        <a:rPr lang="ru-RU" sz="1400" dirty="0" smtClean="0"/>
                        <a:t>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100 ×</a:t>
                      </a:r>
                      <a:r>
                        <a:rPr lang="en-US" sz="1600" dirty="0" smtClean="0"/>
                        <a:t>I 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проведенных на площадке Центров социокультурных</a:t>
                      </a:r>
                      <a:r>
                        <a:rPr lang="ru-RU" sz="1400" baseline="0" dirty="0" smtClean="0"/>
                        <a:t> мероприятий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 ×</a:t>
                      </a:r>
                      <a:r>
                        <a:rPr lang="en-US" sz="1600" dirty="0" smtClean="0"/>
                        <a:t>I 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Повышение квалификации педагогов по предмету «Технология» (</a:t>
                      </a:r>
                      <a:r>
                        <a:rPr lang="ru-RU" sz="1400" dirty="0" err="1" smtClean="0"/>
                        <a:t>профмастерства</a:t>
                      </a:r>
                      <a:r>
                        <a:rPr lang="ru-RU" sz="1400" dirty="0" smtClean="0"/>
                        <a:t>) ежегодно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Повышение квалификации остальных сотрудников Центров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i </a:t>
                      </a:r>
                      <a:r>
                        <a:rPr lang="en-US" sz="1400" baseline="0" dirty="0" smtClean="0"/>
                        <a:t>– </a:t>
                      </a:r>
                      <a:r>
                        <a:rPr lang="ru-RU" sz="1400" baseline="0" dirty="0" smtClean="0"/>
                        <a:t>это численность детей в </a:t>
                      </a:r>
                      <a:r>
                        <a:rPr lang="en-US" sz="1400" baseline="0" dirty="0" err="1" smtClean="0"/>
                        <a:t>i</a:t>
                      </a:r>
                      <a:r>
                        <a:rPr lang="ru-RU" sz="1400" baseline="0" dirty="0" smtClean="0"/>
                        <a:t> –ом Центре, обучающихся по учебному предмету «Технология»</a:t>
                      </a:r>
                      <a:endParaRPr lang="ru-RU" sz="1400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Y</a:t>
                      </a:r>
                      <a:r>
                        <a:rPr lang="en-US" sz="1400" baseline="-25000" dirty="0" smtClean="0"/>
                        <a:t>i  </a:t>
                      </a:r>
                      <a:r>
                        <a:rPr lang="en-US" sz="1400" baseline="0" dirty="0" smtClean="0"/>
                        <a:t>- </a:t>
                      </a:r>
                      <a:r>
                        <a:rPr lang="ru-RU" sz="1400" baseline="0" dirty="0" smtClean="0"/>
                        <a:t>это численность детей в </a:t>
                      </a:r>
                      <a:r>
                        <a:rPr lang="en-US" sz="1400" baseline="0" dirty="0" err="1" smtClean="0"/>
                        <a:t>i</a:t>
                      </a:r>
                      <a:r>
                        <a:rPr lang="ru-RU" sz="1400" baseline="0" dirty="0" smtClean="0"/>
                        <a:t> –ом Центре, обучающихся по учебному предмету «ОБЖ»</a:t>
                      </a:r>
                      <a:endParaRPr lang="ru-RU" sz="1400" baseline="-25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/>
                        <a:t>Z</a:t>
                      </a:r>
                      <a:r>
                        <a:rPr lang="en-US" sz="1400" baseline="-25000" dirty="0" err="1" smtClean="0"/>
                        <a:t>i</a:t>
                      </a:r>
                      <a:r>
                        <a:rPr lang="en-US" sz="1400" baseline="-25000" dirty="0" smtClean="0"/>
                        <a:t>  </a:t>
                      </a:r>
                      <a:r>
                        <a:rPr lang="en-US" sz="1400" baseline="0" dirty="0" smtClean="0"/>
                        <a:t>- </a:t>
                      </a:r>
                      <a:r>
                        <a:rPr lang="ru-RU" sz="1400" baseline="0" dirty="0" smtClean="0"/>
                        <a:t>это численность детей в </a:t>
                      </a:r>
                      <a:r>
                        <a:rPr lang="en-US" sz="1400" baseline="0" dirty="0" err="1" smtClean="0"/>
                        <a:t>i</a:t>
                      </a:r>
                      <a:r>
                        <a:rPr lang="ru-RU" sz="1400" baseline="0" dirty="0" smtClean="0"/>
                        <a:t> –ом Центре, обучающихся по учебному предмету «Информатика»</a:t>
                      </a:r>
                      <a:endParaRPr lang="ru-RU" sz="1400" baseline="-25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sz="1400" dirty="0" smtClean="0"/>
                        <a:t>I </a:t>
                      </a:r>
                      <a:r>
                        <a:rPr lang="ru-RU" sz="1400" dirty="0" smtClean="0"/>
                        <a:t>– это количество Центров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3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0860" y="1227090"/>
            <a:ext cx="7951620" cy="537026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инфраструктурного листа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Февраль </a:t>
            </a:r>
            <a:r>
              <a:rPr lang="ru-RU" sz="1500" b="1" dirty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-март</a:t>
            </a:r>
          </a:p>
          <a:p>
            <a:pPr algn="just"/>
            <a:endParaRPr lang="ru-RU" sz="1500" spc="-5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spc="-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Утверждение </a:t>
            </a:r>
            <a:r>
              <a:rPr lang="ru-RU" sz="1500" spc="-5" dirty="0" err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медиаплана</a:t>
            </a:r>
            <a:r>
              <a:rPr lang="ru-RU" sz="1500" spc="-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информационного сопровождения создания и функционирования Центров.                                                     </a:t>
            </a:r>
            <a:r>
              <a:rPr lang="ru-RU" sz="1500" b="1" spc="-5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Март</a:t>
            </a:r>
          </a:p>
          <a:p>
            <a:pPr algn="just"/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Согласование типовых дизайн-проекта, проекта зонирования Центров и проекта инфраструктурного листа.                     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Март –апрель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Согласование калькуляции операционных расходов на функционирование Центров.                                                            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Апрель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квалификации сотрудников и педагогов Центров, в т. ч. по новым технологиям преподавания учебных предметов «Технология», «Информатика», «ОБЖ».                                   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Март - июнь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Закупка, доставка и наладка оборудования.      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 - август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набора детей, обучающихся по программам Центра.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Сентябрь</a:t>
            </a:r>
          </a:p>
          <a:p>
            <a:pPr algn="just"/>
            <a:endParaRPr lang="ru-RU" sz="15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Лицензирование образовательной деятельности (при необходимости).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Август</a:t>
            </a:r>
          </a:p>
          <a:p>
            <a:pPr algn="just"/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Открытие Центров в единый день открытий.                      </a:t>
            </a:r>
            <a:r>
              <a:rPr lang="ru-RU" sz="1500" b="1" dirty="0" smtClean="0">
                <a:solidFill>
                  <a:srgbClr val="611F0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Сентябрь</a:t>
            </a:r>
          </a:p>
          <a:p>
            <a:pPr algn="just"/>
            <a:endParaRPr lang="ru-RU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">
              <a:lnSpc>
                <a:spcPts val="2305"/>
              </a:lnSpc>
              <a:spcBef>
                <a:spcPts val="105"/>
              </a:spcBef>
            </a:pPr>
            <a:endParaRPr lang="ru-RU" sz="1400" spc="-5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">
              <a:lnSpc>
                <a:spcPts val="2305"/>
              </a:lnSpc>
              <a:spcBef>
                <a:spcPts val="105"/>
              </a:spcBef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lnSpc>
                <a:spcPts val="2045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95"/>
              </a:spcBef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spc="-5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515">
              <a:lnSpc>
                <a:spcPct val="100000"/>
              </a:lnSpc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536900" y="116632"/>
            <a:ext cx="7741800" cy="4510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b="1" spc="-1" dirty="0" smtClean="0">
                <a:solidFill>
                  <a:srgbClr val="6C0000"/>
                </a:solidFill>
                <a:latin typeface="Verdana"/>
              </a:rPr>
              <a:t>Примерные мероприятия Центра</a:t>
            </a:r>
            <a:endParaRPr lang="ru-RU" b="1" spc="-1" dirty="0">
              <a:solidFill>
                <a:srgbClr val="6C0000"/>
              </a:solidFill>
              <a:latin typeface="Verdana"/>
            </a:endParaRPr>
          </a:p>
        </p:txBody>
      </p:sp>
      <p:sp>
        <p:nvSpPr>
          <p:cNvPr id="5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" name="Группа 7"/>
          <p:cNvGrpSpPr/>
          <p:nvPr/>
        </p:nvGrpSpPr>
        <p:grpSpPr>
          <a:xfrm>
            <a:off x="496726" y="1217395"/>
            <a:ext cx="296280" cy="372600"/>
            <a:chOff x="496440" y="1217880"/>
            <a:chExt cx="296280" cy="372600"/>
          </a:xfrm>
        </p:grpSpPr>
        <p:sp>
          <p:nvSpPr>
            <p:cNvPr id="9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" name="Группа 10"/>
          <p:cNvGrpSpPr/>
          <p:nvPr/>
        </p:nvGrpSpPr>
        <p:grpSpPr>
          <a:xfrm>
            <a:off x="496726" y="1700808"/>
            <a:ext cx="296280" cy="372600"/>
            <a:chOff x="496440" y="1217880"/>
            <a:chExt cx="296280" cy="372600"/>
          </a:xfrm>
        </p:grpSpPr>
        <p:sp>
          <p:nvSpPr>
            <p:cNvPr id="12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" name="Группа 13"/>
          <p:cNvGrpSpPr/>
          <p:nvPr/>
        </p:nvGrpSpPr>
        <p:grpSpPr>
          <a:xfrm>
            <a:off x="488806" y="2346556"/>
            <a:ext cx="296280" cy="372600"/>
            <a:chOff x="496440" y="1217880"/>
            <a:chExt cx="296280" cy="372600"/>
          </a:xfrm>
        </p:grpSpPr>
        <p:sp>
          <p:nvSpPr>
            <p:cNvPr id="15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" name="Группа 16"/>
          <p:cNvGrpSpPr/>
          <p:nvPr/>
        </p:nvGrpSpPr>
        <p:grpSpPr>
          <a:xfrm>
            <a:off x="472966" y="2924944"/>
            <a:ext cx="296280" cy="372600"/>
            <a:chOff x="496440" y="1217880"/>
            <a:chExt cx="296280" cy="372600"/>
          </a:xfrm>
        </p:grpSpPr>
        <p:sp>
          <p:nvSpPr>
            <p:cNvPr id="18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" name="Группа 19"/>
          <p:cNvGrpSpPr/>
          <p:nvPr/>
        </p:nvGrpSpPr>
        <p:grpSpPr>
          <a:xfrm>
            <a:off x="496726" y="3700564"/>
            <a:ext cx="296280" cy="372600"/>
            <a:chOff x="496440" y="1217880"/>
            <a:chExt cx="296280" cy="372600"/>
          </a:xfrm>
        </p:grpSpPr>
        <p:sp>
          <p:nvSpPr>
            <p:cNvPr id="21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" name="Группа 22"/>
          <p:cNvGrpSpPr/>
          <p:nvPr/>
        </p:nvGrpSpPr>
        <p:grpSpPr>
          <a:xfrm>
            <a:off x="536900" y="4571037"/>
            <a:ext cx="296280" cy="372600"/>
            <a:chOff x="496440" y="1217880"/>
            <a:chExt cx="296280" cy="372600"/>
          </a:xfrm>
        </p:grpSpPr>
        <p:sp>
          <p:nvSpPr>
            <p:cNvPr id="24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" name="Группа 25"/>
          <p:cNvGrpSpPr/>
          <p:nvPr/>
        </p:nvGrpSpPr>
        <p:grpSpPr>
          <a:xfrm>
            <a:off x="506353" y="5025736"/>
            <a:ext cx="296280" cy="372600"/>
            <a:chOff x="496440" y="1217880"/>
            <a:chExt cx="296280" cy="372600"/>
          </a:xfrm>
        </p:grpSpPr>
        <p:sp>
          <p:nvSpPr>
            <p:cNvPr id="27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9" name="Группа 28"/>
          <p:cNvGrpSpPr/>
          <p:nvPr/>
        </p:nvGrpSpPr>
        <p:grpSpPr>
          <a:xfrm>
            <a:off x="506353" y="5535010"/>
            <a:ext cx="296280" cy="372600"/>
            <a:chOff x="496440" y="1217880"/>
            <a:chExt cx="296280" cy="372600"/>
          </a:xfrm>
        </p:grpSpPr>
        <p:sp>
          <p:nvSpPr>
            <p:cNvPr id="30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" name="Группа 31"/>
          <p:cNvGrpSpPr/>
          <p:nvPr/>
        </p:nvGrpSpPr>
        <p:grpSpPr>
          <a:xfrm>
            <a:off x="536900" y="6029383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3712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Прямоугольник 4"/>
          <p:cNvSpPr/>
          <p:nvPr/>
        </p:nvSpPr>
        <p:spPr>
          <a:xfrm>
            <a:off x="859491" y="1640289"/>
            <a:ext cx="7969276" cy="688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CustomShape 7"/>
          <p:cNvSpPr/>
          <p:nvPr/>
        </p:nvSpPr>
        <p:spPr>
          <a:xfrm>
            <a:off x="709091" y="1514296"/>
            <a:ext cx="7998775" cy="1743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«Точка роста»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создаются как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структурные подразделения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общеобразовательных организаций, осуществляющих образовательную деятельность по ОП НОО, ООО и (или) СОО, расположенных в сельской местности и малых городах и направлены на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современных компетенций и навыков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обучающихся, в том числе  по учебным предметам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«Технология», «Информатика», «Основы безопасности жизнедеятельности» </a:t>
            </a:r>
          </a:p>
          <a:p>
            <a:pPr algn="just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06733" y="1327996"/>
            <a:ext cx="296280" cy="372600"/>
            <a:chOff x="496440" y="1217880"/>
            <a:chExt cx="296280" cy="372600"/>
          </a:xfrm>
        </p:grpSpPr>
        <p:sp>
          <p:nvSpPr>
            <p:cNvPr id="37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99944" y="4271946"/>
            <a:ext cx="393120" cy="393480"/>
            <a:chOff x="426960" y="1255680"/>
            <a:chExt cx="393120" cy="393480"/>
          </a:xfrm>
        </p:grpSpPr>
        <p:sp>
          <p:nvSpPr>
            <p:cNvPr id="46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7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Box 38"/>
          <p:cNvSpPr txBox="1"/>
          <p:nvPr/>
        </p:nvSpPr>
        <p:spPr>
          <a:xfrm>
            <a:off x="738786" y="4293096"/>
            <a:ext cx="7983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может выполнять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функцию общественного пространства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развития общекультурных компетенций, цифровой грамотности, шахматного образования, проектной деятельности, творческой, социальной самореализации детей, педагогов, родительской общественности.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0" y="1257355"/>
            <a:ext cx="7939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Инфраструктурный лист (перечень оборудования и средств обучения ОУ)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621" y="1674236"/>
            <a:ext cx="7783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форма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03238" y="2043124"/>
            <a:ext cx="393120" cy="393480"/>
            <a:chOff x="426960" y="1255680"/>
            <a:chExt cx="393120" cy="393480"/>
          </a:xfrm>
        </p:grpSpPr>
        <p:sp>
          <p:nvSpPr>
            <p:cNvPr id="38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48286"/>
              </p:ext>
            </p:extLst>
          </p:nvPr>
        </p:nvGraphicFramePr>
        <p:xfrm>
          <a:off x="879798" y="2043124"/>
          <a:ext cx="8095155" cy="4333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10210"/>
                <a:gridCol w="2376264"/>
                <a:gridCol w="3614040"/>
                <a:gridCol w="864096"/>
                <a:gridCol w="730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Примерные технические характеристики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Ед.</a:t>
                      </a:r>
                      <a:r>
                        <a:rPr lang="ru-RU" sz="1300" baseline="0" dirty="0" smtClean="0"/>
                        <a:t> изм.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Кол-во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1.</a:t>
                      </a:r>
                      <a:endParaRPr lang="ru-RU" sz="15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500" b="1" dirty="0" smtClean="0"/>
                        <a:t>Цифровое оборудование</a:t>
                      </a:r>
                      <a:endParaRPr lang="ru-RU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/>
                        <a:t>ПАК Цифровая образовательная среда в составе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Обеспечение централизованного мониторинга эксплуатационных параметров пользовательских устройств; менеджмент используемых образовательных приложений, встроенные базовые средства для проведения занятий и редактирования материалов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МФУ (принтер, сканер, копир)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 устройства: МФУ</a:t>
                      </a:r>
                    </a:p>
                    <a:p>
                      <a:r>
                        <a:rPr lang="ru-RU" sz="1200" dirty="0" smtClean="0"/>
                        <a:t>Цветность: черно-белый</a:t>
                      </a:r>
                    </a:p>
                    <a:p>
                      <a:r>
                        <a:rPr lang="ru-RU" sz="1200" dirty="0" smtClean="0"/>
                        <a:t>Формат бумаги: не мене А4</a:t>
                      </a:r>
                    </a:p>
                    <a:p>
                      <a:r>
                        <a:rPr lang="ru-RU" sz="1200" dirty="0" smtClean="0"/>
                        <a:t>Технология печати: лазерная</a:t>
                      </a:r>
                    </a:p>
                    <a:p>
                      <a:r>
                        <a:rPr lang="ru-RU" sz="1200" dirty="0" smtClean="0"/>
                        <a:t>Разрешение печати: не менее 600*600 точек</a:t>
                      </a:r>
                    </a:p>
                    <a:p>
                      <a:r>
                        <a:rPr lang="ru-RU" sz="1200" dirty="0" smtClean="0"/>
                        <a:t>Скорость печати: не менее 28 листов/мин</a:t>
                      </a:r>
                    </a:p>
                    <a:p>
                      <a:r>
                        <a:rPr lang="ru-RU" sz="1200" dirty="0" smtClean="0"/>
                        <a:t>Скорость сканирования: не менее 28 листов/мин</a:t>
                      </a:r>
                    </a:p>
                    <a:p>
                      <a:r>
                        <a:rPr lang="ru-RU" sz="1200" dirty="0" smtClean="0"/>
                        <a:t>Внутренняя память: не менее 256 Мб</a:t>
                      </a:r>
                    </a:p>
                    <a:p>
                      <a:r>
                        <a:rPr lang="ru-RU" sz="1200" dirty="0" smtClean="0"/>
                        <a:t>Емкость </a:t>
                      </a:r>
                      <a:r>
                        <a:rPr lang="ru-RU" sz="1200" dirty="0" err="1" smtClean="0"/>
                        <a:t>автоподатчика</a:t>
                      </a:r>
                      <a:r>
                        <a:rPr lang="ru-RU" sz="1200" dirty="0" smtClean="0"/>
                        <a:t> сканер: не менее 35 листов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0" y="1257355"/>
            <a:ext cx="7939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Инфраструктурный лист (перечень оборудования и средств обучения ОУ)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621" y="1674236"/>
            <a:ext cx="7783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форма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03238" y="2043124"/>
            <a:ext cx="393120" cy="393480"/>
            <a:chOff x="426960" y="1255680"/>
            <a:chExt cx="393120" cy="393480"/>
          </a:xfrm>
        </p:grpSpPr>
        <p:sp>
          <p:nvSpPr>
            <p:cNvPr id="38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91439"/>
              </p:ext>
            </p:extLst>
          </p:nvPr>
        </p:nvGraphicFramePr>
        <p:xfrm>
          <a:off x="879798" y="2043124"/>
          <a:ext cx="8095155" cy="4170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5858"/>
                <a:gridCol w="2290616"/>
                <a:gridCol w="3614040"/>
                <a:gridCol w="864096"/>
                <a:gridCol w="730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Примерные технические характеристики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Ед.</a:t>
                      </a:r>
                      <a:r>
                        <a:rPr lang="ru-RU" sz="1300" baseline="0" dirty="0" smtClean="0"/>
                        <a:t> изм.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Кол-во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2.</a:t>
                      </a:r>
                      <a:endParaRPr lang="ru-RU" sz="13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300" b="1" dirty="0" smtClean="0"/>
                        <a:t>Урок Технологии</a:t>
                      </a:r>
                      <a:endParaRPr lang="ru-RU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2.1.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/>
                        <a:t>Аддитивное оборудование</a:t>
                      </a:r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2.1.1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r>
                        <a:rPr lang="en-US" sz="1200" dirty="0" smtClean="0"/>
                        <a:t>D</a:t>
                      </a:r>
                      <a:r>
                        <a:rPr lang="ru-RU" sz="1200" dirty="0" smtClean="0"/>
                        <a:t> оборудование (3</a:t>
                      </a:r>
                      <a:r>
                        <a:rPr lang="en-US" sz="1200" dirty="0" smtClean="0"/>
                        <a:t>D</a:t>
                      </a:r>
                      <a:r>
                        <a:rPr lang="ru-RU" sz="1200" dirty="0" smtClean="0"/>
                        <a:t>  принтер)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Минимальные: тип принтера;</a:t>
                      </a:r>
                      <a:r>
                        <a:rPr lang="ru-RU" sz="1200" baseline="0" dirty="0" smtClean="0"/>
                        <a:t> материал; рабочий стол, рабочая область…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…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2.2.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Промышленное оборудование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2.2.1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Аккумулярная</a:t>
                      </a:r>
                      <a:r>
                        <a:rPr lang="ru-RU" sz="1200" baseline="0" dirty="0" smtClean="0"/>
                        <a:t> дрель-винтоверт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…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2.3.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Дополнительное оборудование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2.3.1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Квадракоптер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….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0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0" y="1257355"/>
            <a:ext cx="7939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Инфраструктурный лист (перечень оборудования и средств обучения ОУ)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621" y="1674236"/>
            <a:ext cx="7783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форма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03238" y="2043124"/>
            <a:ext cx="393120" cy="393480"/>
            <a:chOff x="426960" y="1255680"/>
            <a:chExt cx="393120" cy="393480"/>
          </a:xfrm>
        </p:grpSpPr>
        <p:sp>
          <p:nvSpPr>
            <p:cNvPr id="38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808669"/>
              </p:ext>
            </p:extLst>
          </p:nvPr>
        </p:nvGraphicFramePr>
        <p:xfrm>
          <a:off x="879798" y="2043124"/>
          <a:ext cx="8095155" cy="4211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5858"/>
                <a:gridCol w="2290616"/>
                <a:gridCol w="3614040"/>
                <a:gridCol w="864096"/>
                <a:gridCol w="730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Примерные технические характеристики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Ед.</a:t>
                      </a:r>
                      <a:r>
                        <a:rPr lang="ru-RU" sz="1300" baseline="0" dirty="0" smtClean="0"/>
                        <a:t> изм.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Кол-во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3.</a:t>
                      </a:r>
                      <a:endParaRPr lang="ru-RU" sz="13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300" b="1" dirty="0" smtClean="0"/>
                        <a:t>Оборудование и мебель</a:t>
                      </a:r>
                      <a:r>
                        <a:rPr lang="ru-RU" sz="1300" b="1" baseline="0" dirty="0" smtClean="0"/>
                        <a:t> для шахматной зоны</a:t>
                      </a:r>
                      <a:endParaRPr lang="ru-RU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3.1.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0" dirty="0" smtClean="0"/>
                        <a:t>Комплект для обучения шахматам</a:t>
                      </a:r>
                      <a:endParaRPr lang="ru-RU" sz="13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Шахматы, часы</a:t>
                      </a:r>
                      <a:r>
                        <a:rPr lang="ru-RU" sz="1200" i="1" baseline="0" dirty="0" smtClean="0"/>
                        <a:t> шахматные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…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4.</a:t>
                      </a:r>
                      <a:endParaRPr lang="ru-RU" sz="13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300" b="1" dirty="0" err="1" smtClean="0"/>
                        <a:t>Медиазона</a:t>
                      </a:r>
                      <a:endParaRPr lang="ru-RU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Фотоаппарат с объективом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…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300" b="1" dirty="0" smtClean="0"/>
                        <a:t>Оборудование для изучения ОБЖ и оказания первой помощи</a:t>
                      </a:r>
                      <a:endParaRPr lang="ru-RU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Табельные средства для оказания первой медицинской помощи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Кровоостанавливающие жгуты, перевязочные средства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6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0" y="1257355"/>
            <a:ext cx="7939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Инфраструктурный лист (перечень оборудования и средств обучения ОУ)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621" y="1674236"/>
            <a:ext cx="7783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форма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03238" y="2043124"/>
            <a:ext cx="393120" cy="393480"/>
            <a:chOff x="426960" y="1255680"/>
            <a:chExt cx="393120" cy="393480"/>
          </a:xfrm>
        </p:grpSpPr>
        <p:sp>
          <p:nvSpPr>
            <p:cNvPr id="38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81908"/>
              </p:ext>
            </p:extLst>
          </p:nvPr>
        </p:nvGraphicFramePr>
        <p:xfrm>
          <a:off x="879798" y="2043124"/>
          <a:ext cx="8095155" cy="1600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95858"/>
                <a:gridCol w="2290616"/>
                <a:gridCol w="3614040"/>
                <a:gridCol w="864096"/>
                <a:gridCol w="730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Примерные технические характеристики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Ед.</a:t>
                      </a:r>
                      <a:r>
                        <a:rPr lang="ru-RU" sz="1300" baseline="0" dirty="0" smtClean="0"/>
                        <a:t> изм.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Кол-во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6.</a:t>
                      </a:r>
                      <a:endParaRPr lang="ru-RU" sz="13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300" b="1" dirty="0" smtClean="0"/>
                        <a:t>Мебель</a:t>
                      </a:r>
                      <a:endParaRPr lang="ru-RU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6.1.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Комплект мебели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Мебель для шахматной зоны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комплект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…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8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0" y="1257355"/>
            <a:ext cx="7939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Медиаплан по информационному сопровождению и функционированию Центра «Точка роста»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03238" y="2043124"/>
            <a:ext cx="393120" cy="393480"/>
            <a:chOff x="426960" y="1255680"/>
            <a:chExt cx="393120" cy="393480"/>
          </a:xfrm>
        </p:grpSpPr>
        <p:sp>
          <p:nvSpPr>
            <p:cNvPr id="38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77043"/>
              </p:ext>
            </p:extLst>
          </p:nvPr>
        </p:nvGraphicFramePr>
        <p:xfrm>
          <a:off x="583517" y="2043124"/>
          <a:ext cx="8391436" cy="4160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6539"/>
                <a:gridCol w="2177907"/>
                <a:gridCol w="1530750"/>
                <a:gridCol w="1194296"/>
                <a:gridCol w="1866087"/>
                <a:gridCol w="1055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мероприятия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СМИ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 исполнения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Смысловая нагрузка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Форма сопровождения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200" i="0" dirty="0" smtClean="0"/>
                        <a:t>Информация о начале реализации проекта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TV</a:t>
                      </a:r>
                      <a:r>
                        <a:rPr lang="ru-RU" sz="1200" i="0" dirty="0" smtClean="0"/>
                        <a:t> и радио</a:t>
                      </a:r>
                      <a:endParaRPr lang="ru-RU" sz="1200" i="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Стартовая</a:t>
                      </a:r>
                      <a:r>
                        <a:rPr lang="ru-RU" sz="1200" baseline="0" dirty="0" smtClean="0"/>
                        <a:t> пресс-конференция об основном содержании и этапах реализации регионального проекта «Современная школа» НП «Образование» по созданию Центров образования цифрового и гуманитарного профилей «Точка роста»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Новости, интервью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Печатные СМИ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Статьи, новости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Сетевые СМИ и Интернет-ресурсы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Новости, анонсы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Социальные сети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Новости, фоторепортажи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Презентация проекта и концепции Центра для различных аудиторий (ученик, педагоги,</a:t>
                      </a:r>
                      <a:r>
                        <a:rPr lang="ru-RU" sz="1200" baseline="0" dirty="0" smtClean="0"/>
                        <a:t> родители)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__ «» ____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Подготовленные материалы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__ «» ____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0" y="1257355"/>
            <a:ext cx="7939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Медиаплан по информационному сопровождению и функционированию Центра «Точка роста»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03238" y="2043124"/>
            <a:ext cx="393120" cy="393480"/>
            <a:chOff x="426960" y="1255680"/>
            <a:chExt cx="393120" cy="393480"/>
          </a:xfrm>
        </p:grpSpPr>
        <p:sp>
          <p:nvSpPr>
            <p:cNvPr id="38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42574"/>
              </p:ext>
            </p:extLst>
          </p:nvPr>
        </p:nvGraphicFramePr>
        <p:xfrm>
          <a:off x="654874" y="2043124"/>
          <a:ext cx="8320080" cy="4546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1722"/>
                <a:gridCol w="2159388"/>
                <a:gridCol w="1517733"/>
                <a:gridCol w="1184140"/>
                <a:gridCol w="1850219"/>
                <a:gridCol w="10468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мероприятия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СМИ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 исполнения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Смысловая нагрузка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Форма сопровождения</a:t>
                      </a:r>
                      <a:endParaRPr lang="ru-RU" sz="1300" dirty="0"/>
                    </a:p>
                  </a:txBody>
                  <a:tcPr/>
                </a:tc>
              </a:tr>
              <a:tr h="14833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Повышение квалификации педагогов  Центров с привлечением</a:t>
                      </a:r>
                      <a:r>
                        <a:rPr lang="ru-RU" sz="1200" i="0" baseline="0" dirty="0" smtClean="0"/>
                        <a:t> федеральных экспертов и </a:t>
                      </a:r>
                      <a:r>
                        <a:rPr lang="ru-RU" sz="1200" i="0" baseline="0" dirty="0" err="1" smtClean="0"/>
                        <a:t>тьюторов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Сетевые СМИ и Интернет-ресурсы.</a:t>
                      </a:r>
                    </a:p>
                    <a:p>
                      <a:r>
                        <a:rPr lang="ru-RU" sz="1200" dirty="0" smtClean="0"/>
                        <a:t>Социальные сети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март-апрель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Выпускается новость об участии педагогов в образовательной сессии и отзывы самих педагогов по итогам сессий на сайтах МОУО, ОУ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Новости, анонсы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Новости, фоторепортажи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Начало ремонта/закупки оборудования…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Сетевые СМИ и Интернет-ресурсы.</a:t>
                      </a:r>
                    </a:p>
                    <a:p>
                      <a:r>
                        <a:rPr lang="ru-RU" sz="1200" dirty="0" smtClean="0"/>
                        <a:t>Социальные сети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Публикации адресов площадок, Центров, </a:t>
                      </a:r>
                      <a:r>
                        <a:rPr lang="ru-RU" sz="1200" dirty="0" err="1" smtClean="0"/>
                        <a:t>фотофиксация</a:t>
                      </a:r>
                      <a:r>
                        <a:rPr lang="ru-RU" sz="1200" dirty="0" smtClean="0"/>
                        <a:t> первоначального состояния помещений…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Новости.</a:t>
                      </a:r>
                    </a:p>
                    <a:p>
                      <a:r>
                        <a:rPr lang="ru-RU" sz="1200" dirty="0" smtClean="0"/>
                        <a:t>Новости, фоторепортажи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Стар набора детей/ запуск рекламной кампании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TV</a:t>
                      </a:r>
                      <a:r>
                        <a:rPr lang="ru-RU" sz="1200" dirty="0" smtClean="0"/>
                        <a:t> и радио.</a:t>
                      </a:r>
                    </a:p>
                    <a:p>
                      <a:r>
                        <a:rPr lang="ru-RU" sz="1200" dirty="0" smtClean="0"/>
                        <a:t>Печатные СМИ.</a:t>
                      </a:r>
                    </a:p>
                    <a:p>
                      <a:r>
                        <a:rPr lang="ru-RU" sz="1200" dirty="0" smtClean="0"/>
                        <a:t>Сетевые</a:t>
                      </a:r>
                      <a:r>
                        <a:rPr lang="ru-RU" sz="1200" baseline="0" dirty="0" smtClean="0"/>
                        <a:t> СМИ и Интернет-ресурсы</a:t>
                      </a:r>
                    </a:p>
                    <a:p>
                      <a:r>
                        <a:rPr lang="ru-RU" sz="1200" baseline="0" dirty="0" smtClean="0"/>
                        <a:t>Социальные сети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Онлайн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реклама на порталах и печать плакатов для размещения на школьных автобусах, ….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Новости, интервью.</a:t>
                      </a:r>
                    </a:p>
                    <a:p>
                      <a:r>
                        <a:rPr lang="ru-RU" sz="1200" dirty="0" smtClean="0"/>
                        <a:t>Статьи, новости.</a:t>
                      </a:r>
                    </a:p>
                    <a:p>
                      <a:r>
                        <a:rPr lang="ru-RU" sz="1200" dirty="0" smtClean="0"/>
                        <a:t>Новости, анонсы..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0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3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extBox 1"/>
          <p:cNvSpPr txBox="1"/>
          <p:nvPr/>
        </p:nvSpPr>
        <p:spPr>
          <a:xfrm>
            <a:off x="1049330" y="1257355"/>
            <a:ext cx="7939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Медиаплан по информационному сопровождению и функционированию Центра «Точка роста»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03238" y="2043124"/>
            <a:ext cx="393120" cy="393480"/>
            <a:chOff x="426960" y="1255680"/>
            <a:chExt cx="393120" cy="393480"/>
          </a:xfrm>
        </p:grpSpPr>
        <p:sp>
          <p:nvSpPr>
            <p:cNvPr id="38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9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21122"/>
              </p:ext>
            </p:extLst>
          </p:nvPr>
        </p:nvGraphicFramePr>
        <p:xfrm>
          <a:off x="654874" y="2043124"/>
          <a:ext cx="8320080" cy="455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1722"/>
                <a:gridCol w="2159388"/>
                <a:gridCol w="1517733"/>
                <a:gridCol w="1184140"/>
                <a:gridCol w="1850219"/>
                <a:gridCol w="10468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мероприятия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СМИ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 исполнения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Смысловая нагрузка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Форма сопровождения</a:t>
                      </a:r>
                      <a:endParaRPr lang="ru-RU" sz="1300" dirty="0"/>
                    </a:p>
                  </a:txBody>
                  <a:tcPr/>
                </a:tc>
              </a:tr>
              <a:tr h="14833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Размещение баннера с информацией о наборе обучающихся в Центры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Сетевые СМИ и Интернет ресурсы.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Социальные сети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Новости, анонсы.</a:t>
                      </a:r>
                    </a:p>
                    <a:p>
                      <a:r>
                        <a:rPr lang="ru-RU" sz="1200" dirty="0" smtClean="0"/>
                        <a:t>Новости, фоторепортажи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…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Торжественное открытие Центров в ОУ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TV</a:t>
                      </a:r>
                      <a:r>
                        <a:rPr lang="ru-RU" sz="1200" dirty="0" smtClean="0"/>
                        <a:t> и радио.</a:t>
                      </a:r>
                    </a:p>
                    <a:p>
                      <a:r>
                        <a:rPr lang="ru-RU" sz="1200" dirty="0" smtClean="0"/>
                        <a:t>Печатные СМИ.</a:t>
                      </a:r>
                    </a:p>
                    <a:p>
                      <a:r>
                        <a:rPr lang="ru-RU" sz="1200" dirty="0" smtClean="0"/>
                        <a:t>Сетевые</a:t>
                      </a:r>
                      <a:r>
                        <a:rPr lang="ru-RU" sz="1200" baseline="0" dirty="0" smtClean="0"/>
                        <a:t> СМИ и Интернет-ресурсы</a:t>
                      </a:r>
                    </a:p>
                    <a:p>
                      <a:r>
                        <a:rPr lang="ru-RU" sz="1200" baseline="0" dirty="0" smtClean="0"/>
                        <a:t>Социальные сети</a:t>
                      </a:r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Глава региона, его заместители, главы муниципальных</a:t>
                      </a:r>
                      <a:r>
                        <a:rPr lang="ru-RU" sz="1200" baseline="0" dirty="0" smtClean="0"/>
                        <a:t> образований посещают ОУ, участвуют в торжественных открытиях Центров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Новости, интервью.</a:t>
                      </a:r>
                    </a:p>
                    <a:p>
                      <a:r>
                        <a:rPr lang="ru-RU" sz="1200" dirty="0" smtClean="0"/>
                        <a:t>Статьи, новости.</a:t>
                      </a:r>
                    </a:p>
                    <a:p>
                      <a:r>
                        <a:rPr lang="ru-RU" sz="1200" dirty="0" smtClean="0"/>
                        <a:t>Новости, анонсы..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Поддержание интереса к Центрам….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4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4337"/>
            <a:ext cx="87117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422041">
              <a:defRPr/>
            </a:pPr>
            <a:r>
              <a:rPr lang="ru-RU" sz="3200" spc="-5" dirty="0" smtClean="0"/>
              <a:t>Современная школа</a:t>
            </a:r>
            <a:endParaRPr lang="ru-RU" sz="2954" dirty="0" smtClean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9541" y="6297004"/>
            <a:ext cx="364459" cy="1829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0" hangingPunct="0">
              <a:defRPr/>
            </a:pPr>
            <a:r>
              <a:rPr lang="ru-RU" altLang="ru-RU" sz="923" dirty="0">
                <a:solidFill>
                  <a:srgbClr val="7F8FA9">
                    <a:lumMod val="75000"/>
                  </a:srgbClr>
                </a:solidFill>
                <a:latin typeface="Arial"/>
                <a:ea typeface="DejaVu Sans"/>
                <a:cs typeface="Arial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472" y="340385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роста»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дл\Desktop\март 2019\Поварова ГЦТ\20-03-2019_13-26-01\20-03-2019_12-31-57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23368" cy="17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227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CustomShape 7"/>
          <p:cNvSpPr/>
          <p:nvPr/>
        </p:nvSpPr>
        <p:spPr>
          <a:xfrm>
            <a:off x="829991" y="1253105"/>
            <a:ext cx="7998775" cy="41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Центры образования цифрового и гуманитарного профилей «Точка роста»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7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82857" y="1527771"/>
            <a:ext cx="393120" cy="393480"/>
            <a:chOff x="426960" y="1255680"/>
            <a:chExt cx="393120" cy="393480"/>
          </a:xfrm>
        </p:grpSpPr>
        <p:sp>
          <p:nvSpPr>
            <p:cNvPr id="90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679417" y="4016214"/>
            <a:ext cx="83195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100% охват контингента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образовательной организации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осваивающих основную общеобразовательную программу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учебным предметам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«Технология», «Информатика», «Основы безопасности жизнедеятельности» на обновленном учебном оборудовании с применением новых методик обучения и воспитания,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 70% охват контингента обучающихся – дополнительными общеобразовательными программами цифрового, естественно-научного, технического и гуманитарного профилей во внеурочное время, в том числе с использованием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дистанционных форм обучения и сетевого партнерства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48380" y="3829914"/>
            <a:ext cx="393120" cy="393480"/>
            <a:chOff x="426960" y="1255680"/>
            <a:chExt cx="393120" cy="393480"/>
          </a:xfrm>
        </p:grpSpPr>
        <p:sp>
          <p:nvSpPr>
            <p:cNvPr id="44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8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" name="Прямоугольник 44"/>
          <p:cNvSpPr/>
          <p:nvPr/>
        </p:nvSpPr>
        <p:spPr>
          <a:xfrm>
            <a:off x="859130" y="1528571"/>
            <a:ext cx="8105358" cy="2882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создание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уровнях начального общего, основного общего и (или) среднего общего образования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методов обучения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технологий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обеспечивающих освоение обучающимися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и дополнительных общеобразовательных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цифрового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естественно-научного, технического и гуманитарного профилей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обновления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методов обучения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учебным предметам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«Технология», «Информатика» и «Основы безопасности жизнедеятельности»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CustomShape 7"/>
          <p:cNvSpPr/>
          <p:nvPr/>
        </p:nvSpPr>
        <p:spPr>
          <a:xfrm>
            <a:off x="829991" y="1253105"/>
            <a:ext cx="7998775" cy="41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Правовое обеспечение создания и функционирования Центров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7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82857" y="1713592"/>
            <a:ext cx="393120" cy="393480"/>
            <a:chOff x="426960" y="1255680"/>
            <a:chExt cx="393120" cy="393480"/>
          </a:xfrm>
        </p:grpSpPr>
        <p:sp>
          <p:nvSpPr>
            <p:cNvPr id="90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829991" y="1772816"/>
            <a:ext cx="7959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 Тюменской области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48380" y="2357591"/>
            <a:ext cx="393120" cy="393480"/>
            <a:chOff x="426960" y="1255680"/>
            <a:chExt cx="393120" cy="393480"/>
          </a:xfrm>
        </p:grpSpPr>
        <p:sp>
          <p:nvSpPr>
            <p:cNvPr id="44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8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864155" y="2357591"/>
            <a:ext cx="79830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реестр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организаций, на базе которых будут созданы Центры –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ОУ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план первоочередных мероприятий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(дорожную карту) по созданию и функционированию Центров;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медиаплан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информационному сопровождению создания Центров;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индикативные показатели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должностное лицо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органа управления образованием, на которое возложена функция регионального координатора создания и функционирования Центров в Тюменской области;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типовое Положение о Центре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отражающее: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а) цели и задачи Центра в субъекте Российской Федерации;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б) организационную структуру Центра;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в) основные направления деятельности Центра;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г) показатели эффективности деятельности Центра.</a:t>
            </a:r>
          </a:p>
        </p:txBody>
      </p:sp>
    </p:spTree>
    <p:extLst>
      <p:ext uri="{BB962C8B-B14F-4D97-AF65-F5344CB8AC3E}">
        <p14:creationId xmlns:p14="http://schemas.microsoft.com/office/powerpoint/2010/main" val="40437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CustomShape 7"/>
          <p:cNvSpPr/>
          <p:nvPr/>
        </p:nvSpPr>
        <p:spPr>
          <a:xfrm>
            <a:off x="829991" y="1253105"/>
            <a:ext cx="7998775" cy="41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Правовое обеспечение создания и функционирования Центров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506733" y="1217395"/>
            <a:ext cx="296280" cy="372600"/>
            <a:chOff x="496440" y="1217880"/>
            <a:chExt cx="296280" cy="372600"/>
          </a:xfrm>
        </p:grpSpPr>
        <p:sp>
          <p:nvSpPr>
            <p:cNvPr id="37" name="CustomShape 4"/>
            <p:cNvSpPr/>
            <p:nvPr/>
          </p:nvSpPr>
          <p:spPr>
            <a:xfrm>
              <a:off x="496440" y="12178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CustomShape 5"/>
            <p:cNvSpPr/>
            <p:nvPr/>
          </p:nvSpPr>
          <p:spPr>
            <a:xfrm>
              <a:off x="496440" y="1257840"/>
              <a:ext cx="280440" cy="25992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482857" y="1713592"/>
            <a:ext cx="393120" cy="393480"/>
            <a:chOff x="426960" y="1255680"/>
            <a:chExt cx="393120" cy="393480"/>
          </a:xfrm>
        </p:grpSpPr>
        <p:sp>
          <p:nvSpPr>
            <p:cNvPr id="90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854212" y="1693168"/>
            <a:ext cx="7959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уровне общеобразовательной организации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504353" y="2171773"/>
            <a:ext cx="393120" cy="393480"/>
            <a:chOff x="426960" y="1255680"/>
            <a:chExt cx="393120" cy="393480"/>
          </a:xfrm>
        </p:grpSpPr>
        <p:sp>
          <p:nvSpPr>
            <p:cNvPr id="44" name="CustomShape 10"/>
            <p:cNvSpPr/>
            <p:nvPr/>
          </p:nvSpPr>
          <p:spPr>
            <a:xfrm>
              <a:off x="507240" y="1255680"/>
              <a:ext cx="296280" cy="37260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8" name="Picture 8"/>
            <p:cNvPicPr/>
            <p:nvPr/>
          </p:nvPicPr>
          <p:blipFill>
            <a:blip r:embed="rId4"/>
            <a:stretch/>
          </p:blipFill>
          <p:spPr>
            <a:xfrm>
              <a:off x="426960" y="1256040"/>
              <a:ext cx="393120" cy="39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897473" y="2276872"/>
            <a:ext cx="7983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общеобразовательная организация издает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локальный акт о создании Центра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который утверждает: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положение о деятельности Центра;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кандидатуру руководителя Центра;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порядок решения вопросов материально-технического и имущественного характера Центра;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функции Центра по обеспечению реализации основных и дополнительных общеобразовательных программ цифрового, естественнонаучного, технического и гуманитарного профилей на территории муниципального района;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созданию и функционированию Центра;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 учебно-воспитательных, внеурочных и социокультурных мероприятий в Центре.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2087" y="5641254"/>
            <a:ext cx="8025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 основе нормативных документов Департамента образования и науки Тюменской области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24258"/>
              </p:ext>
            </p:extLst>
          </p:nvPr>
        </p:nvGraphicFramePr>
        <p:xfrm>
          <a:off x="869333" y="1340768"/>
          <a:ext cx="7776864" cy="47985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88432"/>
                <a:gridCol w="3888432"/>
              </a:tblGrid>
              <a:tr h="334372">
                <a:tc>
                  <a:txBody>
                    <a:bodyPr/>
                    <a:lstStyle/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Функции Центров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делать?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36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внедрения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обновленного содержания образования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методик преподавания по учебным предметам «Технология», «Информатика», «ОБЖ».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29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разноуровневых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дополнительных общеобразовательных программ  (дополнительных общеразвивающих программ) цифрового, естественнонаучного, технического и гуманитарного профилей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(ст. 12)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621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создания, апробации и внедрения модели равного доступа к современным и вариативным дополнительным общеразвивающим программам цифрового, естественнонаучного, технического и гуманитарного профилей детям иных населенных пунктов сельских территорий.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96404" y="1628800"/>
            <a:ext cx="38080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программ по предметным областям: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КТП;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внеурочной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7744" y="2924944"/>
            <a:ext cx="379670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Разработка/корректировка + экспертиза:</a:t>
            </a:r>
          </a:p>
          <a:p>
            <a:pPr marL="285750" indent="-285750">
              <a:buFontTx/>
              <a:buChar char="-"/>
            </a:pP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разноуровневых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общеобразовательных программ.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Условия: модульные, сетевая форма реализации, потенциал социокультурных/производственных объектов</a:t>
            </a:r>
          </a:p>
          <a:p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4836266" y="4367704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модели равного доступа: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Выездные школы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Мобильный учитель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Сетевая дистанционная школа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 ОУ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Локальные сети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Единое окно доступа к ресурсам ОУ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01935"/>
              </p:ext>
            </p:extLst>
          </p:nvPr>
        </p:nvGraphicFramePr>
        <p:xfrm>
          <a:off x="738785" y="1340768"/>
          <a:ext cx="8225702" cy="51080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09279"/>
                <a:gridCol w="3816423"/>
              </a:tblGrid>
              <a:tr h="334372">
                <a:tc>
                  <a:txBody>
                    <a:bodyPr/>
                    <a:lstStyle/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Функции Центров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делать?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97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сетевых форм реализации дополнительных общеразвивающих программ (ст. 15)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системы внеурочной деятельности в каникулярный период, разработка образовательных программ для пришкольных лагерей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развитию шахматного образования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Вовлечение обучающихся и педагогов в проектную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621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реализации мер по непрерывному развитию педагогических и управленческих кадров, включая ПК и профессиональной переподготовки руководителей и педагогов Центра, реализующего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и дополнительные общеобразовательные программы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цифрового, естественнонаучного, технического, гуманитарного и социокультурного профилей.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4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644580" y="1143586"/>
            <a:ext cx="360" cy="5040000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3374544" y="539158"/>
            <a:ext cx="55899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80"/>
              </a:lnSpc>
              <a:spcBef>
                <a:spcPts val="3570"/>
              </a:spcBef>
              <a:spcAft>
                <a:spcPts val="2520"/>
              </a:spcAft>
            </a:pPr>
            <a:r>
              <a:rPr lang="ru" spc="-170" dirty="0" smtClean="0">
                <a:solidFill>
                  <a:srgbClr val="0067AC"/>
                </a:solidFill>
                <a:latin typeface="Arial"/>
                <a:cs typeface="Arial"/>
              </a:rPr>
              <a:t>Федеральный   проект «Современная школа»</a:t>
            </a:r>
            <a:endParaRPr lang="ru" spc="-170" dirty="0">
              <a:solidFill>
                <a:srgbClr val="0067AC"/>
              </a:solidFill>
              <a:latin typeface="Arial"/>
              <a:cs typeface="Arial"/>
            </a:endParaRPr>
          </a:p>
        </p:txBody>
      </p:sp>
      <p:sp>
        <p:nvSpPr>
          <p:cNvPr id="9" name="object 42"/>
          <p:cNvSpPr txBox="1"/>
          <p:nvPr/>
        </p:nvSpPr>
        <p:spPr>
          <a:xfrm>
            <a:off x="5313041" y="979120"/>
            <a:ext cx="3485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0067AC"/>
                </a:solidFill>
                <a:latin typeface="Arial"/>
                <a:cs typeface="Arial"/>
              </a:rPr>
              <a:t>СРОКИ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РЕАЛИЗАЦИИ: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01.01.2019 </a:t>
            </a:r>
            <a:r>
              <a:rPr sz="1400" spc="-85" dirty="0">
                <a:solidFill>
                  <a:srgbClr val="0067AC"/>
                </a:solidFill>
                <a:latin typeface="Arial"/>
                <a:cs typeface="Arial"/>
              </a:rPr>
              <a:t>–</a:t>
            </a:r>
            <a:r>
              <a:rPr sz="1400" spc="-254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0067AC"/>
                </a:solidFill>
                <a:latin typeface="Arial"/>
                <a:cs typeface="Arial"/>
              </a:rPr>
              <a:t>31.12.2024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394205" y="269158"/>
            <a:ext cx="1485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-5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9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39"/>
          <p:cNvSpPr txBox="1"/>
          <p:nvPr/>
        </p:nvSpPr>
        <p:spPr>
          <a:xfrm>
            <a:off x="1368790" y="462427"/>
            <a:ext cx="152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847705" y="9620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541224" y="159557"/>
            <a:ext cx="646400" cy="602590"/>
            <a:chOff x="225807" y="270814"/>
            <a:chExt cx="755650" cy="755650"/>
          </a:xfrm>
        </p:grpSpPr>
        <p:sp>
          <p:nvSpPr>
            <p:cNvPr id="41" name="object 47"/>
            <p:cNvSpPr/>
            <p:nvPr/>
          </p:nvSpPr>
          <p:spPr>
            <a:xfrm>
              <a:off x="225807" y="270814"/>
              <a:ext cx="755650" cy="755650"/>
            </a:xfrm>
            <a:custGeom>
              <a:avLst/>
              <a:gdLst/>
              <a:ahLst/>
              <a:cxnLst/>
              <a:rect l="l" t="t" r="r" b="b"/>
              <a:pathLst>
                <a:path w="755650" h="755650">
                  <a:moveTo>
                    <a:pt x="377545" y="755091"/>
                  </a:moveTo>
                  <a:lnTo>
                    <a:pt x="424903" y="752149"/>
                  </a:lnTo>
                  <a:lnTo>
                    <a:pt x="470505" y="743560"/>
                  </a:lnTo>
                  <a:lnTo>
                    <a:pt x="513999" y="729677"/>
                  </a:lnTo>
                  <a:lnTo>
                    <a:pt x="555029" y="710855"/>
                  </a:lnTo>
                  <a:lnTo>
                    <a:pt x="593243" y="687446"/>
                  </a:lnTo>
                  <a:lnTo>
                    <a:pt x="628287" y="659805"/>
                  </a:lnTo>
                  <a:lnTo>
                    <a:pt x="659805" y="628287"/>
                  </a:lnTo>
                  <a:lnTo>
                    <a:pt x="687446" y="593243"/>
                  </a:lnTo>
                  <a:lnTo>
                    <a:pt x="710855" y="555029"/>
                  </a:lnTo>
                  <a:lnTo>
                    <a:pt x="729677" y="513999"/>
                  </a:lnTo>
                  <a:lnTo>
                    <a:pt x="743560" y="470505"/>
                  </a:lnTo>
                  <a:lnTo>
                    <a:pt x="752149" y="424903"/>
                  </a:lnTo>
                  <a:lnTo>
                    <a:pt x="755091" y="377545"/>
                  </a:lnTo>
                  <a:lnTo>
                    <a:pt x="752149" y="330187"/>
                  </a:lnTo>
                  <a:lnTo>
                    <a:pt x="743560" y="284585"/>
                  </a:lnTo>
                  <a:lnTo>
                    <a:pt x="729677" y="241091"/>
                  </a:lnTo>
                  <a:lnTo>
                    <a:pt x="710855" y="200061"/>
                  </a:lnTo>
                  <a:lnTo>
                    <a:pt x="687446" y="161847"/>
                  </a:lnTo>
                  <a:lnTo>
                    <a:pt x="659805" y="126804"/>
                  </a:lnTo>
                  <a:lnTo>
                    <a:pt x="628287" y="95285"/>
                  </a:lnTo>
                  <a:lnTo>
                    <a:pt x="593243" y="67644"/>
                  </a:lnTo>
                  <a:lnTo>
                    <a:pt x="555029" y="44236"/>
                  </a:lnTo>
                  <a:lnTo>
                    <a:pt x="513999" y="25413"/>
                  </a:lnTo>
                  <a:lnTo>
                    <a:pt x="470505" y="11530"/>
                  </a:lnTo>
                  <a:lnTo>
                    <a:pt x="424903" y="2941"/>
                  </a:lnTo>
                  <a:lnTo>
                    <a:pt x="377545" y="0"/>
                  </a:lnTo>
                  <a:lnTo>
                    <a:pt x="330187" y="2941"/>
                  </a:lnTo>
                  <a:lnTo>
                    <a:pt x="284585" y="11530"/>
                  </a:lnTo>
                  <a:lnTo>
                    <a:pt x="241091" y="25413"/>
                  </a:lnTo>
                  <a:lnTo>
                    <a:pt x="200061" y="44236"/>
                  </a:lnTo>
                  <a:lnTo>
                    <a:pt x="161847" y="67644"/>
                  </a:lnTo>
                  <a:lnTo>
                    <a:pt x="126804" y="95285"/>
                  </a:lnTo>
                  <a:lnTo>
                    <a:pt x="95285" y="126804"/>
                  </a:lnTo>
                  <a:lnTo>
                    <a:pt x="67644" y="161847"/>
                  </a:lnTo>
                  <a:lnTo>
                    <a:pt x="44236" y="200061"/>
                  </a:lnTo>
                  <a:lnTo>
                    <a:pt x="25413" y="241091"/>
                  </a:lnTo>
                  <a:lnTo>
                    <a:pt x="11530" y="284585"/>
                  </a:lnTo>
                  <a:lnTo>
                    <a:pt x="2941" y="330187"/>
                  </a:lnTo>
                  <a:lnTo>
                    <a:pt x="0" y="377545"/>
                  </a:lnTo>
                  <a:lnTo>
                    <a:pt x="2941" y="424903"/>
                  </a:lnTo>
                  <a:lnTo>
                    <a:pt x="11530" y="470505"/>
                  </a:lnTo>
                  <a:lnTo>
                    <a:pt x="25413" y="513999"/>
                  </a:lnTo>
                  <a:lnTo>
                    <a:pt x="44236" y="555029"/>
                  </a:lnTo>
                  <a:lnTo>
                    <a:pt x="67644" y="593243"/>
                  </a:lnTo>
                  <a:lnTo>
                    <a:pt x="95285" y="628287"/>
                  </a:lnTo>
                  <a:lnTo>
                    <a:pt x="126804" y="659805"/>
                  </a:lnTo>
                  <a:lnTo>
                    <a:pt x="161847" y="687446"/>
                  </a:lnTo>
                  <a:lnTo>
                    <a:pt x="200061" y="710855"/>
                  </a:lnTo>
                  <a:lnTo>
                    <a:pt x="241091" y="729677"/>
                  </a:lnTo>
                  <a:lnTo>
                    <a:pt x="284585" y="743560"/>
                  </a:lnTo>
                  <a:lnTo>
                    <a:pt x="330187" y="752149"/>
                  </a:lnTo>
                  <a:lnTo>
                    <a:pt x="377545" y="755091"/>
                  </a:lnTo>
                  <a:close/>
                </a:path>
              </a:pathLst>
            </a:custGeom>
            <a:ln w="25400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79"/>
            <p:cNvSpPr/>
            <p:nvPr/>
          </p:nvSpPr>
          <p:spPr>
            <a:xfrm>
              <a:off x="387356" y="496760"/>
              <a:ext cx="432434" cy="360045"/>
            </a:xfrm>
            <a:custGeom>
              <a:avLst/>
              <a:gdLst/>
              <a:ahLst/>
              <a:cxnLst/>
              <a:rect l="l" t="t" r="r" b="b"/>
              <a:pathLst>
                <a:path w="432434" h="360044">
                  <a:moveTo>
                    <a:pt x="46456" y="0"/>
                  </a:moveTo>
                  <a:lnTo>
                    <a:pt x="25222" y="0"/>
                  </a:lnTo>
                  <a:lnTo>
                    <a:pt x="15403" y="1878"/>
                  </a:lnTo>
                  <a:lnTo>
                    <a:pt x="7386" y="6999"/>
                  </a:lnTo>
                  <a:lnTo>
                    <a:pt x="1981" y="14589"/>
                  </a:lnTo>
                  <a:lnTo>
                    <a:pt x="0" y="23876"/>
                  </a:lnTo>
                  <a:lnTo>
                    <a:pt x="0" y="310019"/>
                  </a:lnTo>
                  <a:lnTo>
                    <a:pt x="1981" y="319269"/>
                  </a:lnTo>
                  <a:lnTo>
                    <a:pt x="7386" y="326840"/>
                  </a:lnTo>
                  <a:lnTo>
                    <a:pt x="15403" y="331954"/>
                  </a:lnTo>
                  <a:lnTo>
                    <a:pt x="25222" y="333832"/>
                  </a:lnTo>
                  <a:lnTo>
                    <a:pt x="178092" y="333832"/>
                  </a:lnTo>
                  <a:lnTo>
                    <a:pt x="178092" y="352539"/>
                  </a:lnTo>
                  <a:lnTo>
                    <a:pt x="185674" y="359829"/>
                  </a:lnTo>
                  <a:lnTo>
                    <a:pt x="246253" y="359829"/>
                  </a:lnTo>
                  <a:lnTo>
                    <a:pt x="253847" y="352539"/>
                  </a:lnTo>
                  <a:lnTo>
                    <a:pt x="253847" y="348068"/>
                  </a:lnTo>
                  <a:lnTo>
                    <a:pt x="192201" y="348068"/>
                  </a:lnTo>
                  <a:lnTo>
                    <a:pt x="189852" y="346075"/>
                  </a:lnTo>
                  <a:lnTo>
                    <a:pt x="189852" y="324726"/>
                  </a:lnTo>
                  <a:lnTo>
                    <a:pt x="187210" y="322072"/>
                  </a:lnTo>
                  <a:lnTo>
                    <a:pt x="17818" y="322072"/>
                  </a:lnTo>
                  <a:lnTo>
                    <a:pt x="11760" y="316661"/>
                  </a:lnTo>
                  <a:lnTo>
                    <a:pt x="11760" y="17170"/>
                  </a:lnTo>
                  <a:lnTo>
                    <a:pt x="17818" y="11760"/>
                  </a:lnTo>
                  <a:lnTo>
                    <a:pt x="46456" y="11760"/>
                  </a:lnTo>
                  <a:lnTo>
                    <a:pt x="46456" y="0"/>
                  </a:lnTo>
                  <a:close/>
                </a:path>
                <a:path w="432434" h="360044">
                  <a:moveTo>
                    <a:pt x="406704" y="0"/>
                  </a:moveTo>
                  <a:lnTo>
                    <a:pt x="385470" y="0"/>
                  </a:lnTo>
                  <a:lnTo>
                    <a:pt x="385470" y="11760"/>
                  </a:lnTo>
                  <a:lnTo>
                    <a:pt x="414172" y="11760"/>
                  </a:lnTo>
                  <a:lnTo>
                    <a:pt x="420230" y="17170"/>
                  </a:lnTo>
                  <a:lnTo>
                    <a:pt x="420230" y="316661"/>
                  </a:lnTo>
                  <a:lnTo>
                    <a:pt x="414172" y="322072"/>
                  </a:lnTo>
                  <a:lnTo>
                    <a:pt x="244729" y="322072"/>
                  </a:lnTo>
                  <a:lnTo>
                    <a:pt x="242074" y="324726"/>
                  </a:lnTo>
                  <a:lnTo>
                    <a:pt x="242074" y="346075"/>
                  </a:lnTo>
                  <a:lnTo>
                    <a:pt x="239788" y="348068"/>
                  </a:lnTo>
                  <a:lnTo>
                    <a:pt x="253847" y="348068"/>
                  </a:lnTo>
                  <a:lnTo>
                    <a:pt x="253847" y="333832"/>
                  </a:lnTo>
                  <a:lnTo>
                    <a:pt x="406704" y="333832"/>
                  </a:lnTo>
                  <a:lnTo>
                    <a:pt x="416538" y="331954"/>
                  </a:lnTo>
                  <a:lnTo>
                    <a:pt x="424576" y="326840"/>
                  </a:lnTo>
                  <a:lnTo>
                    <a:pt x="430000" y="319269"/>
                  </a:lnTo>
                  <a:lnTo>
                    <a:pt x="431990" y="310019"/>
                  </a:lnTo>
                  <a:lnTo>
                    <a:pt x="431990" y="23875"/>
                  </a:lnTo>
                  <a:lnTo>
                    <a:pt x="430000" y="14589"/>
                  </a:lnTo>
                  <a:lnTo>
                    <a:pt x="424576" y="6999"/>
                  </a:lnTo>
                  <a:lnTo>
                    <a:pt x="416538" y="1878"/>
                  </a:lnTo>
                  <a:lnTo>
                    <a:pt x="406704" y="0"/>
                  </a:lnTo>
                  <a:close/>
                </a:path>
                <a:path w="432434" h="360044">
                  <a:moveTo>
                    <a:pt x="180263" y="5461"/>
                  </a:moveTo>
                  <a:lnTo>
                    <a:pt x="72047" y="5461"/>
                  </a:lnTo>
                  <a:lnTo>
                    <a:pt x="69392" y="8115"/>
                  </a:lnTo>
                  <a:lnTo>
                    <a:pt x="69392" y="11760"/>
                  </a:lnTo>
                  <a:lnTo>
                    <a:pt x="182854" y="11760"/>
                  </a:lnTo>
                  <a:lnTo>
                    <a:pt x="182854" y="8115"/>
                  </a:lnTo>
                  <a:lnTo>
                    <a:pt x="180263" y="5461"/>
                  </a:lnTo>
                  <a:close/>
                </a:path>
                <a:path w="432434" h="360044">
                  <a:moveTo>
                    <a:pt x="221843" y="0"/>
                  </a:moveTo>
                  <a:lnTo>
                    <a:pt x="210083" y="0"/>
                  </a:lnTo>
                  <a:lnTo>
                    <a:pt x="210083" y="11760"/>
                  </a:lnTo>
                  <a:lnTo>
                    <a:pt x="221843" y="11760"/>
                  </a:lnTo>
                  <a:lnTo>
                    <a:pt x="221843" y="0"/>
                  </a:lnTo>
                  <a:close/>
                </a:path>
                <a:path w="432434" h="360044">
                  <a:moveTo>
                    <a:pt x="327774" y="0"/>
                  </a:moveTo>
                  <a:lnTo>
                    <a:pt x="282194" y="0"/>
                  </a:lnTo>
                  <a:lnTo>
                    <a:pt x="282194" y="11760"/>
                  </a:lnTo>
                  <a:lnTo>
                    <a:pt x="327774" y="11760"/>
                  </a:lnTo>
                  <a:lnTo>
                    <a:pt x="327774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0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2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3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4"/>
            <p:cNvSpPr/>
            <p:nvPr/>
          </p:nvSpPr>
          <p:spPr>
            <a:xfrm>
              <a:off x="427931" y="471589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160388" y="0"/>
                  </a:moveTo>
                  <a:lnTo>
                    <a:pt x="0" y="0"/>
                  </a:lnTo>
                  <a:lnTo>
                    <a:pt x="0" y="323367"/>
                  </a:lnTo>
                  <a:lnTo>
                    <a:pt x="158750" y="323367"/>
                  </a:lnTo>
                  <a:lnTo>
                    <a:pt x="165163" y="326478"/>
                  </a:lnTo>
                  <a:lnTo>
                    <a:pt x="173151" y="335661"/>
                  </a:lnTo>
                  <a:lnTo>
                    <a:pt x="175387" y="341122"/>
                  </a:lnTo>
                  <a:lnTo>
                    <a:pt x="175387" y="323481"/>
                  </a:lnTo>
                  <a:lnTo>
                    <a:pt x="169506" y="323481"/>
                  </a:lnTo>
                  <a:lnTo>
                    <a:pt x="164566" y="319722"/>
                  </a:lnTo>
                  <a:lnTo>
                    <a:pt x="158330" y="317487"/>
                  </a:lnTo>
                  <a:lnTo>
                    <a:pt x="5880" y="317487"/>
                  </a:lnTo>
                  <a:lnTo>
                    <a:pt x="5880" y="5880"/>
                  </a:lnTo>
                  <a:lnTo>
                    <a:pt x="168713" y="5880"/>
                  </a:lnTo>
                  <a:lnTo>
                    <a:pt x="168033" y="4699"/>
                  </a:lnTo>
                  <a:lnTo>
                    <a:pt x="160388" y="0"/>
                  </a:lnTo>
                  <a:close/>
                </a:path>
                <a:path w="175895" h="341630">
                  <a:moveTo>
                    <a:pt x="168713" y="5880"/>
                  </a:moveTo>
                  <a:lnTo>
                    <a:pt x="161505" y="5880"/>
                  </a:lnTo>
                  <a:lnTo>
                    <a:pt x="169506" y="13881"/>
                  </a:lnTo>
                  <a:lnTo>
                    <a:pt x="169506" y="323481"/>
                  </a:lnTo>
                  <a:lnTo>
                    <a:pt x="175387" y="323481"/>
                  </a:lnTo>
                  <a:lnTo>
                    <a:pt x="175387" y="19354"/>
                  </a:lnTo>
                  <a:lnTo>
                    <a:pt x="174218" y="15290"/>
                  </a:lnTo>
                  <a:lnTo>
                    <a:pt x="172097" y="11760"/>
                  </a:lnTo>
                  <a:lnTo>
                    <a:pt x="168713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5"/>
            <p:cNvSpPr/>
            <p:nvPr/>
          </p:nvSpPr>
          <p:spPr>
            <a:xfrm>
              <a:off x="422046" y="465709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157518" y="0"/>
                  </a:moveTo>
                  <a:lnTo>
                    <a:pt x="2654" y="0"/>
                  </a:lnTo>
                  <a:lnTo>
                    <a:pt x="0" y="2641"/>
                  </a:lnTo>
                  <a:lnTo>
                    <a:pt x="0" y="332486"/>
                  </a:lnTo>
                  <a:lnTo>
                    <a:pt x="2654" y="335127"/>
                  </a:lnTo>
                  <a:lnTo>
                    <a:pt x="167398" y="335127"/>
                  </a:lnTo>
                  <a:lnTo>
                    <a:pt x="175399" y="343128"/>
                  </a:lnTo>
                  <a:lnTo>
                    <a:pt x="175399" y="356247"/>
                  </a:lnTo>
                  <a:lnTo>
                    <a:pt x="178041" y="358889"/>
                  </a:lnTo>
                  <a:lnTo>
                    <a:pt x="184505" y="358889"/>
                  </a:lnTo>
                  <a:lnTo>
                    <a:pt x="187159" y="356247"/>
                  </a:lnTo>
                  <a:lnTo>
                    <a:pt x="187159" y="329361"/>
                  </a:lnTo>
                  <a:lnTo>
                    <a:pt x="175399" y="329361"/>
                  </a:lnTo>
                  <a:lnTo>
                    <a:pt x="170459" y="325602"/>
                  </a:lnTo>
                  <a:lnTo>
                    <a:pt x="164223" y="323367"/>
                  </a:lnTo>
                  <a:lnTo>
                    <a:pt x="11772" y="323367"/>
                  </a:lnTo>
                  <a:lnTo>
                    <a:pt x="11772" y="11760"/>
                  </a:lnTo>
                  <a:lnTo>
                    <a:pt x="181055" y="11760"/>
                  </a:lnTo>
                  <a:lnTo>
                    <a:pt x="176677" y="7045"/>
                  </a:lnTo>
                  <a:lnTo>
                    <a:pt x="171046" y="3262"/>
                  </a:lnTo>
                  <a:lnTo>
                    <a:pt x="164592" y="848"/>
                  </a:lnTo>
                  <a:lnTo>
                    <a:pt x="157518" y="0"/>
                  </a:lnTo>
                  <a:close/>
                </a:path>
                <a:path w="187325" h="359409">
                  <a:moveTo>
                    <a:pt x="181055" y="11760"/>
                  </a:moveTo>
                  <a:lnTo>
                    <a:pt x="167398" y="11760"/>
                  </a:lnTo>
                  <a:lnTo>
                    <a:pt x="175399" y="19761"/>
                  </a:lnTo>
                  <a:lnTo>
                    <a:pt x="175399" y="329361"/>
                  </a:lnTo>
                  <a:lnTo>
                    <a:pt x="187159" y="329361"/>
                  </a:lnTo>
                  <a:lnTo>
                    <a:pt x="187159" y="25349"/>
                  </a:lnTo>
                  <a:lnTo>
                    <a:pt x="186270" y="21285"/>
                  </a:lnTo>
                  <a:lnTo>
                    <a:pt x="184569" y="17640"/>
                  </a:lnTo>
                  <a:lnTo>
                    <a:pt x="183743" y="15646"/>
                  </a:lnTo>
                  <a:lnTo>
                    <a:pt x="182626" y="13703"/>
                  </a:lnTo>
                  <a:lnTo>
                    <a:pt x="181279" y="12001"/>
                  </a:lnTo>
                  <a:lnTo>
                    <a:pt x="181055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6"/>
            <p:cNvSpPr/>
            <p:nvPr/>
          </p:nvSpPr>
          <p:spPr>
            <a:xfrm>
              <a:off x="667898" y="702437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5" h="48895">
                  <a:moveTo>
                    <a:pt x="4940" y="17119"/>
                  </a:moveTo>
                  <a:lnTo>
                    <a:pt x="177" y="21526"/>
                  </a:lnTo>
                  <a:lnTo>
                    <a:pt x="0" y="25234"/>
                  </a:lnTo>
                  <a:lnTo>
                    <a:pt x="2184" y="27647"/>
                  </a:lnTo>
                  <a:lnTo>
                    <a:pt x="21818" y="48056"/>
                  </a:lnTo>
                  <a:lnTo>
                    <a:pt x="22593" y="48399"/>
                  </a:lnTo>
                  <a:lnTo>
                    <a:pt x="23418" y="48577"/>
                  </a:lnTo>
                  <a:lnTo>
                    <a:pt x="25882" y="48577"/>
                  </a:lnTo>
                  <a:lnTo>
                    <a:pt x="27584" y="47815"/>
                  </a:lnTo>
                  <a:lnTo>
                    <a:pt x="39297" y="33870"/>
                  </a:lnTo>
                  <a:lnTo>
                    <a:pt x="23939" y="33870"/>
                  </a:lnTo>
                  <a:lnTo>
                    <a:pt x="8648" y="17284"/>
                  </a:lnTo>
                  <a:lnTo>
                    <a:pt x="4940" y="17119"/>
                  </a:lnTo>
                  <a:close/>
                </a:path>
                <a:path w="61595" h="48895">
                  <a:moveTo>
                    <a:pt x="55816" y="0"/>
                  </a:moveTo>
                  <a:lnTo>
                    <a:pt x="52120" y="292"/>
                  </a:lnTo>
                  <a:lnTo>
                    <a:pt x="50050" y="2819"/>
                  </a:lnTo>
                  <a:lnTo>
                    <a:pt x="23939" y="33870"/>
                  </a:lnTo>
                  <a:lnTo>
                    <a:pt x="39297" y="33870"/>
                  </a:lnTo>
                  <a:lnTo>
                    <a:pt x="59054" y="10350"/>
                  </a:lnTo>
                  <a:lnTo>
                    <a:pt x="61175" y="7874"/>
                  </a:lnTo>
                  <a:lnTo>
                    <a:pt x="60820" y="4178"/>
                  </a:lnTo>
                  <a:lnTo>
                    <a:pt x="58343" y="2057"/>
                  </a:lnTo>
                  <a:lnTo>
                    <a:pt x="55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7"/>
            <p:cNvSpPr/>
            <p:nvPr/>
          </p:nvSpPr>
          <p:spPr>
            <a:xfrm>
              <a:off x="603318" y="471576"/>
              <a:ext cx="175895" cy="341630"/>
            </a:xfrm>
            <a:custGeom>
              <a:avLst/>
              <a:gdLst/>
              <a:ahLst/>
              <a:cxnLst/>
              <a:rect l="l" t="t" r="r" b="b"/>
              <a:pathLst>
                <a:path w="175895" h="341630">
                  <a:moveTo>
                    <a:pt x="77990" y="0"/>
                  </a:moveTo>
                  <a:lnTo>
                    <a:pt x="14998" y="0"/>
                  </a:lnTo>
                  <a:lnTo>
                    <a:pt x="7353" y="4711"/>
                  </a:lnTo>
                  <a:lnTo>
                    <a:pt x="3302" y="11772"/>
                  </a:lnTo>
                  <a:lnTo>
                    <a:pt x="1181" y="15290"/>
                  </a:lnTo>
                  <a:lnTo>
                    <a:pt x="0" y="19354"/>
                  </a:lnTo>
                  <a:lnTo>
                    <a:pt x="0" y="341134"/>
                  </a:lnTo>
                  <a:lnTo>
                    <a:pt x="2235" y="335660"/>
                  </a:lnTo>
                  <a:lnTo>
                    <a:pt x="10236" y="326491"/>
                  </a:lnTo>
                  <a:lnTo>
                    <a:pt x="16388" y="323494"/>
                  </a:lnTo>
                  <a:lnTo>
                    <a:pt x="5880" y="323494"/>
                  </a:lnTo>
                  <a:lnTo>
                    <a:pt x="5880" y="13881"/>
                  </a:lnTo>
                  <a:lnTo>
                    <a:pt x="13881" y="5880"/>
                  </a:lnTo>
                  <a:lnTo>
                    <a:pt x="77990" y="5880"/>
                  </a:lnTo>
                  <a:lnTo>
                    <a:pt x="77990" y="0"/>
                  </a:lnTo>
                  <a:close/>
                </a:path>
                <a:path w="175895" h="341630">
                  <a:moveTo>
                    <a:pt x="175387" y="5880"/>
                  </a:moveTo>
                  <a:lnTo>
                    <a:pt x="169506" y="5880"/>
                  </a:lnTo>
                  <a:lnTo>
                    <a:pt x="169506" y="317487"/>
                  </a:lnTo>
                  <a:lnTo>
                    <a:pt x="17056" y="317487"/>
                  </a:lnTo>
                  <a:lnTo>
                    <a:pt x="10883" y="319722"/>
                  </a:lnTo>
                  <a:lnTo>
                    <a:pt x="5880" y="323494"/>
                  </a:lnTo>
                  <a:lnTo>
                    <a:pt x="16388" y="323494"/>
                  </a:lnTo>
                  <a:lnTo>
                    <a:pt x="16649" y="323367"/>
                  </a:lnTo>
                  <a:lnTo>
                    <a:pt x="175387" y="323367"/>
                  </a:lnTo>
                  <a:lnTo>
                    <a:pt x="175387" y="5880"/>
                  </a:lnTo>
                  <a:close/>
                </a:path>
                <a:path w="175895" h="341630">
                  <a:moveTo>
                    <a:pt x="66230" y="34302"/>
                  </a:moveTo>
                  <a:lnTo>
                    <a:pt x="66230" y="186448"/>
                  </a:lnTo>
                  <a:lnTo>
                    <a:pt x="66700" y="187693"/>
                  </a:lnTo>
                  <a:lnTo>
                    <a:pt x="67462" y="188747"/>
                  </a:lnTo>
                  <a:lnTo>
                    <a:pt x="83172" y="209041"/>
                  </a:lnTo>
                  <a:lnTo>
                    <a:pt x="83172" y="222681"/>
                  </a:lnTo>
                  <a:lnTo>
                    <a:pt x="85763" y="225272"/>
                  </a:lnTo>
                  <a:lnTo>
                    <a:pt x="92290" y="225272"/>
                  </a:lnTo>
                  <a:lnTo>
                    <a:pt x="94932" y="222681"/>
                  </a:lnTo>
                  <a:lnTo>
                    <a:pt x="94932" y="209041"/>
                  </a:lnTo>
                  <a:lnTo>
                    <a:pt x="103878" y="197446"/>
                  </a:lnTo>
                  <a:lnTo>
                    <a:pt x="89052" y="197446"/>
                  </a:lnTo>
                  <a:lnTo>
                    <a:pt x="77990" y="183159"/>
                  </a:lnTo>
                  <a:lnTo>
                    <a:pt x="77990" y="36944"/>
                  </a:lnTo>
                  <a:lnTo>
                    <a:pt x="68872" y="36944"/>
                  </a:lnTo>
                  <a:lnTo>
                    <a:pt x="66230" y="34302"/>
                  </a:lnTo>
                  <a:close/>
                </a:path>
                <a:path w="175895" h="341630">
                  <a:moveTo>
                    <a:pt x="111810" y="34302"/>
                  </a:moveTo>
                  <a:lnTo>
                    <a:pt x="109169" y="36944"/>
                  </a:lnTo>
                  <a:lnTo>
                    <a:pt x="100050" y="36944"/>
                  </a:lnTo>
                  <a:lnTo>
                    <a:pt x="100050" y="183159"/>
                  </a:lnTo>
                  <a:lnTo>
                    <a:pt x="89052" y="197446"/>
                  </a:lnTo>
                  <a:lnTo>
                    <a:pt x="103878" y="197446"/>
                  </a:lnTo>
                  <a:lnTo>
                    <a:pt x="111404" y="187693"/>
                  </a:lnTo>
                  <a:lnTo>
                    <a:pt x="111810" y="186448"/>
                  </a:lnTo>
                  <a:lnTo>
                    <a:pt x="111810" y="34302"/>
                  </a:lnTo>
                  <a:close/>
                </a:path>
                <a:path w="175895" h="341630">
                  <a:moveTo>
                    <a:pt x="77990" y="5880"/>
                  </a:moveTo>
                  <a:lnTo>
                    <a:pt x="66230" y="5880"/>
                  </a:lnTo>
                  <a:lnTo>
                    <a:pt x="66230" y="34302"/>
                  </a:lnTo>
                  <a:lnTo>
                    <a:pt x="68872" y="36944"/>
                  </a:lnTo>
                  <a:lnTo>
                    <a:pt x="109169" y="36944"/>
                  </a:lnTo>
                  <a:lnTo>
                    <a:pt x="111810" y="34302"/>
                  </a:lnTo>
                  <a:lnTo>
                    <a:pt x="111810" y="25184"/>
                  </a:lnTo>
                  <a:lnTo>
                    <a:pt x="77990" y="25184"/>
                  </a:lnTo>
                  <a:lnTo>
                    <a:pt x="77990" y="5880"/>
                  </a:lnTo>
                  <a:close/>
                </a:path>
                <a:path w="175895" h="341630">
                  <a:moveTo>
                    <a:pt x="175387" y="0"/>
                  </a:moveTo>
                  <a:lnTo>
                    <a:pt x="100050" y="0"/>
                  </a:lnTo>
                  <a:lnTo>
                    <a:pt x="100050" y="25184"/>
                  </a:lnTo>
                  <a:lnTo>
                    <a:pt x="111810" y="25184"/>
                  </a:lnTo>
                  <a:lnTo>
                    <a:pt x="111810" y="5880"/>
                  </a:lnTo>
                  <a:lnTo>
                    <a:pt x="175387" y="5880"/>
                  </a:lnTo>
                  <a:lnTo>
                    <a:pt x="175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8"/>
            <p:cNvSpPr/>
            <p:nvPr/>
          </p:nvSpPr>
          <p:spPr>
            <a:xfrm>
              <a:off x="597443" y="465696"/>
              <a:ext cx="187325" cy="359410"/>
            </a:xfrm>
            <a:custGeom>
              <a:avLst/>
              <a:gdLst/>
              <a:ahLst/>
              <a:cxnLst/>
              <a:rect l="l" t="t" r="r" b="b"/>
              <a:pathLst>
                <a:path w="187325" h="359409">
                  <a:moveTo>
                    <a:pt x="83870" y="0"/>
                  </a:moveTo>
                  <a:lnTo>
                    <a:pt x="29641" y="0"/>
                  </a:lnTo>
                  <a:lnTo>
                    <a:pt x="22560" y="848"/>
                  </a:lnTo>
                  <a:lnTo>
                    <a:pt x="2590" y="17640"/>
                  </a:lnTo>
                  <a:lnTo>
                    <a:pt x="876" y="21297"/>
                  </a:lnTo>
                  <a:lnTo>
                    <a:pt x="0" y="25349"/>
                  </a:lnTo>
                  <a:lnTo>
                    <a:pt x="0" y="356247"/>
                  </a:lnTo>
                  <a:lnTo>
                    <a:pt x="2641" y="358889"/>
                  </a:lnTo>
                  <a:lnTo>
                    <a:pt x="9118" y="358889"/>
                  </a:lnTo>
                  <a:lnTo>
                    <a:pt x="11760" y="356247"/>
                  </a:lnTo>
                  <a:lnTo>
                    <a:pt x="11760" y="343128"/>
                  </a:lnTo>
                  <a:lnTo>
                    <a:pt x="19761" y="335127"/>
                  </a:lnTo>
                  <a:lnTo>
                    <a:pt x="184556" y="335127"/>
                  </a:lnTo>
                  <a:lnTo>
                    <a:pt x="187147" y="332486"/>
                  </a:lnTo>
                  <a:lnTo>
                    <a:pt x="187147" y="329374"/>
                  </a:lnTo>
                  <a:lnTo>
                    <a:pt x="11760" y="329374"/>
                  </a:lnTo>
                  <a:lnTo>
                    <a:pt x="11760" y="19761"/>
                  </a:lnTo>
                  <a:lnTo>
                    <a:pt x="19761" y="11760"/>
                  </a:lnTo>
                  <a:lnTo>
                    <a:pt x="83870" y="11760"/>
                  </a:lnTo>
                  <a:lnTo>
                    <a:pt x="83870" y="0"/>
                  </a:lnTo>
                  <a:close/>
                </a:path>
                <a:path w="187325" h="359409">
                  <a:moveTo>
                    <a:pt x="184556" y="0"/>
                  </a:moveTo>
                  <a:lnTo>
                    <a:pt x="105930" y="0"/>
                  </a:lnTo>
                  <a:lnTo>
                    <a:pt x="105930" y="11760"/>
                  </a:lnTo>
                  <a:lnTo>
                    <a:pt x="175387" y="11760"/>
                  </a:lnTo>
                  <a:lnTo>
                    <a:pt x="175387" y="323367"/>
                  </a:lnTo>
                  <a:lnTo>
                    <a:pt x="22936" y="323367"/>
                  </a:lnTo>
                  <a:lnTo>
                    <a:pt x="16764" y="325602"/>
                  </a:lnTo>
                  <a:lnTo>
                    <a:pt x="11760" y="329374"/>
                  </a:lnTo>
                  <a:lnTo>
                    <a:pt x="187147" y="329374"/>
                  </a:lnTo>
                  <a:lnTo>
                    <a:pt x="187147" y="2641"/>
                  </a:lnTo>
                  <a:lnTo>
                    <a:pt x="18455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9"/>
            <p:cNvSpPr/>
            <p:nvPr/>
          </p:nvSpPr>
          <p:spPr>
            <a:xfrm>
              <a:off x="456759" y="502234"/>
              <a:ext cx="113449" cy="92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90"/>
            <p:cNvSpPr/>
            <p:nvPr/>
          </p:nvSpPr>
          <p:spPr>
            <a:xfrm>
              <a:off x="456760" y="624040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18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91"/>
            <p:cNvSpPr/>
            <p:nvPr/>
          </p:nvSpPr>
          <p:spPr>
            <a:xfrm>
              <a:off x="456760" y="6889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05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05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92"/>
            <p:cNvSpPr/>
            <p:nvPr/>
          </p:nvSpPr>
          <p:spPr>
            <a:xfrm>
              <a:off x="456760" y="728611"/>
              <a:ext cx="113664" cy="12065"/>
            </a:xfrm>
            <a:custGeom>
              <a:avLst/>
              <a:gdLst/>
              <a:ahLst/>
              <a:cxnLst/>
              <a:rect l="l" t="t" r="r" b="b"/>
              <a:pathLst>
                <a:path w="113665" h="12065">
                  <a:moveTo>
                    <a:pt x="11085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69"/>
                  </a:lnTo>
                  <a:lnTo>
                    <a:pt x="2641" y="11760"/>
                  </a:lnTo>
                  <a:lnTo>
                    <a:pt x="110858" y="11760"/>
                  </a:lnTo>
                  <a:lnTo>
                    <a:pt x="113449" y="9169"/>
                  </a:lnTo>
                  <a:lnTo>
                    <a:pt x="113449" y="2641"/>
                  </a:lnTo>
                  <a:lnTo>
                    <a:pt x="11085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93"/>
            <p:cNvSpPr/>
            <p:nvPr/>
          </p:nvSpPr>
          <p:spPr>
            <a:xfrm>
              <a:off x="675427" y="428002"/>
              <a:ext cx="34290" cy="250825"/>
            </a:xfrm>
            <a:custGeom>
              <a:avLst/>
              <a:gdLst/>
              <a:ahLst/>
              <a:cxnLst/>
              <a:rect l="l" t="t" r="r" b="b"/>
              <a:pathLst>
                <a:path w="34290" h="250825">
                  <a:moveTo>
                    <a:pt x="26238" y="0"/>
                  </a:moveTo>
                  <a:lnTo>
                    <a:pt x="7594" y="0"/>
                  </a:lnTo>
                  <a:lnTo>
                    <a:pt x="0" y="7581"/>
                  </a:lnTo>
                  <a:lnTo>
                    <a:pt x="0" y="228739"/>
                  </a:lnTo>
                  <a:lnTo>
                    <a:pt x="16941" y="250609"/>
                  </a:lnTo>
                  <a:lnTo>
                    <a:pt x="24332" y="241033"/>
                  </a:lnTo>
                  <a:lnTo>
                    <a:pt x="16941" y="241033"/>
                  </a:lnTo>
                  <a:lnTo>
                    <a:pt x="5880" y="226733"/>
                  </a:lnTo>
                  <a:lnTo>
                    <a:pt x="5880" y="80518"/>
                  </a:lnTo>
                  <a:lnTo>
                    <a:pt x="33820" y="80517"/>
                  </a:lnTo>
                  <a:lnTo>
                    <a:pt x="33820" y="68757"/>
                  </a:lnTo>
                  <a:lnTo>
                    <a:pt x="5880" y="68757"/>
                  </a:lnTo>
                  <a:lnTo>
                    <a:pt x="5880" y="10820"/>
                  </a:lnTo>
                  <a:lnTo>
                    <a:pt x="10820" y="5880"/>
                  </a:lnTo>
                  <a:lnTo>
                    <a:pt x="32118" y="5880"/>
                  </a:lnTo>
                  <a:lnTo>
                    <a:pt x="26238" y="0"/>
                  </a:lnTo>
                  <a:close/>
                </a:path>
                <a:path w="34290" h="250825">
                  <a:moveTo>
                    <a:pt x="33820" y="80517"/>
                  </a:moveTo>
                  <a:lnTo>
                    <a:pt x="27940" y="80518"/>
                  </a:lnTo>
                  <a:lnTo>
                    <a:pt x="27940" y="226733"/>
                  </a:lnTo>
                  <a:lnTo>
                    <a:pt x="16941" y="241033"/>
                  </a:lnTo>
                  <a:lnTo>
                    <a:pt x="24332" y="241033"/>
                  </a:lnTo>
                  <a:lnTo>
                    <a:pt x="33820" y="228739"/>
                  </a:lnTo>
                  <a:lnTo>
                    <a:pt x="33820" y="80517"/>
                  </a:lnTo>
                  <a:close/>
                </a:path>
                <a:path w="34290" h="250825">
                  <a:moveTo>
                    <a:pt x="32118" y="5880"/>
                  </a:moveTo>
                  <a:lnTo>
                    <a:pt x="22999" y="5880"/>
                  </a:lnTo>
                  <a:lnTo>
                    <a:pt x="27940" y="10820"/>
                  </a:lnTo>
                  <a:lnTo>
                    <a:pt x="27940" y="68757"/>
                  </a:lnTo>
                  <a:lnTo>
                    <a:pt x="33820" y="68757"/>
                  </a:lnTo>
                  <a:lnTo>
                    <a:pt x="33820" y="7581"/>
                  </a:lnTo>
                  <a:lnTo>
                    <a:pt x="32118" y="5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4"/>
            <p:cNvSpPr/>
            <p:nvPr/>
          </p:nvSpPr>
          <p:spPr>
            <a:xfrm>
              <a:off x="669547" y="422122"/>
              <a:ext cx="45720" cy="262890"/>
            </a:xfrm>
            <a:custGeom>
              <a:avLst/>
              <a:gdLst/>
              <a:ahLst/>
              <a:cxnLst/>
              <a:rect l="l" t="t" r="r" b="b"/>
              <a:pathLst>
                <a:path w="45720" h="262890">
                  <a:moveTo>
                    <a:pt x="22821" y="0"/>
                  </a:moveTo>
                  <a:lnTo>
                    <a:pt x="13946" y="1796"/>
                  </a:lnTo>
                  <a:lnTo>
                    <a:pt x="6691" y="6691"/>
                  </a:lnTo>
                  <a:lnTo>
                    <a:pt x="1796" y="13946"/>
                  </a:lnTo>
                  <a:lnTo>
                    <a:pt x="0" y="22821"/>
                  </a:lnTo>
                  <a:lnTo>
                    <a:pt x="0" y="235915"/>
                  </a:lnTo>
                  <a:lnTo>
                    <a:pt x="469" y="237147"/>
                  </a:lnTo>
                  <a:lnTo>
                    <a:pt x="1231" y="238201"/>
                  </a:lnTo>
                  <a:lnTo>
                    <a:pt x="18173" y="260083"/>
                  </a:lnTo>
                  <a:lnTo>
                    <a:pt x="19240" y="261556"/>
                  </a:lnTo>
                  <a:lnTo>
                    <a:pt x="20993" y="262382"/>
                  </a:lnTo>
                  <a:lnTo>
                    <a:pt x="24650" y="262382"/>
                  </a:lnTo>
                  <a:lnTo>
                    <a:pt x="26352" y="261556"/>
                  </a:lnTo>
                  <a:lnTo>
                    <a:pt x="37643" y="246913"/>
                  </a:lnTo>
                  <a:lnTo>
                    <a:pt x="22821" y="246913"/>
                  </a:lnTo>
                  <a:lnTo>
                    <a:pt x="11760" y="232613"/>
                  </a:lnTo>
                  <a:lnTo>
                    <a:pt x="11760" y="16700"/>
                  </a:lnTo>
                  <a:lnTo>
                    <a:pt x="16700" y="11760"/>
                  </a:lnTo>
                  <a:lnTo>
                    <a:pt x="42312" y="11760"/>
                  </a:lnTo>
                  <a:lnTo>
                    <a:pt x="38896" y="6691"/>
                  </a:lnTo>
                  <a:lnTo>
                    <a:pt x="31660" y="1796"/>
                  </a:lnTo>
                  <a:lnTo>
                    <a:pt x="22821" y="0"/>
                  </a:lnTo>
                  <a:close/>
                </a:path>
                <a:path w="45720" h="262890">
                  <a:moveTo>
                    <a:pt x="42312" y="11760"/>
                  </a:moveTo>
                  <a:lnTo>
                    <a:pt x="28879" y="11760"/>
                  </a:lnTo>
                  <a:lnTo>
                    <a:pt x="33820" y="16700"/>
                  </a:lnTo>
                  <a:lnTo>
                    <a:pt x="33820" y="232613"/>
                  </a:lnTo>
                  <a:lnTo>
                    <a:pt x="22821" y="246913"/>
                  </a:lnTo>
                  <a:lnTo>
                    <a:pt x="37643" y="246913"/>
                  </a:lnTo>
                  <a:lnTo>
                    <a:pt x="45173" y="237147"/>
                  </a:lnTo>
                  <a:lnTo>
                    <a:pt x="45580" y="235915"/>
                  </a:lnTo>
                  <a:lnTo>
                    <a:pt x="45580" y="22821"/>
                  </a:lnTo>
                  <a:lnTo>
                    <a:pt x="43785" y="13946"/>
                  </a:lnTo>
                  <a:lnTo>
                    <a:pt x="42312" y="1176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5"/>
            <p:cNvSpPr/>
            <p:nvPr/>
          </p:nvSpPr>
          <p:spPr>
            <a:xfrm>
              <a:off x="669550" y="49676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5">
                  <a:moveTo>
                    <a:pt x="42938" y="0"/>
                  </a:moveTo>
                  <a:lnTo>
                    <a:pt x="2641" y="0"/>
                  </a:lnTo>
                  <a:lnTo>
                    <a:pt x="0" y="2641"/>
                  </a:lnTo>
                  <a:lnTo>
                    <a:pt x="0" y="9118"/>
                  </a:lnTo>
                  <a:lnTo>
                    <a:pt x="2641" y="11760"/>
                  </a:lnTo>
                  <a:lnTo>
                    <a:pt x="42938" y="11760"/>
                  </a:lnTo>
                  <a:lnTo>
                    <a:pt x="45580" y="9118"/>
                  </a:lnTo>
                  <a:lnTo>
                    <a:pt x="45580" y="2641"/>
                  </a:lnTo>
                  <a:lnTo>
                    <a:pt x="42938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6"/>
            <p:cNvSpPr/>
            <p:nvPr/>
          </p:nvSpPr>
          <p:spPr>
            <a:xfrm>
              <a:off x="686490" y="672731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5" h="24129">
                  <a:moveTo>
                    <a:pt x="7226" y="0"/>
                  </a:moveTo>
                  <a:lnTo>
                    <a:pt x="4521" y="0"/>
                  </a:lnTo>
                  <a:lnTo>
                    <a:pt x="3225" y="469"/>
                  </a:lnTo>
                  <a:lnTo>
                    <a:pt x="2286" y="1231"/>
                  </a:lnTo>
                  <a:lnTo>
                    <a:pt x="876" y="2298"/>
                  </a:lnTo>
                  <a:lnTo>
                    <a:pt x="0" y="4000"/>
                  </a:lnTo>
                  <a:lnTo>
                    <a:pt x="0" y="21526"/>
                  </a:lnTo>
                  <a:lnTo>
                    <a:pt x="2590" y="24117"/>
                  </a:lnTo>
                  <a:lnTo>
                    <a:pt x="9118" y="24117"/>
                  </a:lnTo>
                  <a:lnTo>
                    <a:pt x="11760" y="21526"/>
                  </a:lnTo>
                  <a:lnTo>
                    <a:pt x="11760" y="4000"/>
                  </a:lnTo>
                  <a:lnTo>
                    <a:pt x="10883" y="2298"/>
                  </a:lnTo>
                  <a:lnTo>
                    <a:pt x="8470" y="469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7"/>
            <p:cNvSpPr/>
            <p:nvPr/>
          </p:nvSpPr>
          <p:spPr>
            <a:xfrm>
              <a:off x="685551" y="702437"/>
              <a:ext cx="43815" cy="48895"/>
            </a:xfrm>
            <a:custGeom>
              <a:avLst/>
              <a:gdLst/>
              <a:ahLst/>
              <a:cxnLst/>
              <a:rect l="l" t="t" r="r" b="b"/>
              <a:pathLst>
                <a:path w="43815" h="48895">
                  <a:moveTo>
                    <a:pt x="38163" y="0"/>
                  </a:moveTo>
                  <a:lnTo>
                    <a:pt x="34467" y="292"/>
                  </a:lnTo>
                  <a:lnTo>
                    <a:pt x="32397" y="2819"/>
                  </a:lnTo>
                  <a:lnTo>
                    <a:pt x="2057" y="38874"/>
                  </a:lnTo>
                  <a:lnTo>
                    <a:pt x="0" y="41402"/>
                  </a:lnTo>
                  <a:lnTo>
                    <a:pt x="292" y="45110"/>
                  </a:lnTo>
                  <a:lnTo>
                    <a:pt x="2755" y="47167"/>
                  </a:lnTo>
                  <a:lnTo>
                    <a:pt x="2997" y="47345"/>
                  </a:lnTo>
                  <a:lnTo>
                    <a:pt x="3225" y="47574"/>
                  </a:lnTo>
                  <a:lnTo>
                    <a:pt x="3936" y="47993"/>
                  </a:lnTo>
                  <a:lnTo>
                    <a:pt x="4165" y="48056"/>
                  </a:lnTo>
                  <a:lnTo>
                    <a:pt x="4940" y="48399"/>
                  </a:lnTo>
                  <a:lnTo>
                    <a:pt x="5765" y="48577"/>
                  </a:lnTo>
                  <a:lnTo>
                    <a:pt x="8229" y="48577"/>
                  </a:lnTo>
                  <a:lnTo>
                    <a:pt x="9931" y="47815"/>
                  </a:lnTo>
                  <a:lnTo>
                    <a:pt x="41401" y="10350"/>
                  </a:lnTo>
                  <a:lnTo>
                    <a:pt x="43522" y="7874"/>
                  </a:lnTo>
                  <a:lnTo>
                    <a:pt x="43167" y="4178"/>
                  </a:lnTo>
                  <a:lnTo>
                    <a:pt x="40690" y="2057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8"/>
            <p:cNvSpPr/>
            <p:nvPr/>
          </p:nvSpPr>
          <p:spPr>
            <a:xfrm>
              <a:off x="667908" y="719556"/>
              <a:ext cx="31115" cy="31750"/>
            </a:xfrm>
            <a:custGeom>
              <a:avLst/>
              <a:gdLst/>
              <a:ahLst/>
              <a:cxnLst/>
              <a:rect l="l" t="t" r="r" b="b"/>
              <a:pathLst>
                <a:path w="31115" h="31750">
                  <a:moveTo>
                    <a:pt x="4940" y="0"/>
                  </a:moveTo>
                  <a:lnTo>
                    <a:pt x="165" y="4406"/>
                  </a:lnTo>
                  <a:lnTo>
                    <a:pt x="0" y="8115"/>
                  </a:lnTo>
                  <a:lnTo>
                    <a:pt x="2171" y="10528"/>
                  </a:lnTo>
                  <a:lnTo>
                    <a:pt x="21818" y="30937"/>
                  </a:lnTo>
                  <a:lnTo>
                    <a:pt x="22517" y="31229"/>
                  </a:lnTo>
                  <a:lnTo>
                    <a:pt x="23279" y="31343"/>
                  </a:lnTo>
                  <a:lnTo>
                    <a:pt x="25400" y="31343"/>
                  </a:lnTo>
                  <a:lnTo>
                    <a:pt x="26873" y="30810"/>
                  </a:lnTo>
                  <a:lnTo>
                    <a:pt x="30340" y="27584"/>
                  </a:lnTo>
                  <a:lnTo>
                    <a:pt x="30518" y="23875"/>
                  </a:lnTo>
                  <a:lnTo>
                    <a:pt x="8636" y="165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01992"/>
              </p:ext>
            </p:extLst>
          </p:nvPr>
        </p:nvGraphicFramePr>
        <p:xfrm>
          <a:off x="869333" y="1340768"/>
          <a:ext cx="7776864" cy="47539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22747"/>
                <a:gridCol w="3354117"/>
              </a:tblGrid>
              <a:tr h="334372">
                <a:tc>
                  <a:txBody>
                    <a:bodyPr/>
                    <a:lstStyle/>
                    <a:p>
                      <a:pPr marL="0" marR="0" indent="0" algn="ctr" defTabSz="843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Функции Центров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делать?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9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мероприятий по информированию и просвещению родителей в области цифровых и гуманитарных компетенций.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Информационное сопровождение учебно-воспитательной деятельности Центра, системы внеурочных мероприятий с участием детей, педагогов, родительской общественности, в том числе на сайте образовательной организации и иных информационных ресурсах.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созданию и развитию общественного движения школьников, направленного на личностное развитие, социальную активность через проектную деятельность, различные программы дополнительного образования детей.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08104" y="19168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тимуровцы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2904</Words>
  <Application>Microsoft Office PowerPoint</Application>
  <PresentationFormat>Экран (4:3)</PresentationFormat>
  <Paragraphs>546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Кузнецова Наталья Александровна</dc:creator>
  <dc:description/>
  <cp:lastModifiedBy>дл</cp:lastModifiedBy>
  <cp:revision>323</cp:revision>
  <cp:lastPrinted>2019-03-18T11:44:59Z</cp:lastPrinted>
  <dcterms:created xsi:type="dcterms:W3CDTF">2015-12-14T06:01:48Z</dcterms:created>
  <dcterms:modified xsi:type="dcterms:W3CDTF">2019-03-24T18:38:46Z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