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8" r:id="rId3"/>
    <p:sldId id="280" r:id="rId4"/>
    <p:sldId id="259" r:id="rId5"/>
    <p:sldId id="257" r:id="rId6"/>
    <p:sldId id="266" r:id="rId7"/>
    <p:sldId id="278" r:id="rId8"/>
    <p:sldId id="265" r:id="rId9"/>
    <p:sldId id="264" r:id="rId10"/>
    <p:sldId id="277" r:id="rId11"/>
    <p:sldId id="281" r:id="rId12"/>
    <p:sldId id="279" r:id="rId13"/>
    <p:sldId id="272" r:id="rId14"/>
    <p:sldId id="275" r:id="rId15"/>
    <p:sldId id="270" r:id="rId16"/>
    <p:sldId id="269" r:id="rId17"/>
    <p:sldId id="268" r:id="rId18"/>
    <p:sldId id="273" r:id="rId19"/>
    <p:sldId id="274" r:id="rId20"/>
    <p:sldId id="276" r:id="rId21"/>
    <p:sldId id="267" r:id="rId22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FF00"/>
    <a:srgbClr val="00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080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01994750656168"/>
          <c:y val="5.5879869457107323E-2"/>
          <c:w val="0.72714348206474311"/>
          <c:h val="0.6779962702030686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Удов-ные ответы</c:v>
                </c:pt>
              </c:strCache>
            </c:strRef>
          </c:tx>
          <c:spPr>
            <a:solidFill>
              <a:srgbClr val="990033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/>
                      <a:t>100%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 dirty="0"/>
                      <a:t>100%</a:t>
                    </a:r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 dirty="0"/>
                      <a:t>100%</a:t>
                    </a:r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="1" dirty="0"/>
                      <a:t>100%</a:t>
                    </a:r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  <c:pt idx="3">
                  <c:v>4 класс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Неудов-ные ответы</c:v>
                </c:pt>
              </c:strCache>
            </c:strRef>
          </c:tx>
          <c:spPr>
            <a:solidFill>
              <a:srgbClr val="0000CC"/>
            </a:solidFill>
          </c:spPr>
          <c:dLbls>
            <c:dLbl>
              <c:idx val="0"/>
              <c:layout>
                <c:manualLayout>
                  <c:x val="1.9047619047619094E-2"/>
                  <c:y val="-6.578947368421067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0%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1.7460317460317527E-2"/>
                  <c:y val="-6.578947368421067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0%</a:t>
                    </a:r>
                  </a:p>
                </c:rich>
              </c:tx>
              <c:showVal val="1"/>
            </c:dLbl>
            <c:dLbl>
              <c:idx val="2"/>
              <c:layout>
                <c:manualLayout>
                  <c:x val="1.4285714285714313E-2"/>
                  <c:y val="-9.8684210526315957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0%</a:t>
                    </a:r>
                  </a:p>
                </c:rich>
              </c:tx>
              <c:showVal val="1"/>
            </c:dLbl>
            <c:dLbl>
              <c:idx val="3"/>
              <c:layout>
                <c:manualLayout>
                  <c:x val="1.4285714285714313E-2"/>
                  <c:y val="-9.8684210526315957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0%</a:t>
                    </a:r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  <c:pt idx="3">
                  <c:v>4 класс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  <c:pt idx="3">
                  <c:v>4 класс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cylinder"/>
        <c:axId val="92760704"/>
        <c:axId val="156766592"/>
        <c:axId val="0"/>
      </c:bar3DChart>
      <c:catAx>
        <c:axId val="92760704"/>
        <c:scaling>
          <c:orientation val="minMax"/>
        </c:scaling>
        <c:axPos val="b"/>
        <c:tickLblPos val="nextTo"/>
        <c:crossAx val="156766592"/>
        <c:crosses val="autoZero"/>
        <c:auto val="1"/>
        <c:lblAlgn val="ctr"/>
        <c:lblOffset val="100"/>
      </c:catAx>
      <c:valAx>
        <c:axId val="156766592"/>
        <c:scaling>
          <c:orientation val="minMax"/>
        </c:scaling>
        <c:axPos val="l"/>
        <c:majorGridlines/>
        <c:numFmt formatCode="0%" sourceLinked="1"/>
        <c:tickLblPos val="nextTo"/>
        <c:crossAx val="92760704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72348018997625019"/>
          <c:y val="0.29356843141317862"/>
          <c:w val="0.27651981002374731"/>
          <c:h val="0.1825999792789059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01994750656168"/>
          <c:y val="5.5879869457107316E-2"/>
          <c:w val="0.72714348206474322"/>
          <c:h val="0.6779962702030687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Удов-ные ответы</c:v>
                </c:pt>
              </c:strCache>
            </c:strRef>
          </c:tx>
          <c:spPr>
            <a:solidFill>
              <a:srgbClr val="990033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/>
                      <a:t>100%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96</a:t>
                    </a:r>
                    <a:r>
                      <a:rPr lang="en-US" b="1" dirty="0" smtClean="0"/>
                      <a:t>%</a:t>
                    </a:r>
                    <a:endParaRPr lang="en-US" b="1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 dirty="0"/>
                      <a:t>100%</a:t>
                    </a:r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="1" dirty="0"/>
                      <a:t>100%</a:t>
                    </a:r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5 класс</c:v>
                </c:pt>
                <c:pt idx="1">
                  <c:v>6 класс</c:v>
                </c:pt>
                <c:pt idx="2">
                  <c:v>7 класс</c:v>
                </c:pt>
                <c:pt idx="3">
                  <c:v>8 класс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1</c:v>
                </c:pt>
                <c:pt idx="1">
                  <c:v>0.97000000000000064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Неудов-ные ответы</c:v>
                </c:pt>
              </c:strCache>
            </c:strRef>
          </c:tx>
          <c:spPr>
            <a:solidFill>
              <a:srgbClr val="0000CC"/>
            </a:solidFill>
          </c:spPr>
          <c:dLbls>
            <c:dLbl>
              <c:idx val="0"/>
              <c:layout>
                <c:manualLayout>
                  <c:x val="1.9047619047619105E-2"/>
                  <c:y val="-6.5789473684210523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0%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1.7460317460317461E-2"/>
                  <c:y val="-6.5789473684210523E-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4</a:t>
                    </a:r>
                    <a:r>
                      <a:rPr lang="en-US" b="1" dirty="0" smtClean="0"/>
                      <a:t>%</a:t>
                    </a:r>
                    <a:endParaRPr lang="en-US" b="1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4285714285714285E-2"/>
                  <c:y val="-9.868421052631578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0%</a:t>
                    </a:r>
                  </a:p>
                </c:rich>
              </c:tx>
              <c:showVal val="1"/>
            </c:dLbl>
            <c:dLbl>
              <c:idx val="3"/>
              <c:layout>
                <c:manualLayout>
                  <c:x val="1.4285714285714285E-2"/>
                  <c:y val="-9.868421052631578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0%</a:t>
                    </a:r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5 класс</c:v>
                </c:pt>
                <c:pt idx="1">
                  <c:v>6 класс</c:v>
                </c:pt>
                <c:pt idx="2">
                  <c:v>7 класс</c:v>
                </c:pt>
                <c:pt idx="3">
                  <c:v>8 класс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</c:v>
                </c:pt>
                <c:pt idx="1">
                  <c:v>3.0000000000000002E-2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5 класс</c:v>
                </c:pt>
                <c:pt idx="1">
                  <c:v>6 класс</c:v>
                </c:pt>
                <c:pt idx="2">
                  <c:v>7 класс</c:v>
                </c:pt>
                <c:pt idx="3">
                  <c:v>8 класс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cylinder"/>
        <c:axId val="156818816"/>
        <c:axId val="156824704"/>
        <c:axId val="0"/>
      </c:bar3DChart>
      <c:catAx>
        <c:axId val="156818816"/>
        <c:scaling>
          <c:orientation val="minMax"/>
        </c:scaling>
        <c:axPos val="b"/>
        <c:tickLblPos val="nextTo"/>
        <c:crossAx val="156824704"/>
        <c:crosses val="autoZero"/>
        <c:auto val="1"/>
        <c:lblAlgn val="ctr"/>
        <c:lblOffset val="100"/>
      </c:catAx>
      <c:valAx>
        <c:axId val="156824704"/>
        <c:scaling>
          <c:orientation val="minMax"/>
        </c:scaling>
        <c:axPos val="l"/>
        <c:majorGridlines/>
        <c:numFmt formatCode="0%" sourceLinked="1"/>
        <c:tickLblPos val="nextTo"/>
        <c:crossAx val="156818816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72348018997624997"/>
          <c:y val="0.29356843141317862"/>
          <c:w val="0.27651981002374731"/>
          <c:h val="0.1825999792789059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01994750656168"/>
          <c:y val="5.5879869457107316E-2"/>
          <c:w val="0.72714348206474333"/>
          <c:h val="0.6779962702030688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Удов-ные ответы</c:v>
                </c:pt>
              </c:strCache>
            </c:strRef>
          </c:tx>
          <c:spPr>
            <a:solidFill>
              <a:srgbClr val="990033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91</a:t>
                    </a:r>
                    <a:r>
                      <a:rPr lang="en-US" b="1" dirty="0" smtClean="0"/>
                      <a:t>%</a:t>
                    </a:r>
                    <a:endParaRPr lang="en-US" b="1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86</a:t>
                    </a:r>
                    <a:r>
                      <a:rPr lang="en-US" b="1" dirty="0" smtClean="0"/>
                      <a:t>%</a:t>
                    </a:r>
                    <a:endParaRPr lang="en-US" b="1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 dirty="0"/>
                      <a:t>100%</a:t>
                    </a:r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="1" dirty="0"/>
                      <a:t>100%</a:t>
                    </a:r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3"/>
                <c:pt idx="0">
                  <c:v>9 класс</c:v>
                </c:pt>
                <c:pt idx="1">
                  <c:v>10 класс</c:v>
                </c:pt>
                <c:pt idx="2">
                  <c:v>11 класс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0.91</c:v>
                </c:pt>
                <c:pt idx="1">
                  <c:v>0.86000000000000065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Неудов-ные ответы</c:v>
                </c:pt>
              </c:strCache>
            </c:strRef>
          </c:tx>
          <c:spPr>
            <a:solidFill>
              <a:srgbClr val="0000CC"/>
            </a:solidFill>
          </c:spPr>
          <c:dLbls>
            <c:dLbl>
              <c:idx val="0"/>
              <c:layout>
                <c:manualLayout>
                  <c:x val="1.9047619047619108E-2"/>
                  <c:y val="-6.5789473684210523E-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9</a:t>
                    </a:r>
                    <a:r>
                      <a:rPr lang="en-US" b="1" dirty="0" smtClean="0"/>
                      <a:t>%</a:t>
                    </a:r>
                    <a:endParaRPr lang="en-US" b="1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7460317460317461E-2"/>
                  <c:y val="-6.5789473684210523E-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14</a:t>
                    </a:r>
                    <a:r>
                      <a:rPr lang="en-US" b="1" dirty="0" smtClean="0"/>
                      <a:t>%</a:t>
                    </a:r>
                    <a:endParaRPr lang="en-US" b="1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4285714285714285E-2"/>
                  <c:y val="-9.868421052631578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0%</a:t>
                    </a:r>
                  </a:p>
                </c:rich>
              </c:tx>
              <c:showVal val="1"/>
            </c:dLbl>
            <c:dLbl>
              <c:idx val="3"/>
              <c:layout>
                <c:manualLayout>
                  <c:x val="1.4285714285714285E-2"/>
                  <c:y val="-9.868421052631578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0%</a:t>
                    </a:r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3"/>
                <c:pt idx="0">
                  <c:v>9 класс</c:v>
                </c:pt>
                <c:pt idx="1">
                  <c:v>10 класс</c:v>
                </c:pt>
                <c:pt idx="2">
                  <c:v>11 класс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9.0000000000000024E-2</c:v>
                </c:pt>
                <c:pt idx="1">
                  <c:v>0.14000000000000001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9 класс</c:v>
                </c:pt>
                <c:pt idx="1">
                  <c:v>10 класс</c:v>
                </c:pt>
                <c:pt idx="2">
                  <c:v>11 класс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cylinder"/>
        <c:axId val="156983680"/>
        <c:axId val="156985216"/>
        <c:axId val="0"/>
      </c:bar3DChart>
      <c:catAx>
        <c:axId val="156983680"/>
        <c:scaling>
          <c:orientation val="minMax"/>
        </c:scaling>
        <c:axPos val="b"/>
        <c:tickLblPos val="nextTo"/>
        <c:crossAx val="156985216"/>
        <c:crosses val="autoZero"/>
        <c:auto val="1"/>
        <c:lblAlgn val="ctr"/>
        <c:lblOffset val="100"/>
      </c:catAx>
      <c:valAx>
        <c:axId val="156985216"/>
        <c:scaling>
          <c:orientation val="minMax"/>
        </c:scaling>
        <c:axPos val="l"/>
        <c:majorGridlines/>
        <c:numFmt formatCode="0%" sourceLinked="1"/>
        <c:tickLblPos val="nextTo"/>
        <c:crossAx val="156983680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72348018997624974"/>
          <c:y val="0.29356843141317862"/>
          <c:w val="0.27651981002374731"/>
          <c:h val="0.1825999792789059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esimciyiz.com/images/319026745044698743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437112"/>
            <a:ext cx="2788391" cy="213590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9458" name="Picture 2" descr="http://s4.pic4you.ru/y2014/10-31/12216/46884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140968"/>
            <a:ext cx="4762500" cy="326707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899592" y="836712"/>
            <a:ext cx="731969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9900"/>
                </a:solidFill>
              </a:rPr>
              <a:t>Проект «Здоровая школа»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844824"/>
            <a:ext cx="712879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</a:t>
            </a:r>
            <a:r>
              <a:rPr lang="ru-RU" sz="6600" b="1" cap="none" spc="0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толовая МАОУ Тоболовская СОШ</a:t>
            </a:r>
            <a:endParaRPr lang="ru-RU" sz="6600" b="1" cap="none" spc="0" dirty="0">
              <a:ln w="1905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620688"/>
            <a:ext cx="698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9900"/>
                </a:solidFill>
              </a:rPr>
              <a:t>Организация питания</a:t>
            </a:r>
            <a:endParaRPr lang="ru-RU" sz="3200" dirty="0"/>
          </a:p>
        </p:txBody>
      </p:sp>
      <p:pic>
        <p:nvPicPr>
          <p:cNvPr id="7171" name="Picture 3" descr="D:\Педагог-организатор\+КОНКУРСЫ\2016 Столовая\Фотки столовой новая\IMG_1382.JPG"/>
          <p:cNvPicPr>
            <a:picLocks noChangeAspect="1" noChangeArrowheads="1"/>
          </p:cNvPicPr>
          <p:nvPr/>
        </p:nvPicPr>
        <p:blipFill>
          <a:blip r:embed="rId3" cstate="print"/>
          <a:srcRect l="13010" r="10559"/>
          <a:stretch>
            <a:fillRect/>
          </a:stretch>
        </p:blipFill>
        <p:spPr bwMode="auto">
          <a:xfrm rot="170785">
            <a:off x="4788024" y="1196752"/>
            <a:ext cx="297198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D:\Педагог-организатор\+КОНКУРСЫ\2016 Столовая\Фотки столовой\IMG_1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87099">
            <a:off x="4029299" y="3641724"/>
            <a:ext cx="4031940" cy="268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5807" t="21282" r="66521" b="8829"/>
          <a:stretch>
            <a:fillRect/>
          </a:stretch>
        </p:blipFill>
        <p:spPr bwMode="auto">
          <a:xfrm rot="21337255">
            <a:off x="1187624" y="1196752"/>
            <a:ext cx="3312368" cy="4703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Педагог-организатор\+КОНКУРСЫ\2016 Столовая\Фотки столовой\IMG_1460.JPG"/>
          <p:cNvPicPr>
            <a:picLocks noChangeAspect="1" noChangeArrowheads="1"/>
          </p:cNvPicPr>
          <p:nvPr/>
        </p:nvPicPr>
        <p:blipFill>
          <a:blip r:embed="rId3" cstate="print"/>
          <a:srcRect l="5901" t="1569" r="2751"/>
          <a:stretch>
            <a:fillRect/>
          </a:stretch>
        </p:blipFill>
        <p:spPr bwMode="auto">
          <a:xfrm rot="21217177">
            <a:off x="178940" y="519887"/>
            <a:ext cx="4860150" cy="3491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Педагог-организатор\+КОНКУРСЫ\2016 Столовая\Фотки столовой\IMG_1462.JPG"/>
          <p:cNvPicPr>
            <a:picLocks noChangeAspect="1" noChangeArrowheads="1"/>
          </p:cNvPicPr>
          <p:nvPr/>
        </p:nvPicPr>
        <p:blipFill>
          <a:blip r:embed="rId4" cstate="print"/>
          <a:srcRect l="7476" t="12201" r="36613" b="19288"/>
          <a:stretch>
            <a:fillRect/>
          </a:stretch>
        </p:blipFill>
        <p:spPr bwMode="auto">
          <a:xfrm rot="611958">
            <a:off x="5015630" y="318356"/>
            <a:ext cx="387850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D:\Педагог-организатор\+КОНКУРСЫ\2016 Столовая\Фотки столовой\IMG_1466.JPG"/>
          <p:cNvPicPr>
            <a:picLocks noChangeAspect="1" noChangeArrowheads="1"/>
          </p:cNvPicPr>
          <p:nvPr/>
        </p:nvPicPr>
        <p:blipFill>
          <a:blip r:embed="rId5" cstate="print"/>
          <a:srcRect l="16925" r="17713"/>
          <a:stretch>
            <a:fillRect/>
          </a:stretch>
        </p:blipFill>
        <p:spPr bwMode="auto">
          <a:xfrm rot="21334282">
            <a:off x="1259632" y="4026024"/>
            <a:ext cx="2776537" cy="283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D:\Педагог-организатор\+КОНКУРСЫ\2016 Столовая\Фотки столовой\IMG_1473.JPG"/>
          <p:cNvPicPr>
            <a:picLocks noChangeAspect="1" noChangeArrowheads="1"/>
          </p:cNvPicPr>
          <p:nvPr/>
        </p:nvPicPr>
        <p:blipFill>
          <a:blip r:embed="rId6" cstate="print"/>
          <a:srcRect l="14563"/>
          <a:stretch>
            <a:fillRect/>
          </a:stretch>
        </p:blipFill>
        <p:spPr bwMode="auto">
          <a:xfrm rot="487905">
            <a:off x="4283968" y="3717032"/>
            <a:ext cx="3707904" cy="2893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Педагог-организатор\+КОНКУРСЫ\2016 Столовая\Фотки столовой новая\IMG_1370.JPG"/>
          <p:cNvPicPr>
            <a:picLocks noChangeAspect="1" noChangeArrowheads="1"/>
          </p:cNvPicPr>
          <p:nvPr/>
        </p:nvPicPr>
        <p:blipFill>
          <a:blip r:embed="rId3" cstate="print"/>
          <a:srcRect t="2751" r="17713" b="16925"/>
          <a:stretch>
            <a:fillRect/>
          </a:stretch>
        </p:blipFill>
        <p:spPr bwMode="auto">
          <a:xfrm>
            <a:off x="683568" y="620688"/>
            <a:ext cx="398346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D:\Педагог-организатор\+КОНКУРСЫ\2016 Столовая\Фотки столовой новая\IMG_1372.JPG"/>
          <p:cNvPicPr>
            <a:picLocks noChangeAspect="1" noChangeArrowheads="1"/>
          </p:cNvPicPr>
          <p:nvPr/>
        </p:nvPicPr>
        <p:blipFill>
          <a:blip r:embed="rId4" cstate="print"/>
          <a:srcRect b="957"/>
          <a:stretch>
            <a:fillRect/>
          </a:stretch>
        </p:blipFill>
        <p:spPr bwMode="auto">
          <a:xfrm>
            <a:off x="4644008" y="692696"/>
            <a:ext cx="381696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D:\Педагог-организатор\+КОНКУРСЫ\2016 Столовая\Фотки столовой новая\IMG_13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427568">
            <a:off x="323316" y="3323010"/>
            <a:ext cx="4463988" cy="297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D:\Педагог-организатор\+КОНКУРСЫ\2016 Столовая\Фотки столовой новая\IMG_13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76984">
            <a:off x="4641661" y="3351220"/>
            <a:ext cx="399644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20688"/>
            <a:ext cx="698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9900"/>
                </a:solidFill>
              </a:rPr>
              <a:t>Воспитание культуры питания</a:t>
            </a:r>
            <a:endParaRPr lang="ru-RU" sz="3200" dirty="0"/>
          </a:p>
        </p:txBody>
      </p:sp>
      <p:pic>
        <p:nvPicPr>
          <p:cNvPr id="23554" name="Picture 2" descr="D:\Работа\Картинки\ф.школа\Конкурс Плакат питание\DSC01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10417">
            <a:off x="942896" y="1942791"/>
            <a:ext cx="2269962" cy="3234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D:\Работа\Картинки\ф.школа\Конкурс Плакат питание\DSC015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28102">
            <a:off x="3048380" y="1814396"/>
            <a:ext cx="2574433" cy="1930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87624" y="119675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Конкурсы рисунков и плакатов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5373216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 по пропаганде здорового питания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1268760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Проекты, исследовательские работы по питанию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61" name="Picture 9" descr="D:\Работа\Картинки\ф.школа\СЕМИНАРЫ\Семинар 24.10.12\SDC11942.JPG"/>
          <p:cNvPicPr>
            <a:picLocks noChangeAspect="1" noChangeArrowheads="1"/>
          </p:cNvPicPr>
          <p:nvPr/>
        </p:nvPicPr>
        <p:blipFill>
          <a:blip r:embed="rId5" cstate="print"/>
          <a:srcRect l="30313" t="17850" r="19250"/>
          <a:stretch>
            <a:fillRect/>
          </a:stretch>
        </p:blipFill>
        <p:spPr bwMode="auto">
          <a:xfrm rot="21129797">
            <a:off x="4171690" y="3568668"/>
            <a:ext cx="2235731" cy="273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6" descr="D:\Работа\Картинки\ф.школа\СЕМИНАРЫ\Семинар 24.10.12\SDC11902.JPG"/>
          <p:cNvPicPr>
            <a:picLocks noChangeAspect="1" noChangeArrowheads="1"/>
          </p:cNvPicPr>
          <p:nvPr/>
        </p:nvPicPr>
        <p:blipFill>
          <a:blip r:embed="rId6" cstate="print"/>
          <a:srcRect l="43700" r="9050" b="16400"/>
          <a:stretch>
            <a:fillRect/>
          </a:stretch>
        </p:blipFill>
        <p:spPr bwMode="auto">
          <a:xfrm rot="421798">
            <a:off x="6315308" y="2104331"/>
            <a:ext cx="2054779" cy="2726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20688"/>
            <a:ext cx="698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9900"/>
                </a:solidFill>
              </a:rPr>
              <a:t>Воспитание культуры питания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267744" y="3284984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Дни открытых дверей в школьной столовой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5816" y="580526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Классные часы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 descr="D:\Работа\Картинки\ф.школа\СЕМИНАРЫ\Семинар 24.10.12\SDC12022.JPG"/>
          <p:cNvPicPr>
            <a:picLocks noChangeAspect="1" noChangeArrowheads="1"/>
          </p:cNvPicPr>
          <p:nvPr/>
        </p:nvPicPr>
        <p:blipFill>
          <a:blip r:embed="rId3" cstate="print"/>
          <a:srcRect r="8017" b="10034"/>
          <a:stretch>
            <a:fillRect/>
          </a:stretch>
        </p:blipFill>
        <p:spPr bwMode="auto">
          <a:xfrm rot="21238251">
            <a:off x="1360648" y="3637293"/>
            <a:ext cx="3271368" cy="2399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D:\Работа\Картинки\ф.школа\СЕМИНАРЫ\Семинар 24.10.12\SDC11871.JPG"/>
          <p:cNvPicPr>
            <a:picLocks noChangeAspect="1" noChangeArrowheads="1"/>
          </p:cNvPicPr>
          <p:nvPr/>
        </p:nvPicPr>
        <p:blipFill>
          <a:blip r:embed="rId4" cstate="print"/>
          <a:srcRect l="12988" r="5113" b="20656"/>
          <a:stretch>
            <a:fillRect/>
          </a:stretch>
        </p:blipFill>
        <p:spPr bwMode="auto">
          <a:xfrm rot="476016">
            <a:off x="4574456" y="3712631"/>
            <a:ext cx="3229142" cy="2346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Педагог-организатор\+КОНКУРСЫ\2016 Столовая\Фотки столовой\IMG_14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71544">
            <a:off x="1558286" y="1250450"/>
            <a:ext cx="3045170" cy="2030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Педагог-организатор\+КОНКУРСЫ\2016 Столовая\Фотки столовой\IMG_1471.JPG"/>
          <p:cNvPicPr>
            <a:picLocks noChangeAspect="1" noChangeArrowheads="1"/>
          </p:cNvPicPr>
          <p:nvPr/>
        </p:nvPicPr>
        <p:blipFill>
          <a:blip r:embed="rId6" cstate="print"/>
          <a:srcRect l="16265" r="21012"/>
          <a:stretch>
            <a:fillRect/>
          </a:stretch>
        </p:blipFill>
        <p:spPr bwMode="auto">
          <a:xfrm rot="561923">
            <a:off x="4954697" y="1135845"/>
            <a:ext cx="2088232" cy="221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924800" cy="12192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</a:rPr>
              <a:t>Анализ анкетирования среди обучающихся </a:t>
            </a:r>
            <a:br>
              <a:rPr lang="ru-RU" sz="2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</a:rPr>
            </a:br>
            <a:r>
              <a:rPr lang="ru-RU" sz="2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</a:rPr>
              <a:t>1 - 11 классы «Питание глазами детей»</a:t>
            </a:r>
            <a:endParaRPr lang="ru-RU" sz="28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00FF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71600" y="1628800"/>
          <a:ext cx="7162800" cy="478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4114800"/>
                <a:gridCol w="1371600"/>
                <a:gridCol w="1143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r>
                        <a:rPr lang="ru-RU" baseline="0" dirty="0" smtClean="0"/>
                        <a:t> вопроса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 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Удовлетворяет ли Вас система организации питания в школе?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Да-241</a:t>
                      </a:r>
                    </a:p>
                    <a:p>
                      <a:pPr algn="ctr"/>
                      <a:r>
                        <a:rPr lang="ru-RU" dirty="0" smtClean="0"/>
                        <a:t>Нет-0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100%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Устраивает ли тебя ежедневное меню?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Да-235</a:t>
                      </a:r>
                      <a:endParaRPr lang="ru-RU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98%</a:t>
                      </a:r>
                      <a:endParaRPr lang="ru-RU" dirty="0"/>
                    </a:p>
                  </a:txBody>
                  <a:tcPr anchor="ctr"/>
                </a:tc>
              </a:tr>
              <a:tr h="3302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Нет-6</a:t>
                      </a:r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Удовлетворен ли ты качеством приготовления пищи?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Да-236</a:t>
                      </a:r>
                      <a:endParaRPr lang="ru-RU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97%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Нет-5</a:t>
                      </a:r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Удовлетворен ли ты работой обслуживающего персонала?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Да-241</a:t>
                      </a:r>
                    </a:p>
                    <a:p>
                      <a:pPr algn="ctr"/>
                      <a:r>
                        <a:rPr lang="ru-RU" dirty="0" smtClean="0"/>
                        <a:t>Нет-0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100%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Удовлетворен ли</a:t>
                      </a:r>
                      <a:r>
                        <a:rPr lang="ru-RU" baseline="0" dirty="0" smtClean="0"/>
                        <a:t> ты графиком питания. Твои предложения?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Да-241</a:t>
                      </a:r>
                    </a:p>
                    <a:p>
                      <a:pPr algn="ctr"/>
                      <a:r>
                        <a:rPr lang="ru-RU" dirty="0" smtClean="0"/>
                        <a:t>Нет-0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100%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Считаешь ли ты, что горячее питание повышает твою успеваемость?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Да-223</a:t>
                      </a:r>
                      <a:endParaRPr lang="ru-RU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93%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Нет-18</a:t>
                      </a:r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43608" y="1556792"/>
          <a:ext cx="7162800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3733800"/>
                <a:gridCol w="1828800"/>
                <a:gridCol w="1066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</a:t>
                      </a:r>
                      <a:r>
                        <a:rPr lang="ru-RU" baseline="0" dirty="0" smtClean="0"/>
                        <a:t> вопроса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Результат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Итого 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Удовлетворяет ли Вас система организации питания в школе?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Да-104</a:t>
                      </a:r>
                    </a:p>
                    <a:p>
                      <a:pPr algn="ctr"/>
                      <a:r>
                        <a:rPr lang="ru-RU" dirty="0" smtClean="0"/>
                        <a:t>Нет-0</a:t>
                      </a:r>
                    </a:p>
                    <a:p>
                      <a:pPr algn="ctr"/>
                      <a:r>
                        <a:rPr lang="ru-RU" dirty="0" smtClean="0"/>
                        <a:t>Затрудняюсь-</a:t>
                      </a:r>
                      <a:r>
                        <a:rPr lang="ru-RU" baseline="0" dirty="0" smtClean="0"/>
                        <a:t> 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100%</a:t>
                      </a:r>
                      <a:endParaRPr lang="ru-RU" dirty="0"/>
                    </a:p>
                  </a:txBody>
                  <a:tcPr anchor="ctr"/>
                </a:tc>
              </a:tr>
              <a:tr h="10363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Считаете ли Вы рациональным организацию горячего питания в школе?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Да-104</a:t>
                      </a:r>
                    </a:p>
                    <a:p>
                      <a:pPr algn="ctr"/>
                      <a:r>
                        <a:rPr lang="ru-RU" dirty="0" smtClean="0"/>
                        <a:t>Нет-0</a:t>
                      </a:r>
                    </a:p>
                    <a:p>
                      <a:pPr algn="ctr"/>
                      <a:r>
                        <a:rPr lang="ru-RU" dirty="0" smtClean="0"/>
                        <a:t>Затрудняюсь-</a:t>
                      </a:r>
                      <a:r>
                        <a:rPr lang="ru-RU" baseline="0" dirty="0" smtClean="0"/>
                        <a:t> 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100%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Удовлетворены ли Вы работой школьной комиссии по питанию?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Да-100</a:t>
                      </a:r>
                    </a:p>
                    <a:p>
                      <a:pPr algn="ctr"/>
                      <a:r>
                        <a:rPr lang="ru-RU" dirty="0" smtClean="0"/>
                        <a:t>Нет-0</a:t>
                      </a:r>
                    </a:p>
                    <a:p>
                      <a:pPr algn="ctr"/>
                      <a:r>
                        <a:rPr lang="ru-RU" dirty="0" smtClean="0"/>
                        <a:t>Затрудняюсь-</a:t>
                      </a:r>
                      <a:r>
                        <a:rPr lang="ru-RU" baseline="0" dirty="0" smtClean="0"/>
                        <a:t> 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96%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Удовлетворены ли вы санитарным состоянием столовой, качеством приготовления пищи, работой буфета?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Да-104</a:t>
                      </a:r>
                    </a:p>
                    <a:p>
                      <a:pPr algn="ctr"/>
                      <a:r>
                        <a:rPr lang="ru-RU" dirty="0" smtClean="0"/>
                        <a:t>Нет-0</a:t>
                      </a:r>
                    </a:p>
                    <a:p>
                      <a:pPr algn="ctr"/>
                      <a:r>
                        <a:rPr lang="ru-RU" dirty="0" smtClean="0"/>
                        <a:t>Затрудняюсь-</a:t>
                      </a:r>
                      <a:r>
                        <a:rPr lang="ru-RU" baseline="0" dirty="0" smtClean="0"/>
                        <a:t> 0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100%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416824" cy="12192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</a:rPr>
              <a:t>Анализ анкетирования среди родителей обучающихся  «Питание глазами родителей»</a:t>
            </a:r>
            <a:endParaRPr lang="ru-RU" sz="28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620688"/>
            <a:ext cx="7272808" cy="12192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</a:rPr>
              <a:t>Анализ анкетирования среди обучающихся </a:t>
            </a:r>
            <a:br>
              <a:rPr lang="ru-RU" sz="2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</a:rPr>
            </a:br>
            <a:r>
              <a:rPr lang="ru-RU" sz="2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</a:rPr>
              <a:t>1- 4 класс «Питание глазами детей»</a:t>
            </a:r>
            <a:endParaRPr lang="ru-RU" sz="28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00FF00"/>
              </a:solidFill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533400" y="1981200"/>
          <a:ext cx="8001000" cy="38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6" descr="http://s4.pic4you.ru/y2014/10-29/12216/46830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5157192"/>
            <a:ext cx="1260338" cy="95365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620688"/>
            <a:ext cx="7056784" cy="12192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</a:rPr>
              <a:t>Анализ анкетирования среди обучающихся </a:t>
            </a:r>
            <a:br>
              <a:rPr lang="ru-RU" sz="2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</a:rPr>
            </a:br>
            <a:r>
              <a:rPr lang="ru-RU" sz="2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</a:rPr>
              <a:t>5-8 класс «Питание глазами детей»</a:t>
            </a:r>
            <a:endParaRPr lang="ru-RU" sz="28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00FF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533400" y="1981200"/>
          <a:ext cx="8001000" cy="38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6" descr="http://s4.pic4you.ru/y2014/10-29/12216/46830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5157192"/>
            <a:ext cx="1260338" cy="95365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620688"/>
            <a:ext cx="7056784" cy="12192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</a:rPr>
              <a:t>Анализ анкетирования среди обучающихся </a:t>
            </a:r>
            <a:br>
              <a:rPr lang="ru-RU" sz="2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</a:rPr>
            </a:br>
            <a:r>
              <a:rPr lang="ru-RU" sz="2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</a:rPr>
              <a:t>9-11 класс «Питание глазами детей»</a:t>
            </a:r>
            <a:endParaRPr lang="ru-RU" sz="28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00FF00"/>
              </a:solidFill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533400" y="1981200"/>
          <a:ext cx="8001000" cy="38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6" descr="http://s4.pic4you.ru/y2014/10-29/12216/46830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5157192"/>
            <a:ext cx="1260338" cy="95365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1600" y="692696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Площадь обеденного зала 99,5м</a:t>
            </a:r>
            <a:r>
              <a:rPr lang="ru-RU" sz="36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5616" y="1124744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80 посадочных мест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Педагог-организатор\+КОНКУРСЫ\2016 Столовая\Фотки столовой новая\IMG_13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916832"/>
            <a:ext cx="6300700" cy="420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7" y="1268760"/>
            <a:ext cx="69127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Количество обучающихся в школе – 234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человека.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Охвачено горячим питанием – 234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человека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(100%)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Количество обучающихся, охваченных двухразовым питанием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- 115 человек (49%)</a:t>
            </a:r>
          </a:p>
          <a:p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620688"/>
            <a:ext cx="698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9900"/>
                </a:solidFill>
              </a:rPr>
              <a:t>Организация питания</a:t>
            </a:r>
            <a:endParaRPr lang="ru-RU" sz="3200" dirty="0"/>
          </a:p>
        </p:txBody>
      </p:sp>
      <p:pic>
        <p:nvPicPr>
          <p:cNvPr id="4" name="Picture 6" descr="http://s2.pic4you.ru/allimage/y2013/05-03/12216/34311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675005">
            <a:off x="6763134" y="5065737"/>
            <a:ext cx="1296144" cy="86101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6" descr="http://s2.pic4you.ru/allimage/y2013/05-03/12216/343116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674498" flipV="1">
            <a:off x="1215958" y="5066560"/>
            <a:ext cx="1296144" cy="84627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Работа\Картинки\Разные\Повар\116664043_large_5111852_1267597518_10090010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76672"/>
            <a:ext cx="7560840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616" y="5445224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Пищеблок – 10 цехов – 225,97м</a:t>
            </a:r>
            <a:r>
              <a:rPr lang="ru-RU" sz="36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Picture 2" descr="D:\Педагог-организатор\+КОНКУРСЫ\2016 Столовая\Фотки столовой\IMG_1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836712"/>
            <a:ext cx="6948264" cy="463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89177" y="692696"/>
            <a:ext cx="609641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Требования </a:t>
            </a:r>
            <a:r>
              <a:rPr lang="ru-RU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СанПиН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2.4.5. 240 – 08 выполняются.</a:t>
            </a:r>
          </a:p>
          <a:p>
            <a:pPr algn="ctr"/>
            <a:r>
              <a:rPr lang="ru-RU" sz="2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Предписаний </a:t>
            </a:r>
            <a:r>
              <a:rPr lang="ru-RU" sz="28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Роспотребнадзора</a:t>
            </a:r>
            <a:r>
              <a:rPr lang="ru-RU" sz="2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нет</a:t>
            </a:r>
            <a:endParaRPr lang="ru-RU" sz="2800" i="1" dirty="0"/>
          </a:p>
        </p:txBody>
      </p:sp>
      <p:pic>
        <p:nvPicPr>
          <p:cNvPr id="3074" name="Picture 2" descr="D:\Педагог-организатор\+КОНКУРСЫ\2016 Столовая\Фотки столовой новая\IMG_13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00772">
            <a:off x="613500" y="2651440"/>
            <a:ext cx="4139952" cy="2759968"/>
          </a:xfrm>
          <a:prstGeom prst="rect">
            <a:avLst/>
          </a:prstGeom>
          <a:noFill/>
        </p:spPr>
      </p:pic>
      <p:pic>
        <p:nvPicPr>
          <p:cNvPr id="3075" name="Picture 3" descr="D:\Педагог-организатор\+КОНКУРСЫ\2016 Столовая\Фотки столовой новая\IMG_13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43638">
            <a:off x="4522542" y="3070972"/>
            <a:ext cx="4360311" cy="2906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s4.pic4you.ru/y2014/10-31/12216/468848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941168"/>
            <a:ext cx="1584176" cy="174645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3608" y="548680"/>
            <a:ext cx="698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9900"/>
                </a:solidFill>
              </a:rPr>
              <a:t>Интерьер обеденного зала</a:t>
            </a:r>
            <a:endParaRPr lang="ru-RU" sz="3200" dirty="0"/>
          </a:p>
        </p:txBody>
      </p:sp>
      <p:pic>
        <p:nvPicPr>
          <p:cNvPr id="4098" name="Picture 2" descr="D:\Педагог-организатор\+КОНКУРСЫ\2016 Столовая\Фотки столовой новая\IMG_1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124744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Педагог-организатор\+КОНКУРСЫ\2016 Столовая\Фотки столовой новая\IMG_13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3480" y="1052736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D:\Педагог-организатор\+КОНКУРСЫ\2016 Столовая\Фотки столовой новая\IMG_13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645024"/>
            <a:ext cx="356439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D:\Педагог-организатор\+КОНКУРСЫ\2016 Столовая\Фотки столовой новая\IMG_13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3645024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s4.pic4you.ru/y2014/10-31/12216/468854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2996952"/>
            <a:ext cx="1366357" cy="134954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D:\Работа\Картинки\Разные\Повар\menyu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2595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79912" y="1772816"/>
            <a:ext cx="31613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Первые блюда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2636912"/>
            <a:ext cx="35289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Втор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ые блюда + </a:t>
            </a:r>
          </a:p>
          <a:p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гарниры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3933056"/>
            <a:ext cx="282000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Напитки </a:t>
            </a: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(витаминизированные)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79913" y="5013176"/>
            <a:ext cx="32050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Фрукт (яблоко)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Picture 8" descr="http://s4.pic4you.ru/y2014/10-29/12216/468287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844824"/>
            <a:ext cx="498507" cy="496593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 descr="http://s4.pic4you.ru/y2014/10-29/12216/468287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708920"/>
            <a:ext cx="498507" cy="496593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8" descr="http://s4.pic4you.ru/y2014/10-29/12216/468287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005064"/>
            <a:ext cx="498507" cy="496593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8" descr="http://s4.pic4you.ru/y2014/10-29/12216/468287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5085184"/>
            <a:ext cx="498507" cy="496593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3779912" y="594928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(Подробно см. в приложении)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620688"/>
            <a:ext cx="68407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Осуществляется ежедневный медицинский контроль за организацией питания, имеется учетная документация на пищеблоке, ведется общественный контроль со стороны родителей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D:\Работа\П-О\ОСНОВА\КОНКУРСЫ\+ Столовая 2016\фото\DSC02016.JPG"/>
          <p:cNvPicPr>
            <a:picLocks noChangeAspect="1" noChangeArrowheads="1"/>
          </p:cNvPicPr>
          <p:nvPr/>
        </p:nvPicPr>
        <p:blipFill>
          <a:blip r:embed="rId3" cstate="print"/>
          <a:srcRect t="6951" r="4326" b="3801"/>
          <a:stretch>
            <a:fillRect/>
          </a:stretch>
        </p:blipFill>
        <p:spPr bwMode="auto">
          <a:xfrm rot="866859">
            <a:off x="4871054" y="3718172"/>
            <a:ext cx="3177021" cy="222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Работа\Картинки\ф.школа\Разное\род собр\Found_636096_769830.jpg"/>
          <p:cNvPicPr>
            <a:picLocks noChangeAspect="1" noChangeArrowheads="1"/>
          </p:cNvPicPr>
          <p:nvPr/>
        </p:nvPicPr>
        <p:blipFill>
          <a:blip r:embed="rId4" cstate="print"/>
          <a:srcRect l="59450" t="29000" r="33463" b="55250"/>
          <a:stretch>
            <a:fillRect/>
          </a:stretch>
        </p:blipFill>
        <p:spPr bwMode="auto">
          <a:xfrm rot="21351542">
            <a:off x="1514940" y="2934596"/>
            <a:ext cx="23762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 rot="21376484">
            <a:off x="1710408" y="5313161"/>
            <a:ext cx="2146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Шалыгина Т.В.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Фельдшер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ФАПа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http://s4.pic4you.ru/y2014/10-29/12216/46828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918337">
            <a:off x="2851716" y="3393515"/>
            <a:ext cx="3088039" cy="165804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5816" y="1196752"/>
            <a:ext cx="51845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Малкова Татьяна Николаевна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повар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разряда.  Окончила Профессиональный лицей  №46 г.Ишима.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620688"/>
            <a:ext cx="698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9900"/>
                </a:solidFill>
              </a:rPr>
              <a:t>Вас обслужат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4077072"/>
            <a:ext cx="51845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Тяговских Светлана Николаевна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помощник повара.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Окончила Профессиональный лицей  №46 г.Ишима.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ttp://s4.pic4you.ru/y2014/10-29/12216/468299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996952"/>
            <a:ext cx="2952328" cy="100811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50" name="Picture 2" descr="D:\Педагог-организатор\+КОНКУРСЫ\2016 Столовая\Фотки столовой новая\IMG_1382.JPG"/>
          <p:cNvPicPr>
            <a:picLocks noChangeAspect="1" noChangeArrowheads="1"/>
          </p:cNvPicPr>
          <p:nvPr/>
        </p:nvPicPr>
        <p:blipFill>
          <a:blip r:embed="rId4" cstate="print"/>
          <a:srcRect l="29525" t="12201" r="46063" b="42912"/>
          <a:stretch>
            <a:fillRect/>
          </a:stretch>
        </p:blipFill>
        <p:spPr bwMode="auto">
          <a:xfrm>
            <a:off x="1043608" y="764704"/>
            <a:ext cx="1997275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Педагог-организатор\+КОНКУРСЫ\2016 Столовая\Фотки столовой новая\IMG_1382.JPG"/>
          <p:cNvPicPr>
            <a:picLocks noChangeAspect="1" noChangeArrowheads="1"/>
          </p:cNvPicPr>
          <p:nvPr/>
        </p:nvPicPr>
        <p:blipFill>
          <a:blip r:embed="rId5" cstate="print"/>
          <a:srcRect l="54337" t="8269" r="17314" b="43301"/>
          <a:stretch>
            <a:fillRect/>
          </a:stretch>
        </p:blipFill>
        <p:spPr bwMode="auto">
          <a:xfrm>
            <a:off x="6012160" y="3861048"/>
            <a:ext cx="1872752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Педагог-организатор\+КОНКУРСЫ\2016 Столовая\Фотки столовой новая\IMG_1386.JPG"/>
          <p:cNvPicPr>
            <a:picLocks noChangeAspect="1" noChangeArrowheads="1"/>
          </p:cNvPicPr>
          <p:nvPr/>
        </p:nvPicPr>
        <p:blipFill>
          <a:blip r:embed="rId3" cstate="print"/>
          <a:srcRect l="27163" t="388" r="14563"/>
          <a:stretch>
            <a:fillRect/>
          </a:stretch>
        </p:blipFill>
        <p:spPr bwMode="auto">
          <a:xfrm rot="21260393">
            <a:off x="539552" y="1052736"/>
            <a:ext cx="4001635" cy="4560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D:\Педагог-организатор\+КОНКУРСЫ\2016 Столовая\Фотки столовой новая\IMG_1388.JPG"/>
          <p:cNvPicPr>
            <a:picLocks noChangeAspect="1" noChangeArrowheads="1"/>
          </p:cNvPicPr>
          <p:nvPr/>
        </p:nvPicPr>
        <p:blipFill>
          <a:blip r:embed="rId4" cstate="print"/>
          <a:srcRect l="30312" r="7476"/>
          <a:stretch>
            <a:fillRect/>
          </a:stretch>
        </p:blipFill>
        <p:spPr bwMode="auto">
          <a:xfrm rot="295553">
            <a:off x="4264772" y="1451295"/>
            <a:ext cx="4457021" cy="4776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http://s4.pic4you.ru/y2014/10-29/12216/46828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918337">
            <a:off x="3848311" y="1014113"/>
            <a:ext cx="2144301" cy="115132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415</Words>
  <Application>Microsoft Office PowerPoint</Application>
  <PresentationFormat>Экран (4:3)</PresentationFormat>
  <Paragraphs>127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Анализ анкетирования среди обучающихся  1 - 11 классы «Питание глазами детей»</vt:lpstr>
      <vt:lpstr>Анализ анкетирования среди родителей обучающихся  «Питание глазами родителей»</vt:lpstr>
      <vt:lpstr>Анализ анкетирования среди обучающихся  1- 4 класс «Питание глазами детей»</vt:lpstr>
      <vt:lpstr>Анализ анкетирования среди обучающихся  5-8 класс «Питание глазами детей»</vt:lpstr>
      <vt:lpstr>Анализ анкетирования среди обучающихся  9-11 класс «Питание глазами детей»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татьяна</cp:lastModifiedBy>
  <cp:revision>64</cp:revision>
  <dcterms:created xsi:type="dcterms:W3CDTF">2015-01-04T14:01:46Z</dcterms:created>
  <dcterms:modified xsi:type="dcterms:W3CDTF">2019-01-15T16:23:57Z</dcterms:modified>
</cp:coreProperties>
</file>