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0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7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3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4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7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4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8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0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F85D-F046-4192-8A90-9C19DD178084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709A-09A3-46AA-8C7D-FF70E44A0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6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1.png"/><Relationship Id="rId18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image" Target="../media/image30.png"/><Relationship Id="rId12" Type="http://schemas.openxmlformats.org/officeDocument/2006/relationships/slide" Target="slide15.xml"/><Relationship Id="rId17" Type="http://schemas.openxmlformats.org/officeDocument/2006/relationships/slide" Target="slide19.xml"/><Relationship Id="rId2" Type="http://schemas.openxmlformats.org/officeDocument/2006/relationships/image" Target="../media/image28.png"/><Relationship Id="rId16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image" Target="../media/image29.png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464495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Социализация и формирование правовой культуры учащихся как полноправных участников дорожного движения</a:t>
            </a:r>
            <a:endParaRPr lang="ru-RU" sz="4800" b="1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Отдел образования администрации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Ишимского муниципального района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МАОУ Стрехнинская СОШ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005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 Этап «Оказание первой доврачебной помощи пострадавшим в ДТП»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r="9662" b="22646"/>
          <a:stretch/>
        </p:blipFill>
        <p:spPr bwMode="auto">
          <a:xfrm>
            <a:off x="251520" y="1196752"/>
            <a:ext cx="4336473" cy="2272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4460" r="33741" b="30892"/>
          <a:stretch/>
        </p:blipFill>
        <p:spPr bwMode="auto">
          <a:xfrm>
            <a:off x="4860031" y="1196752"/>
            <a:ext cx="4142995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0" y="3789040"/>
            <a:ext cx="3888431" cy="2916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450912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Формирование универсальных навыков действия в экстремальной ситуации на дороге. Спасение жизни человека зависит от грамотной и своевременной помощи.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3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 Этап «Проверка знаний ПДД»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9937" r="12658" b="14639"/>
          <a:stretch/>
        </p:blipFill>
        <p:spPr bwMode="auto">
          <a:xfrm>
            <a:off x="215783" y="738809"/>
            <a:ext cx="5004289" cy="3548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1009" r="8919"/>
          <a:stretch/>
        </p:blipFill>
        <p:spPr bwMode="auto">
          <a:xfrm>
            <a:off x="5849772" y="802330"/>
            <a:ext cx="3135871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800"/>
            <a:ext cx="3493158" cy="2619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025" y="4539222"/>
            <a:ext cx="5009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Один из главных этапов соревнований. Знание и правильная интерпретация правил дорожного движения. Развитие логического мышления, памяти и внимания. Правовое воспитание молодого гражданина.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80528" y="-19535"/>
            <a:ext cx="932452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 Этап 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«Выступление агитбригад»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2415"/>
            <a:ext cx="4248472" cy="2830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37" y="1196752"/>
            <a:ext cx="4302000" cy="2866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4347" r="9351" b="17701"/>
          <a:stretch/>
        </p:blipFill>
        <p:spPr bwMode="auto">
          <a:xfrm>
            <a:off x="209600" y="4293096"/>
            <a:ext cx="4218383" cy="2392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3704" r="12020" b="37077"/>
          <a:stretch/>
        </p:blipFill>
        <p:spPr bwMode="auto">
          <a:xfrm>
            <a:off x="4750514" y="4349298"/>
            <a:ext cx="4069958" cy="2280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9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Профилактическая и агитационная работа с учащимися и родителями. Межведомственное взаимодействие.</a:t>
            </a:r>
            <a:endParaRPr lang="ru-RU" sz="28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5786"/>
            <a:ext cx="4176464" cy="3132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12" y="3501007"/>
            <a:ext cx="4196168" cy="314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78872"/>
            <a:ext cx="2808311" cy="2106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876"/>
            <a:ext cx="2688286" cy="201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57" y="1187019"/>
            <a:ext cx="2701431" cy="2025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5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9" name="Рисунок 57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747375"/>
          </a:xfrm>
          <a:prstGeom prst="rect">
            <a:avLst/>
          </a:prstGeom>
        </p:spPr>
      </p:pic>
      <p:sp>
        <p:nvSpPr>
          <p:cNvPr id="5780" name="TextBox 5779">
            <a:hlinkClick r:id="rId3" action="ppaction://hlinksldjump"/>
          </p:cNvPr>
          <p:cNvSpPr txBox="1"/>
          <p:nvPr/>
        </p:nvSpPr>
        <p:spPr>
          <a:xfrm>
            <a:off x="1403648" y="1700808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864" name="Picture 279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75" y="1484784"/>
            <a:ext cx="8588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7" y="2564904"/>
            <a:ext cx="262141" cy="262141"/>
          </a:xfrm>
          <a:prstGeom prst="rect">
            <a:avLst/>
          </a:prstGeom>
        </p:spPr>
      </p:pic>
      <p:pic>
        <p:nvPicPr>
          <p:cNvPr id="6" name="Рисунок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75" y="1954457"/>
            <a:ext cx="262141" cy="262141"/>
          </a:xfrm>
          <a:prstGeom prst="rect">
            <a:avLst/>
          </a:prstGeom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262141" cy="262141"/>
          </a:xfrm>
          <a:prstGeom prst="rect">
            <a:avLst/>
          </a:prstGeom>
        </p:spPr>
      </p:pic>
      <p:sp>
        <p:nvSpPr>
          <p:cNvPr id="8" name="TextBox 7">
            <a:hlinkClick r:id="rId10" action="ppaction://hlinksldjump"/>
          </p:cNvPr>
          <p:cNvSpPr txBox="1"/>
          <p:nvPr/>
        </p:nvSpPr>
        <p:spPr>
          <a:xfrm>
            <a:off x="5796136" y="5301208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8" y="5685928"/>
            <a:ext cx="262141" cy="262141"/>
          </a:xfrm>
          <a:prstGeom prst="rect">
            <a:avLst/>
          </a:prstGeom>
        </p:spPr>
      </p:pic>
      <p:pic>
        <p:nvPicPr>
          <p:cNvPr id="3" name="Рисунок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937898"/>
            <a:ext cx="385714" cy="385714"/>
          </a:xfrm>
          <a:prstGeom prst="rect">
            <a:avLst/>
          </a:prstGeom>
        </p:spPr>
      </p:pic>
      <p:pic>
        <p:nvPicPr>
          <p:cNvPr id="11" name="Рисунок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20" y="5192541"/>
            <a:ext cx="262141" cy="262141"/>
          </a:xfrm>
          <a:prstGeom prst="rect">
            <a:avLst/>
          </a:prstGeom>
        </p:spPr>
      </p:pic>
      <p:pic>
        <p:nvPicPr>
          <p:cNvPr id="12" name="Рисунок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05" y="2689466"/>
            <a:ext cx="385714" cy="38571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1" y="1484784"/>
            <a:ext cx="385714" cy="3857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7" y="6381328"/>
            <a:ext cx="262141" cy="262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598" y="6381328"/>
            <a:ext cx="210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Видеофрагмент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6181273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2134" y="6403420"/>
            <a:ext cx="254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Внимание, опасность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37" y="6364946"/>
            <a:ext cx="385714" cy="385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08087" y="6419895"/>
            <a:ext cx="254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Фотографии акций</a:t>
            </a:r>
            <a:endParaRPr lang="ru-RU" dirty="0"/>
          </a:p>
        </p:txBody>
      </p:sp>
      <p:pic>
        <p:nvPicPr>
          <p:cNvPr id="21" name="Рисунок 2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58471"/>
            <a:ext cx="385714" cy="385714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03" y="1892671"/>
            <a:ext cx="385714" cy="385714"/>
          </a:xfrm>
          <a:prstGeom prst="rect">
            <a:avLst/>
          </a:prstGeom>
        </p:spPr>
      </p:pic>
      <p:pic>
        <p:nvPicPr>
          <p:cNvPr id="24" name="Рисунок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8667"/>
            <a:ext cx="262141" cy="26214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Профилактическая и агитационная работа с учащимися и родителями. Межведомственное взаимодействие.</a:t>
            </a:r>
            <a:endParaRPr lang="ru-RU" sz="28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7209" y="824389"/>
            <a:ext cx="545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Интерактивная схема для родителей и детей «Безопасный путь в школу»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2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 ЮИД.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Командные, личные первенства и 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призовые места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областного уровня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24362"/>
              </p:ext>
            </p:extLst>
          </p:nvPr>
        </p:nvGraphicFramePr>
        <p:xfrm>
          <a:off x="323528" y="1484784"/>
          <a:ext cx="8568951" cy="489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3312368"/>
                <a:gridCol w="4392487"/>
              </a:tblGrid>
              <a:tr h="31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Название мероприятия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IX </a:t>
                      </a:r>
                      <a:r>
                        <a:rPr lang="ru-RU" sz="1800">
                          <a:effectLst/>
                        </a:rPr>
                        <a:t>областной слет ЮИД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Победа в конкурсе «Проверка знаний ПДД»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IX </a:t>
                      </a:r>
                      <a:r>
                        <a:rPr lang="ru-RU" sz="1800">
                          <a:effectLst/>
                        </a:rPr>
                        <a:t>областной слет ЮИД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Победа в конкурсе презентаций «Товарищи водители, вы тоже родители»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IX </a:t>
                      </a:r>
                      <a:r>
                        <a:rPr lang="ru-RU" sz="1800">
                          <a:effectLst/>
                        </a:rPr>
                        <a:t>областной слет ЮИД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Победа в конкурсе рисунков о безопасности дорожного движения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IX </a:t>
                      </a:r>
                      <a:r>
                        <a:rPr lang="ru-RU" sz="1800">
                          <a:effectLst/>
                        </a:rPr>
                        <a:t>областной слет ЮИД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 </a:t>
                      </a:r>
                      <a:r>
                        <a:rPr lang="ru-RU" sz="1800">
                          <a:effectLst/>
                        </a:rPr>
                        <a:t>место в конкурсе проверки знаний ПДД, руководитель команды Лебедев Р.В.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Областной конкурс «Безопасное колесо-2014»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III </a:t>
                      </a:r>
                      <a:r>
                        <a:rPr lang="ru-RU" sz="1800">
                          <a:effectLst/>
                        </a:rPr>
                        <a:t>место в командном зачете из 30 команд Тюменской области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Областной конкурс «Безопасное колесо-2014»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III </a:t>
                      </a:r>
                      <a:r>
                        <a:rPr lang="ru-RU" sz="1800">
                          <a:effectLst/>
                        </a:rPr>
                        <a:t>место на станции «Фигурное вождение велосипеда», Юдин Дмитрий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Областной конкурс «Безопасное колесо-2014»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III </a:t>
                      </a:r>
                      <a:r>
                        <a:rPr lang="ru-RU" sz="1800" dirty="0">
                          <a:effectLst/>
                        </a:rPr>
                        <a:t>место в личном первенстве, Юдин Дмитрий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2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 ЮИД.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Командные, личные первенства и 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призовые места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областного уровня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76023"/>
              </p:ext>
            </p:extLst>
          </p:nvPr>
        </p:nvGraphicFramePr>
        <p:xfrm>
          <a:off x="323528" y="1988840"/>
          <a:ext cx="8568951" cy="3588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3312368"/>
                <a:gridCol w="4392487"/>
              </a:tblGrid>
              <a:tr h="31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Название мероприятия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Областной конкурс «Безопасное колесо-2015»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Диплом команде Ишимского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«За активное участие»</a:t>
                      </a: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Областной конкурс «Безопасное колесо-2016»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командном зачете из 30  команд Тюменской области</a:t>
                      </a: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Областной конкурс «Безопасное колесо-2016»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творческом конкурсе, посвященном 80-летию ГИБДД</a:t>
                      </a: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XII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областной слет ЮИД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Команда ЮИД Ишимского района призер конкурса «Проверка знаний ПДД»</a:t>
                      </a: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XII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областной слет ЮИД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Команда ЮИД Ишимского района победитель конкурса «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Флеш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-моб»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16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Командные, личные первенства и 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призовые места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районного уровня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04583"/>
              </p:ext>
            </p:extLst>
          </p:nvPr>
        </p:nvGraphicFramePr>
        <p:xfrm>
          <a:off x="323528" y="1772816"/>
          <a:ext cx="8568951" cy="4242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3312368"/>
                <a:gridCol w="4392487"/>
              </a:tblGrid>
              <a:tr h="31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Название мероприятия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колесо-2012»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командном зачете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среди команд учащихся Ишимского района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колесо-2012»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Призовые места в личном зачете по итогам соревнований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колесо-2013»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командном зачете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среди команд учащихся Ишимского района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колесо-2013»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Призовые места в личном зачете по итогам соревнований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командном зачете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среди команд учащихся Ишимского района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Призовые места в личном зачете по итогам соревнований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32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612576" y="44624"/>
            <a:ext cx="1036915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Командные, личные первенства и</a:t>
            </a:r>
            <a:r>
              <a:rPr lang="en-US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en-US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призовые места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районного уровня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08210"/>
              </p:ext>
            </p:extLst>
          </p:nvPr>
        </p:nvGraphicFramePr>
        <p:xfrm>
          <a:off x="323529" y="1355656"/>
          <a:ext cx="8568951" cy="5420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3312368"/>
                <a:gridCol w="4392487"/>
              </a:tblGrid>
              <a:tr h="31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Название мероприятия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колесо-2015»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командном зачете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среди команд учащихся Ишимского района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Призовые места в личном зачете по итогам соревнований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Межрайонный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конкурс 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юных инспекторов движения «Безопасное колесо», посвященный памяти Героя Советского Союза С.В. </a:t>
                      </a:r>
                      <a:r>
                        <a:rPr lang="ru-RU" sz="1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Петялина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командном зачете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колесо-2016»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командном зачете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среди команд учащихся Ишимского района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Районный 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колесо-2016»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Призовые места в личном зачете по итогам соревнований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Межрайонный</a:t>
                      </a:r>
                      <a:r>
                        <a:rPr lang="ru-RU" sz="1800" b="1" baseline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конкурс </a:t>
                      </a:r>
                      <a:r>
                        <a:rPr lang="ru-RU" sz="18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юных инспекторов движения «Безопасное колесо»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 командном зачете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44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Ведомственные поощрения руководителя</a:t>
            </a:r>
            <a:br>
              <a:rPr lang="ru-RU" sz="3200" b="1" dirty="0" smtClean="0">
                <a:solidFill>
                  <a:srgbClr val="00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Лебедева Р.В.</a:t>
            </a:r>
            <a:endParaRPr lang="ru-RU" sz="3200" b="1" dirty="0">
              <a:solidFill>
                <a:srgbClr val="00009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14295"/>
              </p:ext>
            </p:extLst>
          </p:nvPr>
        </p:nvGraphicFramePr>
        <p:xfrm>
          <a:off x="395536" y="1439309"/>
          <a:ext cx="8280921" cy="4725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491"/>
                <a:gridCol w="3662715"/>
                <a:gridCol w="3662715"/>
              </a:tblGrid>
              <a:tr h="32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r>
                        <a:rPr lang="ru-RU" sz="1800" dirty="0" smtClean="0">
                          <a:effectLst/>
                        </a:rPr>
                        <a:t>поощрения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Ведомство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 подготовку</a:t>
                      </a:r>
                      <a:r>
                        <a:rPr lang="ru-RU" sz="1800" baseline="0" dirty="0" smtClean="0">
                          <a:effectLst/>
                        </a:rPr>
                        <a:t> команды МАОУ Стрехнинская СОШ к участию в областном конкурсе «Безопасное колесо»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ГИБДД МО МВД России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«Ишимский»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 подготовку</a:t>
                      </a:r>
                      <a:r>
                        <a:rPr lang="ru-RU" sz="1800" baseline="0" dirty="0" smtClean="0">
                          <a:effectLst/>
                        </a:rPr>
                        <a:t> команды МАОУ Стрехнинская СОШ к участию в областном конкурсе юных инспекторов движения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ГИБДД МО МВД России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«Ишимский»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 подготовку команды к районному конкурсу-фестивалю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«Безопасное </a:t>
                      </a:r>
                      <a:r>
                        <a:rPr lang="ru-RU" sz="1800" dirty="0" smtClean="0">
                          <a:effectLst/>
                        </a:rPr>
                        <a:t>колесо-2014»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ГИБДД МО МВД России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«Ишимский»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Отдел по делам молодежи и спорта администрации Ишимского муниципального района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96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В настоящее время одна из важнейших задач – обеспечение безопасности жизни и здоровья детей, поэтому подготовка учащихся как полноправных участников дорожного движения – важнейшая составляющая воспитания и социализации подростков. Самое важное – научить детей основам правовой грамотности, в том числе культуры поведения на дороге. Речь идет не столько о заучивании детьми правил, сколько о привитии устойчивых моральных норм гражданина правового государства. </a:t>
            </a:r>
            <a:r>
              <a:rPr lang="ru-RU" sz="2000" dirty="0"/>
              <a:t>В</a:t>
            </a:r>
            <a:r>
              <a:rPr lang="ru-RU" sz="2000" dirty="0" smtClean="0"/>
              <a:t>ыполнение правил дорожного движения без осознания логики и целесообразности действий в каждой конкретной ситуации, без самодисциплины и самоконтроля не может гарантировать безопасности. Все это стало предпосылками к созданию программы «Магистраль».</a:t>
            </a:r>
          </a:p>
          <a:p>
            <a:pPr algn="just"/>
            <a:r>
              <a:rPr lang="ru-RU" sz="2000" dirty="0" smtClean="0"/>
              <a:t>	Программа «Магистраль» направлена на умственное и физическое развитие, содействует укреплению здоровья, является важным этапом обеспечения социальной адаптации детей. Ее реализация призвана повысить информированность детей в области правил дорожного движения, дать им практические навыки действий на дороге, способствует снижению дорожно-транспортного травматизма среди обучающихся, помогает вырабатывать психологическую устойчивость, играет важную роль в правовом воспитании школьников, в подготовке молодежи к полноправному участию в дорожном с движении.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99979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Проблемные вопросы деятельности кружка «Магистраль»</a:t>
            </a:r>
            <a:endParaRPr lang="ru-RU" b="1" dirty="0">
              <a:solidFill>
                <a:srgbClr val="0000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Создание </a:t>
            </a:r>
            <a:r>
              <a:rPr lang="ru-RU" sz="2000" b="1" dirty="0" err="1" smtClean="0">
                <a:solidFill>
                  <a:srgbClr val="C00000"/>
                </a:solidFill>
              </a:rPr>
              <a:t>автогородка</a:t>
            </a:r>
            <a:r>
              <a:rPr lang="ru-RU" sz="2000" b="1" dirty="0" smtClean="0">
                <a:solidFill>
                  <a:srgbClr val="C00000"/>
                </a:solidFill>
              </a:rPr>
              <a:t> в помещении школы.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Этапы решения: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Разработка плана </a:t>
            </a:r>
            <a:r>
              <a:rPr lang="ru-RU" sz="2000" b="1" dirty="0" err="1" smtClean="0">
                <a:solidFill>
                  <a:srgbClr val="000099"/>
                </a:solidFill>
              </a:rPr>
              <a:t>автогородка</a:t>
            </a:r>
            <a:r>
              <a:rPr lang="ru-RU" sz="2000" b="1" dirty="0" smtClean="0">
                <a:solidFill>
                  <a:srgbClr val="000099"/>
                </a:solidFill>
              </a:rPr>
              <a:t> (февраль 2017);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Закупка необходимого оборудования и расходных материалов (март 2017);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Производство разметки силами детей и родительской общественности (апрель-май 2017)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2. Дооснащение кружка оборудованием.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Приобретение велосипедов;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Приобретение стендов для проведения занятий «Безопасный путь в школу»;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Приобретение кегель и искусственных </a:t>
            </a:r>
            <a:r>
              <a:rPr lang="ru-RU" sz="2000" b="1" dirty="0" err="1" smtClean="0">
                <a:solidFill>
                  <a:srgbClr val="000099"/>
                </a:solidFill>
              </a:rPr>
              <a:t>препядствий</a:t>
            </a:r>
            <a:r>
              <a:rPr lang="ru-RU" sz="2000" b="1" dirty="0" smtClean="0">
                <a:solidFill>
                  <a:srgbClr val="000099"/>
                </a:solidFill>
              </a:rPr>
              <a:t> для площадки фигурного вождения велосипеда;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Приобретение плакатов, макетов, расходных материалов для занятий по ПДД и медицине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Приобретение канцелярских товаров для занятий кружка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1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Критерии результативности работы кружка «Магистраль»</a:t>
            </a:r>
            <a:endParaRPr lang="ru-RU" sz="3200" b="1" dirty="0">
              <a:solidFill>
                <a:srgbClr val="00009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Главными к</a:t>
            </a:r>
            <a:r>
              <a:rPr lang="ru-RU" sz="2400" b="1" dirty="0" smtClean="0">
                <a:solidFill>
                  <a:srgbClr val="C00000"/>
                </a:solidFill>
              </a:rPr>
              <a:t>ритериями оценки результатов обучения служит: </a:t>
            </a:r>
            <a:r>
              <a:rPr lang="ru-RU" dirty="0" smtClean="0"/>
              <a:t> </a:t>
            </a:r>
            <a:r>
              <a:rPr lang="ru-RU" sz="2000" dirty="0" smtClean="0"/>
              <a:t>- успешное освоение программы кружка;</a:t>
            </a:r>
          </a:p>
          <a:p>
            <a:pPr marL="137160"/>
            <a:r>
              <a:rPr lang="ru-RU" sz="2000" dirty="0" smtClean="0"/>
              <a:t>- прирост спортивных и интеллектуальных достижений, участие в соревнованиях, конкурсах областного и районного уровня;</a:t>
            </a:r>
          </a:p>
          <a:p>
            <a:pPr marL="137160"/>
            <a:r>
              <a:rPr lang="ru-RU" sz="2000" dirty="0" smtClean="0"/>
              <a:t>- у</a:t>
            </a:r>
            <a:r>
              <a:rPr lang="ru-RU" sz="2000" dirty="0" smtClean="0"/>
              <a:t>величение контингента творческого объединения.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Косвенными критериями служат:</a:t>
            </a:r>
          </a:p>
          <a:p>
            <a:pPr marL="137160" indent="0">
              <a:buNone/>
            </a:pPr>
            <a:r>
              <a:rPr lang="ru-RU" sz="2000" dirty="0" smtClean="0"/>
              <a:t>- заинтересованность участников в выбранном виде деятельности, </a:t>
            </a:r>
          </a:p>
          <a:p>
            <a:pPr marL="137160" indent="0">
              <a:buFontTx/>
              <a:buChar char="-"/>
            </a:pPr>
            <a:r>
              <a:rPr lang="ru-RU" sz="2000" dirty="0" smtClean="0"/>
              <a:t> развитие чувства гражданской и правовой ответственности, духа коллективизма </a:t>
            </a:r>
          </a:p>
          <a:p>
            <a:pPr marL="137160"/>
            <a:r>
              <a:rPr lang="ru-RU" sz="2000" dirty="0" smtClean="0"/>
              <a:t>- воспитание физически здоровых, нравственно мыслящих и компетентных участников дорожного движения.</a:t>
            </a:r>
          </a:p>
          <a:p>
            <a:pPr marL="137160" indent="0">
              <a:buNone/>
            </a:pPr>
            <a:r>
              <a:rPr lang="ru-RU" sz="2000" dirty="0" smtClean="0"/>
              <a:t>- в конце обучения подросток сможет осознанно выбрать подходящую специализацию, используя широкий комплекс полученных знаний и навыков, продолжить свое развитие в специальных образовательных учреждениях по определенному профилю.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057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Показатели эффективности</a:t>
            </a:r>
            <a:endParaRPr lang="ru-RU" sz="3200" dirty="0">
              <a:solidFill>
                <a:srgbClr val="0000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25325"/>
              </p:ext>
            </p:extLst>
          </p:nvPr>
        </p:nvGraphicFramePr>
        <p:xfrm>
          <a:off x="395536" y="548680"/>
          <a:ext cx="8352928" cy="61943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7968"/>
                <a:gridCol w="3187496"/>
                <a:gridCol w="2307464"/>
              </a:tblGrid>
              <a:tr h="3266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Показатели  эффективности, оценка степени эффективности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Показатели эффективности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Ожидаемые результаты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индикаторы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36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Количество учащихся, систематически занимающихся в кружке 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Увеличение количества учащихся, систематически занимающихся в кружке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Статистические данные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9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Количество учащихся, принимающих участие в районных, зональных  и областных соревнованиях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Результативность участия в соревнованиях разного уровня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Статистические данные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Удовлетворенность родителей работой кружка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Результаты анкетирования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9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Положительные отзывы родителей, социальных партнеров о реализуемой программе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Наличие положительных отзывов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Результаты анкетирования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36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Количество учащихся, продолживших обучение по данному профилю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Анализ профессионального самоопределения выпускников школы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Статистические данные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20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Кружок «Магистраль»</a:t>
            </a:r>
            <a:endParaRPr lang="ru-RU" b="1" dirty="0">
              <a:solidFill>
                <a:srgbClr val="00009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24744"/>
            <a:ext cx="40427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Флаг кружка «Магистраль» представляет собой синее полотнище прямоугольной формы. В центре на ярко-желтом поле круглой формы расположено стилизованное изображение светофора, установленного на полотне дороги с разделительной полосой. В верхней части флага расположена надпись «МАОУ Стрехнинская СОШ», внизу название кружка «Магистраль»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455"/>
          <a:stretch/>
        </p:blipFill>
        <p:spPr bwMode="auto">
          <a:xfrm>
            <a:off x="467544" y="1340768"/>
            <a:ext cx="4100831" cy="4917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4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Цель программы: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000099"/>
                </a:solidFill>
              </a:rPr>
              <a:t>развитие личности ребенка через обучение его безопасному поведению на дорогах. </a:t>
            </a:r>
            <a:r>
              <a:rPr lang="ru-RU" dirty="0">
                <a:solidFill>
                  <a:srgbClr val="000099"/>
                </a:solidFill>
              </a:rPr>
              <a:t/>
            </a:r>
            <a:br>
              <a:rPr lang="ru-RU" dirty="0">
                <a:solidFill>
                  <a:srgbClr val="000099"/>
                </a:solidFill>
              </a:rPr>
            </a:b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2050" name="Picture 2" descr="H:\ВСЕ ПО БЕЗОПАСНОМУ КОЛЕСУ И ЮИД\Засветись! 05_11_14\IMG_6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2050"/>
            <a:ext cx="4200440" cy="3150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18730" r="22842" b="5841"/>
          <a:stretch/>
        </p:blipFill>
        <p:spPr bwMode="auto">
          <a:xfrm>
            <a:off x="4860032" y="2722598"/>
            <a:ext cx="4059738" cy="3459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3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2532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Задачи программы:</a:t>
            </a:r>
            <a:r>
              <a:rPr lang="ru-RU" sz="2400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Обучающие:</a:t>
            </a:r>
            <a:r>
              <a:rPr lang="ru-RU" sz="2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99"/>
                </a:solidFill>
              </a:rPr>
              <a:t>Познакомить с историей правил дорожного движения;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Научить правилам дорожного движения и особенностям; восприятия дорожной обстановки;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Совершенствовать навыки ориентировки на дороге;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Формировать умение безопасного поведения в различных дорожно-транспортных ситуациях;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Обучить фигурному вождению велосипеда.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Развивающие: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99"/>
                </a:solidFill>
              </a:rPr>
              <a:t>Развивать мотивационно-поведенческую культуру ребенка в условиях общения с дорогой;.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Развивать дорожную грамотность детей.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Воспитательные: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99"/>
                </a:solidFill>
              </a:rPr>
              <a:t>Воспитывать безопасную личность;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Воспитывать чувство ответственности детей за свое поведение на дорогах.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Материально-техническая база</a:t>
            </a:r>
            <a:endParaRPr lang="ru-RU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67615"/>
              </p:ext>
            </p:extLst>
          </p:nvPr>
        </p:nvGraphicFramePr>
        <p:xfrm>
          <a:off x="395535" y="548680"/>
          <a:ext cx="8424937" cy="6275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013772"/>
                <a:gridCol w="3475061"/>
              </a:tblGrid>
              <a:tr h="3778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 п/п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</a:t>
                      </a:r>
                      <a:endParaRPr lang="ru-RU" sz="2000" dirty="0"/>
                    </a:p>
                  </a:txBody>
                  <a:tcPr/>
                </a:tc>
              </a:tr>
              <a:tr h="5457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Велосипед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Stels</a:t>
                      </a:r>
                      <a:r>
                        <a:rPr lang="en-US" sz="1400" b="1" baseline="0" dirty="0" smtClean="0"/>
                        <a:t> Pilot 250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ru-RU" sz="1400" b="1" dirty="0" smtClean="0"/>
                        <a:t>предоставлены руководителем кружка)</a:t>
                      </a:r>
                      <a:endParaRPr lang="ru-RU" sz="1400" b="1" dirty="0"/>
                    </a:p>
                  </a:txBody>
                  <a:tcPr/>
                </a:tc>
              </a:tr>
              <a:tr h="411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Конусы дорожные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</a:t>
                      </a:r>
                      <a:endParaRPr lang="ru-RU" sz="1400" b="1" dirty="0"/>
                    </a:p>
                  </a:txBody>
                  <a:tcPr/>
                </a:tc>
              </a:tr>
              <a:tr h="411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Стойки для упражнения «Змейка»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(изготовлены самостоятельно)</a:t>
                      </a:r>
                      <a:endParaRPr lang="ru-RU" sz="1400" b="1" dirty="0"/>
                    </a:p>
                  </a:txBody>
                  <a:tcPr/>
                </a:tc>
              </a:tr>
              <a:tr h="411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Желоб для</a:t>
                      </a:r>
                      <a:r>
                        <a:rPr lang="ru-RU" sz="1400" b="1" baseline="0" dirty="0" smtClean="0"/>
                        <a:t> упражнений на велосипеде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(изготовлен самостоятельно)</a:t>
                      </a:r>
                      <a:endParaRPr lang="ru-RU" sz="1400" b="1" dirty="0"/>
                    </a:p>
                  </a:txBody>
                  <a:tcPr/>
                </a:tc>
              </a:tr>
              <a:tr h="411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Стойки для упражнения «Перенос предмета»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(изготовлены</a:t>
                      </a:r>
                      <a:r>
                        <a:rPr lang="ru-RU" sz="1400" b="1" baseline="0" dirty="0" smtClean="0"/>
                        <a:t> самостоятельно)</a:t>
                      </a:r>
                      <a:endParaRPr lang="ru-RU" sz="1400" b="1" dirty="0"/>
                    </a:p>
                  </a:txBody>
                  <a:tcPr/>
                </a:tc>
              </a:tr>
              <a:tr h="411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Стойки для упражнения «Цепочка»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(изготовлены самостоятельно)</a:t>
                      </a:r>
                      <a:endParaRPr lang="ru-RU" sz="1400" b="1" dirty="0"/>
                    </a:p>
                  </a:txBody>
                  <a:tcPr/>
                </a:tc>
              </a:tr>
              <a:tr h="5457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Кегли для упражнений по фигурному вождению</a:t>
                      </a:r>
                      <a:r>
                        <a:rPr lang="ru-RU" sz="1400" b="1" baseline="0" dirty="0" smtClean="0"/>
                        <a:t> велосипеда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</a:p>
                    <a:p>
                      <a:pPr algn="ctr"/>
                      <a:r>
                        <a:rPr lang="ru-RU" sz="1400" b="1" dirty="0" smtClean="0"/>
                        <a:t>(изготовлены</a:t>
                      </a:r>
                      <a:r>
                        <a:rPr lang="ru-RU" sz="1400" b="1" baseline="0" dirty="0" smtClean="0"/>
                        <a:t>  из ПЭТ бутылок)</a:t>
                      </a:r>
                      <a:endParaRPr lang="ru-RU" sz="1400" b="1" dirty="0"/>
                    </a:p>
                  </a:txBody>
                  <a:tcPr/>
                </a:tc>
              </a:tr>
              <a:tr h="5457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Автогородок</a:t>
                      </a:r>
                      <a:r>
                        <a:rPr lang="ru-RU" sz="1400" b="1" dirty="0" smtClean="0"/>
                        <a:t> с разметкой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Изготовлен силами детей и родителей</a:t>
                      </a:r>
                      <a:endParaRPr lang="ru-RU" sz="1400" b="1" dirty="0"/>
                    </a:p>
                  </a:txBody>
                  <a:tcPr/>
                </a:tc>
              </a:tr>
              <a:tr h="5457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Площадка</a:t>
                      </a:r>
                      <a:r>
                        <a:rPr lang="ru-RU" sz="1400" b="1" baseline="0" dirty="0" smtClean="0"/>
                        <a:t> с разметкой для занятий по фигурному вождению велосипеда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</a:p>
                    <a:p>
                      <a:pPr algn="ctr"/>
                      <a:r>
                        <a:rPr lang="ru-RU" sz="1400" b="1" dirty="0" smtClean="0"/>
                        <a:t>(изготовлен силами детей и родителей)</a:t>
                      </a:r>
                      <a:endParaRPr lang="ru-RU" sz="1400" b="1" dirty="0"/>
                    </a:p>
                  </a:txBody>
                  <a:tcPr/>
                </a:tc>
              </a:tr>
              <a:tr h="5457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Форма ЮИД и атрибутика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</a:tr>
              <a:tr h="5457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Обучающие программы и презентации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Более 50</a:t>
                      </a:r>
                      <a:endParaRPr lang="ru-RU" sz="1400" b="1" dirty="0"/>
                    </a:p>
                  </a:txBody>
                  <a:tcPr/>
                </a:tc>
              </a:tr>
              <a:tr h="5457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Комплект компьютерной техники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5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7" y="116632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Программа спортивного и правового развития «Магистраль» реализуется с 2012 года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7"/>
            <a:ext cx="6408712" cy="4806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Руководитель кружка: Лебедев Роман Васильевич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3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05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 Этап «Фигурное вождение велосипеда»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96" y="1232750"/>
            <a:ext cx="4272726" cy="320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1968"/>
            <a:ext cx="3436293" cy="25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6305"/>
            <a:ext cx="3476620" cy="260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3" r="6010" b="16149"/>
          <a:stretch/>
        </p:blipFill>
        <p:spPr bwMode="auto">
          <a:xfrm>
            <a:off x="4463261" y="4642456"/>
            <a:ext cx="4511796" cy="1951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1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Безопасное колесо. Этап «</a:t>
            </a:r>
            <a:r>
              <a:rPr lang="ru-RU" sz="3200" b="1" dirty="0" err="1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Автогородок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3200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800274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4624"/>
          <a:stretch/>
        </p:blipFill>
        <p:spPr bwMode="auto">
          <a:xfrm>
            <a:off x="255324" y="3316567"/>
            <a:ext cx="3435927" cy="3104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4" b="24734"/>
          <a:stretch/>
        </p:blipFill>
        <p:spPr bwMode="auto">
          <a:xfrm>
            <a:off x="261151" y="685800"/>
            <a:ext cx="4800274" cy="2092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9457" r="-1" b="32431"/>
          <a:stretch/>
        </p:blipFill>
        <p:spPr bwMode="auto">
          <a:xfrm>
            <a:off x="5292080" y="685800"/>
            <a:ext cx="3654928" cy="2092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1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1158</Words>
  <Application>Microsoft Office PowerPoint</Application>
  <PresentationFormat>Экран (4:3)</PresentationFormat>
  <Paragraphs>227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Социализация и формирование правовой культуры учащихся как полноправных участников дорожного движения</vt:lpstr>
      <vt:lpstr>Презентация PowerPoint</vt:lpstr>
      <vt:lpstr>Кружок «Магистраль»</vt:lpstr>
      <vt:lpstr>Цель программы: развитие личности ребенка через обучение его безопасному поведению на дорогах.  </vt:lpstr>
      <vt:lpstr>Презентация PowerPoint</vt:lpstr>
      <vt:lpstr>Материально-техническая база</vt:lpstr>
      <vt:lpstr>Программа спортивного и правового развития «Магистраль» реализуется с 2012 года</vt:lpstr>
      <vt:lpstr>Безопасное колесо. Этап «Фигурное вождение велосипеда»</vt:lpstr>
      <vt:lpstr>Безопасное колесо. Этап «Автогородок»</vt:lpstr>
      <vt:lpstr>Безопасное колесо. Этап «Оказание первой доврачебной помощи пострадавшим в ДТП»</vt:lpstr>
      <vt:lpstr>Безопасное колесо. Этап «Проверка знаний ПДД»</vt:lpstr>
      <vt:lpstr>Безопасное колесо. Этап  «Выступление агитбригад»</vt:lpstr>
      <vt:lpstr>Профилактическая и агитационная работа с учащимися и родителями. Межведомственное взаимодействие.</vt:lpstr>
      <vt:lpstr>Презентация PowerPoint</vt:lpstr>
      <vt:lpstr>Безопасное колесо. ЮИД. Командные, личные первенства и  призовые места областного уровня.</vt:lpstr>
      <vt:lpstr>Безопасное колесо. ЮИД. Командные, личные первенства и  призовые места областного уровня.</vt:lpstr>
      <vt:lpstr>Безопасное колесо. Командные, личные первенства и  призовые места районного уровня.</vt:lpstr>
      <vt:lpstr>Безопасное колесо. Командные, личные первенства и  призовые места районного уровня.</vt:lpstr>
      <vt:lpstr>Ведомственные поощрения руководителя Лебедева Р.В.</vt:lpstr>
      <vt:lpstr>Проблемные вопросы деятельности кружка «Магистраль»</vt:lpstr>
      <vt:lpstr>Критерии результативности работы кружка «Магистраль»</vt:lpstr>
      <vt:lpstr>Показатели эффективности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и формирование правовой культуры учащихся как полноправных участников дорожного движения</dc:title>
  <dc:creator>Пользователь</dc:creator>
  <cp:lastModifiedBy>Пользователь</cp:lastModifiedBy>
  <cp:revision>31</cp:revision>
  <dcterms:created xsi:type="dcterms:W3CDTF">2017-01-28T00:22:38Z</dcterms:created>
  <dcterms:modified xsi:type="dcterms:W3CDTF">2017-01-28T06:44:09Z</dcterms:modified>
</cp:coreProperties>
</file>