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524" y="78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6FE3C-34D8-4B4B-9273-D907B0A3B964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A89D-734B-4FAD-B6E7-2B864E72E4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FF5F4-5691-49AF-9E16-FB22826F7264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89D7-7603-4ECB-ADF6-F6CF2BE4F4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ружн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359152" cy="1828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359152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457200" y="4736592"/>
            <a:ext cx="2359152" cy="2075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35915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75818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3758184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Рисунок 11"/>
          <p:cNvSpPr>
            <a:spLocks noGrp="1"/>
          </p:cNvSpPr>
          <p:nvPr>
            <p:ph type="pic" sz="quarter" idx="11"/>
          </p:nvPr>
        </p:nvSpPr>
        <p:spPr>
          <a:xfrm>
            <a:off x="3758184" y="685800"/>
            <a:ext cx="245059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14146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141465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Рисунок 11"/>
          <p:cNvSpPr>
            <a:spLocks noGrp="1"/>
          </p:cNvSpPr>
          <p:nvPr>
            <p:ph type="pic" sz="quarter" idx="12"/>
          </p:nvPr>
        </p:nvSpPr>
        <p:spPr>
          <a:xfrm>
            <a:off x="7141465" y="2084832"/>
            <a:ext cx="2450592" cy="4727448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7141464" y="1901952"/>
            <a:ext cx="2450592" cy="146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42163" y="639763"/>
            <a:ext cx="2449512" cy="1262062"/>
          </a:xfrm>
        </p:spPr>
        <p:txBody>
          <a:bodyPr anchor="ctr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3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58184" y="5148648"/>
            <a:ext cx="2449512" cy="266486"/>
          </a:xfrm>
        </p:spPr>
        <p:txBody>
          <a:bodyPr anchor="t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58184" y="5465711"/>
            <a:ext cx="2449512" cy="427881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Адрес организации</a:t>
            </a:r>
            <a:endParaRPr lang="ru-RU" dirty="0"/>
          </a:p>
        </p:txBody>
      </p:sp>
      <p:sp>
        <p:nvSpPr>
          <p:cNvPr id="25" name="Текст 21"/>
          <p:cNvSpPr>
            <a:spLocks noGrp="1"/>
          </p:cNvSpPr>
          <p:nvPr>
            <p:ph type="body" sz="quarter" idx="16" hasCustomPrompt="1"/>
          </p:nvPr>
        </p:nvSpPr>
        <p:spPr>
          <a:xfrm>
            <a:off x="3758184" y="5910688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телефон</a:t>
            </a:r>
            <a:endParaRPr lang="ru-RU" dirty="0"/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17" hasCustomPrompt="1"/>
          </p:nvPr>
        </p:nvSpPr>
        <p:spPr>
          <a:xfrm>
            <a:off x="3758184" y="6155974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ЭЛЕКТРОННАЯ ПОЧТА </a:t>
            </a:r>
            <a:endParaRPr lang="ru-RU" dirty="0"/>
          </a:p>
        </p:txBody>
      </p:sp>
      <p:sp>
        <p:nvSpPr>
          <p:cNvPr id="27" name="Текст 21"/>
          <p:cNvSpPr>
            <a:spLocks noGrp="1"/>
          </p:cNvSpPr>
          <p:nvPr>
            <p:ph type="body" sz="quarter" idx="18" hasCustomPrompt="1"/>
          </p:nvPr>
        </p:nvSpPr>
        <p:spPr>
          <a:xfrm>
            <a:off x="3758184" y="6854395"/>
            <a:ext cx="2449512" cy="448347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URL-</a:t>
            </a:r>
            <a:r>
              <a:rPr lang="ru-RU" dirty="0" smtClean="0"/>
              <a:t>адрес веб-сайта</a:t>
            </a:r>
            <a:endParaRPr lang="ru-RU" dirty="0"/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736592"/>
            <a:ext cx="2359152" cy="2075688"/>
          </a:xfrm>
        </p:spPr>
        <p:txBody>
          <a:bodyPr lIns="182880" rIns="18288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Текст </a:t>
            </a:r>
            <a:r>
              <a:rPr lang="ru-RU" dirty="0" err="1" smtClean="0"/>
              <a:t>Слaйдa</a:t>
            </a:r>
            <a:endParaRPr lang="ru-RU" dirty="0"/>
          </a:p>
        </p:txBody>
      </p:sp>
      <p:sp>
        <p:nvSpPr>
          <p:cNvPr id="31" name="Прямоугольник 30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95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 userDrawn="1"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 userDrawn="1"/>
        </p:nvSpPr>
        <p:spPr>
          <a:xfrm>
            <a:off x="3849624" y="685800"/>
            <a:ext cx="2450592" cy="395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"/>
          <p:cNvCxnSpPr/>
          <p:nvPr userDrawn="1"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450592" cy="227685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849624" y="457200"/>
            <a:ext cx="2450592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3849624" y="6854395"/>
            <a:ext cx="2450592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232904" y="457200"/>
            <a:ext cx="235915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232904" y="6854395"/>
            <a:ext cx="235915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004771"/>
            <a:ext cx="2450592" cy="6623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4114800" y="914400"/>
            <a:ext cx="1943100" cy="3352800"/>
          </a:xfrm>
        </p:spPr>
        <p:txBody>
          <a:bodyPr lIns="91440" tIns="91440" rIns="91440" bIns="9144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80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4" name="Рисунок 11"/>
          <p:cNvSpPr>
            <a:spLocks noGrp="1"/>
          </p:cNvSpPr>
          <p:nvPr>
            <p:ph type="pic" sz="quarter" idx="22"/>
          </p:nvPr>
        </p:nvSpPr>
        <p:spPr>
          <a:xfrm>
            <a:off x="3849624" y="4690587"/>
            <a:ext cx="2450592" cy="211062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6" name="Текст 21"/>
          <p:cNvSpPr>
            <a:spLocks noGrp="1"/>
          </p:cNvSpPr>
          <p:nvPr>
            <p:ph type="body" sz="quarter" idx="24" hasCustomPrompt="1"/>
          </p:nvPr>
        </p:nvSpPr>
        <p:spPr>
          <a:xfrm>
            <a:off x="7235571" y="4636192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8" name="Текст 21"/>
          <p:cNvSpPr>
            <a:spLocks noGrp="1"/>
          </p:cNvSpPr>
          <p:nvPr>
            <p:ph type="body" sz="quarter" idx="26" hasCustomPrompt="1"/>
          </p:nvPr>
        </p:nvSpPr>
        <p:spPr>
          <a:xfrm>
            <a:off x="7235571" y="2854381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0" name="Текст 21"/>
          <p:cNvSpPr>
            <a:spLocks noGrp="1"/>
          </p:cNvSpPr>
          <p:nvPr>
            <p:ph type="body" sz="quarter" idx="28" hasCustomPrompt="1"/>
          </p:nvPr>
        </p:nvSpPr>
        <p:spPr>
          <a:xfrm>
            <a:off x="7235571" y="933388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3704131"/>
            <a:ext cx="2450592" cy="3074219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5" name="Текст 21"/>
          <p:cNvSpPr>
            <a:spLocks noGrp="1"/>
          </p:cNvSpPr>
          <p:nvPr>
            <p:ph type="body" sz="quarter" idx="33" hasCustomPrompt="1"/>
          </p:nvPr>
        </p:nvSpPr>
        <p:spPr>
          <a:xfrm>
            <a:off x="7235571" y="1170442"/>
            <a:ext cx="2359152" cy="1560646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6" name="Текст 21"/>
          <p:cNvSpPr>
            <a:spLocks noGrp="1"/>
          </p:cNvSpPr>
          <p:nvPr>
            <p:ph type="body" sz="quarter" idx="34" hasCustomPrompt="1"/>
          </p:nvPr>
        </p:nvSpPr>
        <p:spPr>
          <a:xfrm>
            <a:off x="7235571" y="3091437"/>
            <a:ext cx="2359152" cy="1393177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7" name="Текст 21"/>
          <p:cNvSpPr>
            <a:spLocks noGrp="1"/>
          </p:cNvSpPr>
          <p:nvPr>
            <p:ph type="body" sz="quarter" idx="35" hasCustomPrompt="1"/>
          </p:nvPr>
        </p:nvSpPr>
        <p:spPr>
          <a:xfrm>
            <a:off x="7235571" y="4873246"/>
            <a:ext cx="2359152" cy="1905104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  <a:endParaRPr lang="ru-RU" sz="1000" b="0" i="0" dirty="0" smtClean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100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</a:t>
            </a:r>
            <a:r>
              <a:rPr lang="ru-RU" noProof="0" dirty="0" smtClean="0"/>
              <a:t>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AE6A-DCF3-43E4-B2A0-33D0CF1225FC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 defTabSz="1005840">
              <a:lnSpc>
                <a:spcPct val="85000"/>
              </a:lnSpc>
              <a:buNone/>
            </a:pPr>
            <a:r>
              <a:rPr lang="ru-RU" sz="2000" b="1" i="0" dirty="0" smtClean="0">
                <a:solidFill>
                  <a:srgbClr val="000000">
                    <a:lumMod val="65000"/>
                  </a:srgbClr>
                </a:solidFill>
                <a:latin typeface="Constantia"/>
              </a:rPr>
              <a:t>ОАО «АВТОТРАНС»</a:t>
            </a:r>
            <a:endParaRPr lang="ru-RU" sz="2000" b="1" i="0" dirty="0">
              <a:solidFill>
                <a:srgbClr val="000000">
                  <a:lumMod val="65000"/>
                </a:srgbClr>
              </a:solidFill>
              <a:latin typeface="Constantia"/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 defTabSz="1005840">
              <a:lnSpc>
                <a:spcPct val="85000"/>
              </a:lnSpc>
              <a:spcBef>
                <a:spcPts val="1100"/>
              </a:spcBef>
              <a:buNone/>
            </a:pPr>
            <a:r>
              <a:rPr lang="ru-RU" sz="1600" b="1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ОАО «</a:t>
            </a:r>
            <a:r>
              <a:rPr lang="ru-RU" sz="1600" b="1" i="0" dirty="0" err="1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Автотранс</a:t>
            </a:r>
            <a:r>
              <a:rPr lang="ru-RU" sz="1600" b="1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»</a:t>
            </a:r>
            <a:endParaRPr lang="ru-RU" sz="1600" b="1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627013</a:t>
            </a:r>
            <a:r>
              <a:rPr lang="ru-RU" sz="11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, </a:t>
            </a:r>
            <a:r>
              <a:rPr lang="ru-RU" sz="11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г.Ялуторовск</a:t>
            </a:r>
            <a:r>
              <a:rPr lang="ru-RU" sz="11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/>
            </a:r>
            <a:br>
              <a:rPr lang="ru-RU" sz="11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</a:br>
            <a:r>
              <a:rPr lang="ru-RU" dirty="0"/>
              <a:t>ул. Механизаторов, д. 34</a:t>
            </a: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spcBef>
                <a:spcPts val="1100"/>
              </a:spcBef>
            </a:pPr>
            <a:r>
              <a:rPr lang="ru-RU" dirty="0"/>
              <a:t>+7 (34535) 2-77-07</a:t>
            </a: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spcBef>
                <a:spcPts val="1100"/>
              </a:spcBef>
            </a:pPr>
            <a:r>
              <a:rPr lang="en-US" dirty="0"/>
              <a:t>e-mail: oao.avtotrans@mail.ru</a:t>
            </a: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spcBef>
                <a:spcPts val="1100"/>
              </a:spcBef>
            </a:pPr>
            <a:r>
              <a:rPr lang="en-US" dirty="0"/>
              <a:t>http://</a:t>
            </a:r>
            <a:r>
              <a:rPr lang="ru-RU" dirty="0" err="1"/>
              <a:t>оао-автотранс.рф</a:t>
            </a:r>
            <a:r>
              <a:rPr lang="ru-RU" dirty="0"/>
              <a:t>/</a:t>
            </a:r>
            <a:endParaRPr lang="ru-RU" sz="1100" b="0" i="0" dirty="0">
              <a:solidFill>
                <a:schemeClr val="bg1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ru-RU" dirty="0"/>
              <a:t>Открытое акционерное общество «АВТОТРАНС» осуществляет пассажирские перевозки по городским, пригородным и междугородним маршрутам. </a:t>
            </a:r>
            <a:endParaRPr lang="ru-RU" sz="1100" b="0" i="1" dirty="0">
              <a:solidFill>
                <a:schemeClr val="bg1"/>
              </a:solidFill>
              <a:latin typeface="Constantia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13" r="27913"/>
          <a:stretch>
            <a:fillRect/>
          </a:stretch>
        </p:blipFill>
        <p:spPr/>
      </p:pic>
      <p:pic>
        <p:nvPicPr>
          <p:cNvPr id="10" name="Рисунок 9"/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8" r="15458"/>
          <a:stretch>
            <a:fillRect/>
          </a:stretch>
        </p:blipFill>
        <p:spPr/>
      </p:pic>
      <p:pic>
        <p:nvPicPr>
          <p:cNvPr id="9" name="Рисунок 8"/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1" r="270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0"/>
          </p:nvPr>
        </p:nvSpPr>
        <p:spPr>
          <a:xfrm>
            <a:off x="457200" y="3004771"/>
            <a:ext cx="2450592" cy="4337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20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О нас</a:t>
            </a:r>
            <a:endParaRPr lang="ru-RU" sz="20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indent="0" algn="l" defTabSz="1005840">
              <a:lnSpc>
                <a:spcPct val="130000"/>
              </a:lnSpc>
              <a:spcBef>
                <a:spcPts val="1100"/>
              </a:spcBef>
              <a:buNone/>
            </a:pPr>
            <a:r>
              <a:rPr lang="ru-RU" sz="24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«Приходи работать в </a:t>
            </a:r>
            <a:r>
              <a:rPr lang="ru-RU" sz="24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Автотранс</a:t>
            </a:r>
            <a:r>
              <a:rPr lang="ru-RU" sz="16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»</a:t>
            </a:r>
            <a:endParaRPr lang="ru-RU" sz="16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sz="quarter" idx="24"/>
          </p:nvPr>
        </p:nvSpPr>
        <p:spPr>
          <a:xfrm>
            <a:off x="7235571" y="4772263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Особо важные клиенты</a:t>
            </a: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26"/>
          </p:nvPr>
        </p:nvSpPr>
        <p:spPr>
          <a:xfrm>
            <a:off x="7235571" y="2854381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Предлагаемые услуги</a:t>
            </a: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8" name="Текст 6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Преимущества обслуживания</a:t>
            </a: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42" name="Текст 41"/>
          <p:cNvSpPr>
            <a:spLocks noGrp="1"/>
          </p:cNvSpPr>
          <p:nvPr>
            <p:ph type="body" sz="quarter" idx="31"/>
          </p:nvPr>
        </p:nvSpPr>
        <p:spPr>
          <a:xfrm>
            <a:off x="457200" y="3438525"/>
            <a:ext cx="2450592" cy="3266553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ru-RU" sz="1000" dirty="0"/>
              <a:t>Предприятие ведет свою историю с далекого 1954 года. Ежедневно на линию выходят более 30 автобусов разной вместимости, обслуживающих 14 городских, 3 дачных, 13 пригородных и 6 междугородних маршрута. Залогом успешной работы предприятия является наличие опытного, квалифицированного персонала. В ОАО «АВТОТРАНС» трудится 215 человек, из них 90 водителей автобусов. Производственная база предприятия позволяет обеспечить необходимость в ежедневном техническом обслуживании, ремонте, хранении подвижного состава и создании надлежащих условий для работы персонала.</a:t>
            </a:r>
            <a:endParaRPr lang="ru-RU" sz="1000" b="0" i="0" dirty="0">
              <a:solidFill>
                <a:srgbClr val="595959"/>
              </a:solidFill>
              <a:latin typeface="Constantia"/>
            </a:endParaRPr>
          </a:p>
        </p:txBody>
      </p:sp>
      <p:sp>
        <p:nvSpPr>
          <p:cNvPr id="92" name="Текст 91"/>
          <p:cNvSpPr>
            <a:spLocks noGrp="1"/>
          </p:cNvSpPr>
          <p:nvPr>
            <p:ph type="body" sz="quarter" idx="33"/>
          </p:nvPr>
        </p:nvSpPr>
        <p:spPr>
          <a:xfrm>
            <a:off x="7235571" y="1170442"/>
            <a:ext cx="2359152" cy="1560646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buNone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Благодаря обширному кругу партнеров мы предоставляем высококлассные туристические услуги, включая: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оформление паспортов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планирование экскурсий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бронирование гостиниц, авиабилетов и трансфера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страхование путешественников</a:t>
            </a:r>
            <a:endParaRPr lang="ru-RU" sz="9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93" name="Текст 92"/>
          <p:cNvSpPr>
            <a:spLocks noGrp="1"/>
          </p:cNvSpPr>
          <p:nvPr>
            <p:ph type="body" sz="quarter" idx="34"/>
          </p:nvPr>
        </p:nvSpPr>
        <p:spPr>
          <a:xfrm>
            <a:off x="7235571" y="3091436"/>
            <a:ext cx="2359152" cy="1393177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buNone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Имея дело с "Амалия-тур", Вы работаете с лучшими. Благодаря нашему опыту и универсальности к Вашим услугам: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бронирование любых типов путешествий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оперативные, подробные, компетентные ответы на звонки и вопросы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находчивые и опытные агенты </a:t>
            </a:r>
            <a:endParaRPr lang="ru-RU" sz="9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94" name="Текст 93"/>
          <p:cNvSpPr>
            <a:spLocks noGrp="1"/>
          </p:cNvSpPr>
          <p:nvPr>
            <p:ph type="body" sz="quarter" idx="35"/>
          </p:nvPr>
        </p:nvSpPr>
        <p:spPr>
          <a:xfrm>
            <a:off x="7235571" y="5009317"/>
            <a:ext cx="2359152" cy="1905104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buNone/>
            </a:pP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Наша надежность и высокий уровень обслуживания привлекли внимание внушительного числа клиентов, в том числе:</a:t>
            </a: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Northwind</a:t>
            </a: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Traders</a:t>
            </a:r>
            <a:endParaRPr lang="ru-RU" sz="900" b="0" i="0" dirty="0" smtClean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Fabrikam</a:t>
            </a:r>
            <a:endParaRPr lang="ru-RU" sz="900" b="0" i="0" dirty="0" smtClean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Contoso</a:t>
            </a: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Limited</a:t>
            </a:r>
            <a:endParaRPr lang="ru-RU" sz="900" b="0" i="0" dirty="0" smtClean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  <a:p>
            <a:pPr marL="182880" indent="-182880" algn="l" defTabSz="1005840">
              <a:lnSpc>
                <a:spcPct val="100000"/>
              </a:lnSpc>
              <a:buClr>
                <a:srgbClr val="595959"/>
              </a:buClr>
              <a:buFont typeface="Arial"/>
              <a:buChar char="•"/>
            </a:pP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Adventure</a:t>
            </a:r>
            <a:r>
              <a:rPr lang="ru-RU" sz="900" b="0" i="0" dirty="0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ru-RU" sz="900" b="0" i="0" dirty="0" err="1" smtClean="0">
                <a:solidFill>
                  <a:srgbClr val="595959"/>
                </a:solidFill>
                <a:latin typeface="Constantia"/>
                <a:ea typeface="+mn-ea"/>
                <a:cs typeface="+mn-cs"/>
              </a:rPr>
              <a:t>Works</a:t>
            </a:r>
            <a:endParaRPr lang="ru-RU" sz="9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72" b="15172"/>
          <a:stretch>
            <a:fillRect/>
          </a:stretch>
        </p:blipFill>
        <p:spPr/>
      </p:pic>
      <p:pic>
        <p:nvPicPr>
          <p:cNvPr id="6" name="Рисунок 5"/>
          <p:cNvPicPr>
            <a:picLocks noGrp="1" noChangeAspect="1"/>
          </p:cNvPicPr>
          <p:nvPr>
            <p:ph type="pic" sz="quarter" idx="2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3" r="64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5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уристический буклет 11 x 8.5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oTvlRedBlutri_TP103461831" id="{0C3D980B-50E3-4D66-9B43-3931CF9FFD35}" vid="{90A23D53-AF51-4633-895C-800148A60E1A}"/>
    </a:ext>
  </a:extLst>
</a:theme>
</file>

<file path=ppt/theme/theme2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9991EB-01D6-4D1E-8B21-68A3BBF23D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Туристический буклет в три сложения (макет в красных, золотых, синих тонах)</Template>
  <TotalTime>0</TotalTime>
  <Words>224</Words>
  <Application>Microsoft Office PowerPoint</Application>
  <PresentationFormat>Произвольный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Constantia</vt:lpstr>
      <vt:lpstr>Туристический буклет 11 x 8.5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2018-03-22T03:50:22Z</dcterms:created>
  <dcterms:modified xsi:type="dcterms:W3CDTF">2018-03-22T04:09:56Z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TC034618329991</vt:lpwstr>
  </property>
</Properties>
</file>