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56" r:id="rId7"/>
    <p:sldMasterId id="2147483792" r:id="rId8"/>
    <p:sldMasterId id="2147483804" r:id="rId9"/>
    <p:sldMasterId id="2147483828" r:id="rId10"/>
    <p:sldMasterId id="2147483840" r:id="rId11"/>
  </p:sldMasterIdLst>
  <p:notesMasterIdLst>
    <p:notesMasterId r:id="rId36"/>
  </p:notesMasterIdLst>
  <p:sldIdLst>
    <p:sldId id="257" r:id="rId12"/>
    <p:sldId id="285" r:id="rId13"/>
    <p:sldId id="286" r:id="rId14"/>
    <p:sldId id="287" r:id="rId15"/>
    <p:sldId id="288" r:id="rId16"/>
    <p:sldId id="289" r:id="rId17"/>
    <p:sldId id="300" r:id="rId18"/>
    <p:sldId id="291" r:id="rId19"/>
    <p:sldId id="292" r:id="rId20"/>
    <p:sldId id="311" r:id="rId21"/>
    <p:sldId id="312" r:id="rId22"/>
    <p:sldId id="265" r:id="rId23"/>
    <p:sldId id="299" r:id="rId24"/>
    <p:sldId id="268" r:id="rId25"/>
    <p:sldId id="269" r:id="rId26"/>
    <p:sldId id="303" r:id="rId27"/>
    <p:sldId id="304" r:id="rId28"/>
    <p:sldId id="306" r:id="rId29"/>
    <p:sldId id="308" r:id="rId30"/>
    <p:sldId id="309" r:id="rId31"/>
    <p:sldId id="310" r:id="rId32"/>
    <p:sldId id="307" r:id="rId33"/>
    <p:sldId id="313" r:id="rId34"/>
    <p:sldId id="31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obrabotka_uud%20(&#1040;&#1074;&#1090;&#1086;&#1089;&#1086;&#1093;&#1088;&#1072;&#1085;&#1077;&#1085;&#1085;&#1099;&#1081;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obrabotka_uud%20(&#1040;&#1074;&#1090;&#1086;&#1089;&#1086;&#1093;&#1088;&#1072;&#1085;&#1077;&#1085;&#1085;&#1099;&#1081;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23404519367275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15825905664703E-2"/>
          <c:y val="0.28205269457479254"/>
          <c:w val="0.96109071149824632"/>
          <c:h val="0.48718192699282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'рейтинг УУД. 1 кл.'!$A$3</c:f>
              <c:strCache>
                <c:ptCount val="1"/>
                <c:pt idx="0">
                  <c:v>Обобщенный рейтинг УУД в 1 классе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'рейтинг УУД. 1 кл.'!$B$2:$E$2</c:f>
              <c:strCache>
                <c:ptCount val="3"/>
                <c:pt idx="0">
                  <c:v>Регулятивные УУД</c:v>
                </c:pt>
                <c:pt idx="2">
                  <c:v>Познавательные УУД</c:v>
                </c:pt>
              </c:strCache>
            </c:strRef>
          </c:cat>
          <c:val>
            <c:numRef>
              <c:f>'рейтинг УУД. 1 кл.'!$B$3:$E$3</c:f>
              <c:numCache>
                <c:formatCode>General</c:formatCode>
                <c:ptCount val="4"/>
                <c:pt idx="0" formatCode="0">
                  <c:v>108</c:v>
                </c:pt>
                <c:pt idx="2" formatCode="0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9098000"/>
        <c:axId val="210016248"/>
      </c:barChart>
      <c:catAx>
        <c:axId val="21909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0016248"/>
        <c:crosses val="autoZero"/>
        <c:auto val="1"/>
        <c:lblAlgn val="ctr"/>
        <c:lblOffset val="100"/>
        <c:noMultiLvlLbl val="0"/>
      </c:catAx>
      <c:valAx>
        <c:axId val="21001624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9098000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Детализированный</a:t>
            </a:r>
            <a:r>
              <a:rPr lang="ru-RU" baseline="0" dirty="0">
                <a:solidFill>
                  <a:srgbClr val="0070C0"/>
                </a:solidFill>
              </a:rPr>
              <a:t> р</a:t>
            </a:r>
            <a:r>
              <a:rPr lang="ru-RU" dirty="0">
                <a:solidFill>
                  <a:srgbClr val="0070C0"/>
                </a:solidFill>
              </a:rPr>
              <a:t>ейтинг УУД в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ru-RU" dirty="0">
                <a:solidFill>
                  <a:srgbClr val="0070C0"/>
                </a:solidFill>
              </a:rPr>
              <a:t> классе</a:t>
            </a:r>
          </a:p>
        </c:rich>
      </c:tx>
      <c:layout>
        <c:manualLayout>
          <c:xMode val="edge"/>
          <c:yMode val="edge"/>
          <c:x val="0.26102168207234966"/>
          <c:y val="1.17994100294985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0724637681159417E-3"/>
          <c:y val="0.14472239642611046"/>
          <c:w val="0.96739130434782605"/>
          <c:h val="0.42506868543070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'рейтинг УУД. 1 кл.'!$A$20</c:f>
              <c:strCache>
                <c:ptCount val="1"/>
                <c:pt idx="0">
                  <c:v>Рейтинг УУД по отдельным умениям в 1 классе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6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7"/>
            <c:invertIfNegative val="0"/>
            <c:bubble3D val="0"/>
            <c:spPr>
              <a:solidFill>
                <a:srgbClr val="993366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'рейтинг УУД. 1 кл.'!$B$18:$I$19</c:f>
              <c:multiLvlStrCache>
                <c:ptCount val="8"/>
                <c:lvl>
                  <c:pt idx="0">
                    <c:v>Планирование</c:v>
                  </c:pt>
                  <c:pt idx="1">
                    <c:v>Оценка</c:v>
                  </c:pt>
                  <c:pt idx="2">
                    <c:v>Анализ</c:v>
                  </c:pt>
                  <c:pt idx="3">
                    <c:v>Синтез</c:v>
                  </c:pt>
                  <c:pt idx="4">
                    <c:v>Сравнение</c:v>
                  </c:pt>
                  <c:pt idx="5">
                    <c:v>Классификация</c:v>
                  </c:pt>
                  <c:pt idx="6">
                    <c:v>Обобщение</c:v>
                  </c:pt>
                  <c:pt idx="7">
                    <c:v>Причинно-следственные связи</c:v>
                  </c:pt>
                </c:lvl>
                <c:lvl>
                  <c:pt idx="0">
                    <c:v>Регулятивные УУД</c:v>
                  </c:pt>
                  <c:pt idx="2">
                    <c:v>Познавательные УУД</c:v>
                  </c:pt>
                </c:lvl>
              </c:multiLvlStrCache>
            </c:multiLvlStrRef>
          </c:cat>
          <c:val>
            <c:numRef>
              <c:f>'рейтинг УУД. 1 кл.'!$B$20:$I$20</c:f>
              <c:numCache>
                <c:formatCode>General</c:formatCode>
                <c:ptCount val="8"/>
                <c:pt idx="0">
                  <c:v>107</c:v>
                </c:pt>
                <c:pt idx="1">
                  <c:v>109</c:v>
                </c:pt>
                <c:pt idx="2">
                  <c:v>107</c:v>
                </c:pt>
                <c:pt idx="3">
                  <c:v>109</c:v>
                </c:pt>
                <c:pt idx="4">
                  <c:v>119</c:v>
                </c:pt>
                <c:pt idx="5">
                  <c:v>115</c:v>
                </c:pt>
                <c:pt idx="6">
                  <c:v>106</c:v>
                </c:pt>
                <c:pt idx="7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0881992"/>
        <c:axId val="221035736"/>
      </c:barChart>
      <c:catAx>
        <c:axId val="14088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1035736"/>
        <c:crosses val="autoZero"/>
        <c:auto val="1"/>
        <c:lblAlgn val="ctr"/>
        <c:lblOffset val="100"/>
        <c:noMultiLvlLbl val="0"/>
      </c:catAx>
      <c:valAx>
        <c:axId val="221035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881992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Ученик 1</a:t>
            </a:r>
            <a:endParaRPr lang="ru-RU" dirty="0"/>
          </a:p>
        </c:rich>
      </c:tx>
      <c:layout>
        <c:manualLayout>
          <c:xMode val="edge"/>
          <c:yMode val="edge"/>
          <c:x val="0.38864703371745624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748413241662775E-2"/>
          <c:y val="0.1001838080857196"/>
          <c:w val="0.92639934050779549"/>
          <c:h val="0.3209312388692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'инд.карты 1 кл.'!$A$5</c:f>
              <c:strCache>
                <c:ptCount val="1"/>
                <c:pt idx="0">
                  <c:v>Адов Никита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'инд.карты 1 кл.'!$B$4:$I$4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'инд.карты 1 кл.'!$B$5:$I$5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21661416"/>
        <c:axId val="222203168"/>
      </c:barChart>
      <c:catAx>
        <c:axId val="22166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203168"/>
        <c:crosses val="autoZero"/>
        <c:auto val="1"/>
        <c:lblAlgn val="ctr"/>
        <c:lblOffset val="100"/>
        <c:noMultiLvlLbl val="0"/>
      </c:catAx>
      <c:valAx>
        <c:axId val="222203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1661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B47BB1-EAB3-40E6-8FF1-B84D93BE8F29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2A6BFA-C766-4A1B-9579-613D41D7C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CCD590-3A0C-4E3B-B63D-56A23C43DC42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5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8FF21A-6925-494A-9769-88BA88EF3657}" type="slidenum">
              <a:rPr lang="ru-RU">
                <a:solidFill>
                  <a:prstClr val="black"/>
                </a:solidFill>
              </a:rPr>
              <a:pPr eaLnBrk="1" hangingPunct="1"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73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9009FD-980B-4E38-AB15-E5FA6E85F0E6}" type="slidenum">
              <a:rPr lang="ru-RU">
                <a:solidFill>
                  <a:prstClr val="black"/>
                </a:solidFill>
              </a:rPr>
              <a:pPr eaLnBrk="1" hangingPunct="1"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5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2661F-C794-459B-91EB-4F958B62A266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532AF-F8F8-4E42-ABDD-39A1428A09AE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6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4B0CC-9EBF-4D5E-B630-C14DC5E58DE7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6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C2A38-C15A-44C6-ACCA-9D0DAE3C47F8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smtClean="0"/>
              <a:t>Уникальность диагностики</a:t>
            </a:r>
            <a:endParaRPr lang="ru-RU" smtClean="0"/>
          </a:p>
          <a:p>
            <a:pPr eaLnBrk="1" hangingPunct="1"/>
            <a:r>
              <a:rPr lang="ru-RU" smtClean="0"/>
              <a:t>На основе психологической экспертизы учебников первого класса авторами УМК выявлен базовый набор умений, которые: обеспечивают понимание учениками материала учебника и учебных инструкций учителя, позволяют ребенку включиться в учебный диалог на уроке, позволяют ему организовать свою познавательную деятельность на уроке и др.</a:t>
            </a:r>
          </a:p>
          <a:p>
            <a:pPr eaLnBrk="1" hangingPunct="1"/>
            <a:r>
              <a:rPr lang="ru-RU" smtClean="0"/>
              <a:t>Своевременная диагностика уровня развития этих умений позволяет учителю «настроить» учебный процесс на индивидуальный уровень готовности каждого ученика и класса в целом. Тем самым, с первых дней обучения создаются комфортные психолого-педагогические условия для качественного обучения и достижения образовательных результатов, соответствующих ФГОС НОО.</a:t>
            </a:r>
          </a:p>
          <a:p>
            <a:pPr eaLnBrk="1" hangingPunct="1"/>
            <a:r>
              <a:rPr lang="ru-RU" smtClean="0"/>
              <a:t>Всего выделено 17 таких  умений. Они сгруппированы в блоки «наблюдательность», «мыслительные способности», «контрольные» и «коммуникативные умения». Выделяются также 2 показателя личностной готовности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19667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5D242-9D6C-484E-8128-678AA7C5EC8E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6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589AF8-E613-4992-B00D-5C2C646F0F54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6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70155B-D859-4728-BBA9-ED8AD4A42541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8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692E6-3DB3-4370-8659-BF72AE0894EF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9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94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CF51-7F8F-46D2-A3D1-C17E26B6EB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707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3259-D03B-49F6-8A41-2637D6A180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9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F961-C826-46F4-A4FB-8DF3FA7FFD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3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FA45-9B1F-4182-890C-2B370EE891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23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7646-D9F5-4F72-A319-39D6E11300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44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BE96-E568-4B6D-8DAA-D37D5F1A02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056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C789-5BD3-4173-9B34-3C7A8964E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182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CD7F-7F9A-4F5B-B67B-3DEDA89A1D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91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3647-4BB4-456C-ABA7-4D6C0C4F89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072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950D-99AC-45F3-93E7-3A825ECBCB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80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6EEB-A3F1-4FE4-BB01-631FB3139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498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CF51-7F8F-46D2-A3D1-C17E26B6EB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708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3259-D03B-49F6-8A41-2637D6A180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482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F961-C826-46F4-A4FB-8DF3FA7FFD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7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FA45-9B1F-4182-890C-2B370EE891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848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7646-D9F5-4F72-A319-39D6E11300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42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BE96-E568-4B6D-8DAA-D37D5F1A02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076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C789-5BD3-4173-9B34-3C7A8964E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103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CD7F-7F9A-4F5B-B67B-3DEDA89A1D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004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3647-4BB4-456C-ABA7-4D6C0C4F89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750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950D-99AC-45F3-93E7-3A825ECBCB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389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6EEB-A3F1-4FE4-BB01-631FB3139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7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4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3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29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8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3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8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05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52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39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43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2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6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00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4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69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7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3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8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30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6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11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22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35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80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3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75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9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38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22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97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90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1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96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69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41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07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38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55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99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87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78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61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54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26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8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61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81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4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9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645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44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3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84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46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1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126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77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444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2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45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86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647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223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00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717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04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2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48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39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7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46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36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0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11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88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42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14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707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1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57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28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37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0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62A173-B0C1-4D23-8F97-A3E08425AAD6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62A173-B0C1-4D23-8F97-A3E08425AAD6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2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1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8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6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83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0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047802" cy="392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350"/>
            <a:ext cx="8568952" cy="2520578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Мониторинг развития метапредметных универсальных учебных 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lang="ru-RU" sz="40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начальной школе через использование диагностик «Школьный старт» и «Учимся учиться и действовать»</a:t>
            </a:r>
            <a:endParaRPr lang="ru-RU" sz="40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300192" y="3860800"/>
            <a:ext cx="2304058" cy="25209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93" y="3575843"/>
            <a:ext cx="222567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altLang="ru-RU" sz="2400" b="1" kern="1200" dirty="0">
                <a:solidFill>
                  <a:srgbClr val="0070C0"/>
                </a:solidFill>
                <a:latin typeface="Arial" charset="0"/>
                <a:ea typeface="+mn-ea"/>
                <a:cs typeface="Times New Roman" pitchFamily="18" charset="0"/>
              </a:rPr>
              <a:t>Сводная ведомость диагностики  школьной зрелости « Школьный старт»</a:t>
            </a:r>
            <a:r>
              <a:rPr lang="ru-RU" altLang="ru-RU" sz="1100" b="1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altLang="ru-RU" sz="1100" b="1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964091"/>
              </p:ext>
            </p:extLst>
          </p:nvPr>
        </p:nvGraphicFramePr>
        <p:xfrm>
          <a:off x="467544" y="1268760"/>
          <a:ext cx="8280917" cy="3527165"/>
        </p:xfrm>
        <a:graphic>
          <a:graphicData uri="http://schemas.openxmlformats.org/drawingml/2006/table">
            <a:tbl>
              <a:tblPr firstRow="1" firstCol="1" bandRow="1"/>
              <a:tblGrid>
                <a:gridCol w="513182"/>
                <a:gridCol w="1042996"/>
                <a:gridCol w="523603"/>
                <a:gridCol w="439932"/>
                <a:gridCol w="327317"/>
                <a:gridCol w="326266"/>
                <a:gridCol w="327317"/>
                <a:gridCol w="327317"/>
                <a:gridCol w="327317"/>
                <a:gridCol w="327317"/>
                <a:gridCol w="327317"/>
                <a:gridCol w="327317"/>
                <a:gridCol w="344157"/>
                <a:gridCol w="344157"/>
                <a:gridCol w="327317"/>
                <a:gridCol w="327317"/>
                <a:gridCol w="327317"/>
                <a:gridCol w="327317"/>
                <a:gridCol w="327317"/>
                <a:gridCol w="409410"/>
                <a:gridCol w="409410"/>
              </a:tblGrid>
              <a:tr h="40225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ФИО ребенка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Инструментальная готовность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Личностная готовность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Наблюдательность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Мыслительные способности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Контрольные умения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Коммуникативные умения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1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Ученик 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в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7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Ученик 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ср.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7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Ученик 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в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7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Ученик 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в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75916"/>
              </p:ext>
            </p:extLst>
          </p:nvPr>
        </p:nvGraphicFramePr>
        <p:xfrm>
          <a:off x="539553" y="5229200"/>
          <a:ext cx="7776864" cy="1008111"/>
        </p:xfrm>
        <a:graphic>
          <a:graphicData uri="http://schemas.openxmlformats.org/drawingml/2006/table">
            <a:tbl>
              <a:tblPr firstRow="1" firstCol="1" bandRow="1"/>
              <a:tblGrid>
                <a:gridCol w="4042419"/>
                <a:gridCol w="2029368"/>
                <a:gridCol w="1705077"/>
              </a:tblGrid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Высокий уровень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 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Средний уровень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Низкий уровень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1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sz="3600" b="1" kern="1200" dirty="0" smtClean="0">
                <a:solidFill>
                  <a:srgbClr val="3333FF"/>
                </a:solidFill>
                <a:latin typeface="Cambria" pitchFamily="18" charset="0"/>
                <a:ea typeface="+mn-ea"/>
                <a:cs typeface="Arial" charset="0"/>
              </a:rPr>
              <a:t>Результаты</a:t>
            </a:r>
            <a:endParaRPr lang="ru-RU" sz="3600" b="1" kern="1200" dirty="0">
              <a:solidFill>
                <a:srgbClr val="3333FF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8" b="2837"/>
          <a:stretch/>
        </p:blipFill>
        <p:spPr bwMode="auto">
          <a:xfrm>
            <a:off x="1600841" y="2084472"/>
            <a:ext cx="4843367" cy="406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952" t="1280" r="1904"/>
          <a:stretch>
            <a:fillRect/>
          </a:stretch>
        </p:blipFill>
        <p:spPr bwMode="auto">
          <a:xfrm>
            <a:off x="971550" y="908050"/>
            <a:ext cx="73437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4213" y="0"/>
            <a:ext cx="7772400" cy="1144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latin typeface="+mj-lt"/>
                <a:ea typeface="+mj-ea"/>
                <a:cs typeface="+mj-cs"/>
              </a:rPr>
              <a:t>Система диагностики</a:t>
            </a:r>
          </a:p>
        </p:txBody>
      </p:sp>
      <p:sp>
        <p:nvSpPr>
          <p:cNvPr id="10244" name="Нижний колонтитул 3"/>
          <p:cNvSpPr>
            <a:spLocks noGrp="1"/>
          </p:cNvSpPr>
          <p:nvPr/>
        </p:nvSpPr>
        <p:spPr bwMode="auto">
          <a:xfrm>
            <a:off x="3132138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http://www.tochkapsy.ru/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58750"/>
            <a:ext cx="1419884" cy="6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Учимся учиться и действовать</a:t>
            </a:r>
          </a:p>
        </p:txBody>
      </p:sp>
      <p:grpSp>
        <p:nvGrpSpPr>
          <p:cNvPr id="19459" name="Группа 12"/>
          <p:cNvGrpSpPr>
            <a:grpSpLocks/>
          </p:cNvGrpSpPr>
          <p:nvPr/>
        </p:nvGrpSpPr>
        <p:grpSpPr bwMode="auto">
          <a:xfrm>
            <a:off x="152400" y="1295400"/>
            <a:ext cx="8839200" cy="5337175"/>
            <a:chOff x="152400" y="1143000"/>
            <a:chExt cx="8839200" cy="5337173"/>
          </a:xfrm>
        </p:grpSpPr>
        <p:sp>
          <p:nvSpPr>
            <p:cNvPr id="19461" name="TextBox 6"/>
            <p:cNvSpPr txBox="1">
              <a:spLocks noChangeArrowheads="1"/>
            </p:cNvSpPr>
            <p:nvPr/>
          </p:nvSpPr>
          <p:spPr bwMode="auto">
            <a:xfrm>
              <a:off x="152400" y="1143000"/>
              <a:ext cx="8839200" cy="267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Возрастные особенности учащихся 1 класса учтены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 в форме диагностических заданий: это история-сказка,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участвуя в которой, дети помогают учащимся лесной школы,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зверятам, и их учителю,  Еноту </a:t>
              </a:r>
              <a:r>
                <a:rPr lang="ru-RU" sz="2400" dirty="0" err="1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Енотовичу</a:t>
              </a:r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.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Все задания (2 варианта) дети выполняют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в индивидуальной рабочей тетради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«Учимся учиться и действовать»</a:t>
              </a:r>
            </a:p>
          </p:txBody>
        </p:sp>
        <p:grpSp>
          <p:nvGrpSpPr>
            <p:cNvPr id="19462" name="Группа 12"/>
            <p:cNvGrpSpPr>
              <a:grpSpLocks/>
            </p:cNvGrpSpPr>
            <p:nvPr/>
          </p:nvGrpSpPr>
          <p:grpSpPr bwMode="auto">
            <a:xfrm>
              <a:off x="228600" y="3657599"/>
              <a:ext cx="8686800" cy="2822574"/>
              <a:chOff x="228600" y="3657599"/>
              <a:chExt cx="8686800" cy="2822465"/>
            </a:xfrm>
          </p:grpSpPr>
          <p:pic>
            <p:nvPicPr>
              <p:cNvPr id="19463" name="Picture 2" descr="Z:\обложки -2011\UUD1_1.t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3657599"/>
                <a:ext cx="1981200" cy="2822463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64" name="Picture 3" descr="Z:\обложки -2011\UUD1_2.t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3657600"/>
                <a:ext cx="1981200" cy="2822464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465" name="TextBox 10"/>
              <p:cNvSpPr txBox="1">
                <a:spLocks noChangeArrowheads="1"/>
              </p:cNvSpPr>
              <p:nvPr/>
            </p:nvSpPr>
            <p:spPr bwMode="auto">
              <a:xfrm>
                <a:off x="2743200" y="4572000"/>
                <a:ext cx="414508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mtClean="0">
                    <a:solidFill>
                      <a:srgbClr val="0070C0"/>
                    </a:solidFill>
                    <a:cs typeface="+mn-cs"/>
                  </a:rPr>
                  <a:t>1 вариант                            2 вариант</a:t>
                </a:r>
              </a:p>
              <a:p>
                <a:pPr eaLnBrk="1" hangingPunct="1"/>
                <a:endParaRPr lang="ru-RU" smtClean="0">
                  <a:solidFill>
                    <a:srgbClr val="0070C0"/>
                  </a:solidFill>
                  <a:cs typeface="+mn-cs"/>
                </a:endParaRPr>
              </a:p>
              <a:p>
                <a:pPr algn="ctr" eaLnBrk="1" hangingPunct="1"/>
                <a:r>
                  <a:rPr lang="ru-RU" smtClean="0">
                    <a:solidFill>
                      <a:srgbClr val="0070C0"/>
                    </a:solidFill>
                    <a:cs typeface="+mn-cs"/>
                  </a:rPr>
                  <a:t> тетради-«перевертыша»</a:t>
                </a:r>
              </a:p>
            </p:txBody>
          </p:sp>
          <p:sp>
            <p:nvSpPr>
              <p:cNvPr id="12" name="Двойная стрелка влево/вправо 11"/>
              <p:cNvSpPr/>
              <p:nvPr/>
            </p:nvSpPr>
            <p:spPr>
              <a:xfrm>
                <a:off x="4114800" y="4571963"/>
                <a:ext cx="1216025" cy="484169"/>
              </a:xfrm>
              <a:prstGeom prst="left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9460" name="Picture 8" descr="C:\Users\111\Desktop\f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6640" t="3328" r="11133" b="7844"/>
          <a:stretch/>
        </p:blipFill>
        <p:spPr bwMode="auto">
          <a:xfrm>
            <a:off x="1043608" y="27384"/>
            <a:ext cx="8100392" cy="64979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" y="18864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550" y="188913"/>
            <a:ext cx="81724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Базовый уровень развития метапредметных УУД в начальной школе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l="3960" t="1965" r="4343" b="3905"/>
          <a:stretch>
            <a:fillRect/>
          </a:stretch>
        </p:blipFill>
        <p:spPr bwMode="auto">
          <a:xfrm>
            <a:off x="1103313" y="2060575"/>
            <a:ext cx="80057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31913" y="2349500"/>
            <a:ext cx="7497762" cy="13668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755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52600" y="0"/>
            <a:ext cx="70866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Учимся учиться и действовать</a:t>
            </a:r>
          </a:p>
        </p:txBody>
      </p:sp>
      <p:grpSp>
        <p:nvGrpSpPr>
          <p:cNvPr id="21507" name="Группа 21"/>
          <p:cNvGrpSpPr>
            <a:grpSpLocks/>
          </p:cNvGrpSpPr>
          <p:nvPr/>
        </p:nvGrpSpPr>
        <p:grpSpPr bwMode="auto">
          <a:xfrm>
            <a:off x="152400" y="914400"/>
            <a:ext cx="8872538" cy="5859463"/>
            <a:chOff x="152400" y="914400"/>
            <a:chExt cx="8872084" cy="5859463"/>
          </a:xfrm>
        </p:grpSpPr>
        <p:sp>
          <p:nvSpPr>
            <p:cNvPr id="21509" name="TextBox 18"/>
            <p:cNvSpPr txBox="1">
              <a:spLocks noChangeArrowheads="1"/>
            </p:cNvSpPr>
            <p:nvPr/>
          </p:nvSpPr>
          <p:spPr bwMode="auto">
            <a:xfrm>
              <a:off x="3581400" y="914400"/>
              <a:ext cx="3810000" cy="338138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Введение – история и лесной школе</a:t>
              </a:r>
            </a:p>
          </p:txBody>
        </p:sp>
        <p:sp>
          <p:nvSpPr>
            <p:cNvPr id="21510" name="TextBox 19"/>
            <p:cNvSpPr txBox="1">
              <a:spLocks noChangeArrowheads="1"/>
            </p:cNvSpPr>
            <p:nvPr/>
          </p:nvSpPr>
          <p:spPr bwMode="auto">
            <a:xfrm>
              <a:off x="152400" y="4495800"/>
              <a:ext cx="1422400" cy="830263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Задание А – </a:t>
              </a:r>
            </a:p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выполнение </a:t>
              </a:r>
            </a:p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по образцу</a:t>
              </a:r>
            </a:p>
          </p:txBody>
        </p:sp>
        <p:sp>
          <p:nvSpPr>
            <p:cNvPr id="21511" name="TextBox 20"/>
            <p:cNvSpPr txBox="1">
              <a:spLocks noChangeArrowheads="1"/>
            </p:cNvSpPr>
            <p:nvPr/>
          </p:nvSpPr>
          <p:spPr bwMode="auto">
            <a:xfrm>
              <a:off x="6019800" y="5943600"/>
              <a:ext cx="2746375" cy="830263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Дополнительное задание</a:t>
              </a:r>
            </a:p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(выполняется по желанию </a:t>
              </a:r>
            </a:p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ребенка)</a:t>
              </a:r>
            </a:p>
          </p:txBody>
        </p:sp>
        <p:grpSp>
          <p:nvGrpSpPr>
            <p:cNvPr id="21512" name="Группа 29"/>
            <p:cNvGrpSpPr>
              <a:grpSpLocks/>
            </p:cNvGrpSpPr>
            <p:nvPr/>
          </p:nvGrpSpPr>
          <p:grpSpPr bwMode="auto">
            <a:xfrm>
              <a:off x="228600" y="1066800"/>
              <a:ext cx="8795884" cy="5291040"/>
              <a:chOff x="228600" y="1066801"/>
              <a:chExt cx="8795874" cy="5291588"/>
            </a:xfrm>
          </p:grpSpPr>
          <p:pic>
            <p:nvPicPr>
              <p:cNvPr id="21513" name="Picture 6" descr="Z:\обложки -2011\школьный старт\UUD_26-2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26"/>
              <a:stretch>
                <a:fillRect/>
              </a:stretch>
            </p:blipFill>
            <p:spPr bwMode="auto">
              <a:xfrm>
                <a:off x="1905000" y="1752600"/>
                <a:ext cx="5334000" cy="3973586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14" name="TextBox 15"/>
              <p:cNvSpPr txBox="1">
                <a:spLocks noChangeArrowheads="1"/>
              </p:cNvSpPr>
              <p:nvPr/>
            </p:nvSpPr>
            <p:spPr bwMode="auto">
              <a:xfrm>
                <a:off x="228600" y="2590800"/>
                <a:ext cx="1010405" cy="338554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Образец</a:t>
                </a:r>
              </a:p>
            </p:txBody>
          </p:sp>
          <p:sp>
            <p:nvSpPr>
              <p:cNvPr id="21515" name="TextBox 16"/>
              <p:cNvSpPr txBox="1">
                <a:spLocks noChangeArrowheads="1"/>
              </p:cNvSpPr>
              <p:nvPr/>
            </p:nvSpPr>
            <p:spPr bwMode="auto">
              <a:xfrm>
                <a:off x="304800" y="1066801"/>
                <a:ext cx="2667000" cy="584775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Номер  диагностического</a:t>
                </a:r>
              </a:p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модуля</a:t>
                </a:r>
              </a:p>
            </p:txBody>
          </p:sp>
          <p:sp>
            <p:nvSpPr>
              <p:cNvPr id="21516" name="TextBox 17"/>
              <p:cNvSpPr txBox="1">
                <a:spLocks noChangeArrowheads="1"/>
              </p:cNvSpPr>
              <p:nvPr/>
            </p:nvSpPr>
            <p:spPr bwMode="auto">
              <a:xfrm>
                <a:off x="7391400" y="1524000"/>
                <a:ext cx="1633074" cy="584836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Задание Б – </a:t>
                </a:r>
              </a:p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на ориентацию</a:t>
                </a:r>
              </a:p>
            </p:txBody>
          </p:sp>
          <p:sp>
            <p:nvSpPr>
              <p:cNvPr id="21517" name="TextBox 21"/>
              <p:cNvSpPr txBox="1">
                <a:spLocks noChangeArrowheads="1"/>
              </p:cNvSpPr>
              <p:nvPr/>
            </p:nvSpPr>
            <p:spPr bwMode="auto">
              <a:xfrm>
                <a:off x="1752598" y="6020314"/>
                <a:ext cx="2971797" cy="338075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Задание В – на ориентацию</a:t>
                </a:r>
              </a:p>
            </p:txBody>
          </p:sp>
          <p:sp>
            <p:nvSpPr>
              <p:cNvPr id="23" name="Стрелка вниз 22"/>
              <p:cNvSpPr/>
              <p:nvPr/>
            </p:nvSpPr>
            <p:spPr>
              <a:xfrm rot="16200000">
                <a:off x="1219120" y="1371716"/>
                <a:ext cx="304832" cy="1066744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Стрелка вниз 23"/>
              <p:cNvSpPr/>
              <p:nvPr/>
            </p:nvSpPr>
            <p:spPr>
              <a:xfrm rot="17242722">
                <a:off x="1622324" y="2368820"/>
                <a:ext cx="314358" cy="1714410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Стрелка вниз 24"/>
              <p:cNvSpPr/>
              <p:nvPr/>
            </p:nvSpPr>
            <p:spPr>
              <a:xfrm rot="15889100">
                <a:off x="1204037" y="3739728"/>
                <a:ext cx="350874" cy="1209612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Стрелка вниз 25"/>
              <p:cNvSpPr/>
              <p:nvPr/>
            </p:nvSpPr>
            <p:spPr>
              <a:xfrm rot="1248751">
                <a:off x="3814571" y="1189052"/>
                <a:ext cx="317483" cy="978001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Стрелка вниз 26"/>
              <p:cNvSpPr/>
              <p:nvPr/>
            </p:nvSpPr>
            <p:spPr>
              <a:xfrm rot="12428773">
                <a:off x="4127292" y="4319926"/>
                <a:ext cx="330183" cy="1801999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Стрелка вниз 27"/>
              <p:cNvSpPr/>
              <p:nvPr/>
            </p:nvSpPr>
            <p:spPr>
              <a:xfrm rot="4678173">
                <a:off x="6144082" y="720070"/>
                <a:ext cx="308007" cy="2217621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Стрелка вниз 28"/>
              <p:cNvSpPr/>
              <p:nvPr/>
            </p:nvSpPr>
            <p:spPr>
              <a:xfrm rot="8519165">
                <a:off x="6814790" y="5110583"/>
                <a:ext cx="369868" cy="978001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1508" name="Picture 8" descr="C:\Users\111\Desktop\f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914400"/>
          </a:xfrm>
          <a:solidFill>
            <a:srgbClr val="CCFF99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600" b="1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3600" b="1" kern="1200" dirty="0" smtClean="0">
                <a:solidFill>
                  <a:srgbClr val="3333FF"/>
                </a:solidFill>
                <a:latin typeface="Cambria" pitchFamily="18" charset="0"/>
                <a:ea typeface="+mn-ea"/>
                <a:cs typeface="+mn-cs"/>
              </a:rPr>
              <a:t>Учимся учиться и действовать</a:t>
            </a:r>
            <a:r>
              <a:rPr lang="ru-RU" sz="3600" b="1" kern="1200" dirty="0" smtClean="0">
                <a:solidFill>
                  <a:srgbClr val="0066FF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600" b="1" kern="1200" dirty="0" smtClean="0">
                <a:solidFill>
                  <a:srgbClr val="0066FF"/>
                </a:solidFill>
                <a:latin typeface="Cambria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smtClean="0">
                <a:solidFill>
                  <a:schemeClr val="accent2"/>
                </a:solidFill>
                <a:latin typeface="Cambria" pitchFamily="18" charset="0"/>
              </a:rPr>
              <a:t>Во 2 классе задания мониторинга объединяют рассказы про второклассников и их учительницу</a:t>
            </a:r>
            <a:r>
              <a:rPr lang="ru-RU" smtClean="0">
                <a:solidFill>
                  <a:schemeClr val="accent2"/>
                </a:solidFill>
              </a:rPr>
              <a:t>.</a:t>
            </a:r>
          </a:p>
          <a:p>
            <a:pPr marL="0" indent="0" algn="ctr">
              <a:buFontTx/>
              <a:buNone/>
            </a:pPr>
            <a:r>
              <a:rPr lang="ru-RU" smtClean="0">
                <a:solidFill>
                  <a:srgbClr val="0070C0"/>
                </a:solidFill>
                <a:latin typeface="Cambria" pitchFamily="18" charset="0"/>
              </a:rPr>
              <a:t>1 тетрадь                                               2 тетрадь</a:t>
            </a:r>
          </a:p>
          <a:p>
            <a:pPr marL="0" indent="0">
              <a:buFontTx/>
              <a:buNone/>
            </a:pPr>
            <a:endParaRPr lang="ru-RU" smtClean="0"/>
          </a:p>
        </p:txBody>
      </p:sp>
      <p:pic>
        <p:nvPicPr>
          <p:cNvPr id="22532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48038"/>
            <a:ext cx="2286000" cy="3238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348038"/>
            <a:ext cx="2298700" cy="32575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ая стрелка влево/вправо 6"/>
          <p:cNvSpPr/>
          <p:nvPr/>
        </p:nvSpPr>
        <p:spPr bwMode="auto">
          <a:xfrm>
            <a:off x="3733800" y="4724400"/>
            <a:ext cx="1597025" cy="484188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09446"/>
              </p:ext>
            </p:extLst>
          </p:nvPr>
        </p:nvGraphicFramePr>
        <p:xfrm>
          <a:off x="755572" y="1268760"/>
          <a:ext cx="7776872" cy="4407752"/>
        </p:xfrm>
        <a:graphic>
          <a:graphicData uri="http://schemas.openxmlformats.org/drawingml/2006/table">
            <a:tbl>
              <a:tblPr/>
              <a:tblGrid>
                <a:gridCol w="432052"/>
                <a:gridCol w="915593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80758"/>
                <a:gridCol w="264716"/>
                <a:gridCol w="264716"/>
                <a:gridCol w="264716"/>
                <a:gridCol w="264716"/>
                <a:gridCol w="264716"/>
                <a:gridCol w="324717"/>
              </a:tblGrid>
              <a:tr h="448342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Cyr"/>
                        </a:rPr>
                        <a:t>Мониторинг УУД. 1 класс. Индивидуальные оценки. </a:t>
                      </a:r>
                    </a:p>
                  </a:txBody>
                  <a:tcPr marL="8490" marR="8490" marT="8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7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№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ФИО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Регулятивные УУД</a:t>
                      </a:r>
                    </a:p>
                  </a:txBody>
                  <a:tcPr marL="8490" marR="8490" marT="84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Познавательные УУД</a:t>
                      </a:r>
                    </a:p>
                  </a:txBody>
                  <a:tcPr marL="8490" marR="8490" marT="84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Планирование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Синтез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Сравнение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Классифи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кация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Обобщение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Причинно-следственные связи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Calibri"/>
                        </a:rPr>
                        <a:t>Уч.1</a:t>
                      </a:r>
                      <a:endParaRPr lang="ru-RU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Calibri"/>
                        </a:rPr>
                        <a:t>Уч.2</a:t>
                      </a:r>
                      <a:endParaRPr lang="ru-RU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Calibri"/>
                        </a:rPr>
                        <a:t>Уч.3</a:t>
                      </a:r>
                      <a:endParaRPr lang="ru-RU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Calibri"/>
                        </a:rPr>
                        <a:t>Уч.4</a:t>
                      </a:r>
                      <a:endParaRPr lang="ru-RU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55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1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42697"/>
              </p:ext>
            </p:extLst>
          </p:nvPr>
        </p:nvGraphicFramePr>
        <p:xfrm>
          <a:off x="683568" y="260648"/>
          <a:ext cx="7931223" cy="4822530"/>
        </p:xfrm>
        <a:graphic>
          <a:graphicData uri="http://schemas.openxmlformats.org/drawingml/2006/table">
            <a:tbl>
              <a:tblPr/>
              <a:tblGrid>
                <a:gridCol w="2353636"/>
                <a:gridCol w="454676"/>
                <a:gridCol w="112921"/>
                <a:gridCol w="567597"/>
                <a:gridCol w="567597"/>
                <a:gridCol w="48029"/>
                <a:gridCol w="587679"/>
                <a:gridCol w="567597"/>
                <a:gridCol w="567597"/>
                <a:gridCol w="567597"/>
                <a:gridCol w="567597"/>
                <a:gridCol w="454301"/>
                <a:gridCol w="30049"/>
                <a:gridCol w="484350"/>
              </a:tblGrid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93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Детализированный рейтинг УУД в 1 классе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Calibri"/>
                        </a:rPr>
                        <a:t>Регулятивные УУД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Познавательные УУД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Планирование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Синтез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Классификация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Обобщение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Причинно-следственные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Рейтинг УУД по отдельным умениям в 1 классе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272487"/>
              </p:ext>
            </p:extLst>
          </p:nvPr>
        </p:nvGraphicFramePr>
        <p:xfrm>
          <a:off x="683568" y="404664"/>
          <a:ext cx="7775823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34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6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868362"/>
          </a:xfrm>
          <a:solidFill>
            <a:srgbClr val="DCFFB9"/>
          </a:solidFill>
        </p:spPr>
        <p:txBody>
          <a:bodyPr/>
          <a:lstStyle/>
          <a:p>
            <a:r>
              <a:rPr lang="ru-RU" sz="4000" b="1" dirty="0" smtClean="0">
                <a:solidFill>
                  <a:srgbClr val="3333FF"/>
                </a:solidFill>
                <a:latin typeface="Cambria" pitchFamily="18" charset="0"/>
              </a:rPr>
              <a:t/>
            </a:r>
            <a:br>
              <a:rPr lang="ru-RU" sz="4000" b="1" dirty="0" smtClean="0">
                <a:solidFill>
                  <a:srgbClr val="3333FF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  <a:t>Мониторинг  </a:t>
            </a:r>
            <a:r>
              <a:rPr lang="ru-RU" sz="4000" dirty="0" smtClean="0">
                <a:solidFill>
                  <a:srgbClr val="0070C0"/>
                </a:solidFill>
              </a:rPr>
              <a:t>– </a:t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chemeClr val="accent2"/>
                </a:solidFill>
                <a:latin typeface="Cambria" pitchFamily="18" charset="0"/>
                <a:ea typeface="+mj-ea"/>
                <a:cs typeface="+mj-cs"/>
              </a:rPr>
              <a:t>это </a:t>
            </a:r>
            <a:r>
              <a:rPr lang="ru-RU" dirty="0">
                <a:solidFill>
                  <a:schemeClr val="accent2"/>
                </a:solidFill>
                <a:latin typeface="Cambria" pitchFamily="18" charset="0"/>
                <a:ea typeface="+mj-ea"/>
                <a:cs typeface="+mj-cs"/>
              </a:rPr>
              <a:t>профессиональная деятельность педагога по отслеживанию состояния или развития какого-либо предмета изучения, которая позволяет оценить результативность осуществляемой деятельности и принять своевременные и обоснованные решения.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6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551066"/>
              </p:ext>
            </p:extLst>
          </p:nvPr>
        </p:nvGraphicFramePr>
        <p:xfrm>
          <a:off x="251520" y="980728"/>
          <a:ext cx="8701980" cy="406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0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66519"/>
              </p:ext>
            </p:extLst>
          </p:nvPr>
        </p:nvGraphicFramePr>
        <p:xfrm>
          <a:off x="1187624" y="4077072"/>
          <a:ext cx="6543450" cy="2621746"/>
        </p:xfrm>
        <a:graphic>
          <a:graphicData uri="http://schemas.openxmlformats.org/drawingml/2006/table">
            <a:tbl>
              <a:tblPr/>
              <a:tblGrid>
                <a:gridCol w="1286158"/>
                <a:gridCol w="431849"/>
                <a:gridCol w="431849"/>
                <a:gridCol w="431849"/>
                <a:gridCol w="431849"/>
                <a:gridCol w="431849"/>
                <a:gridCol w="431849"/>
                <a:gridCol w="431849"/>
                <a:gridCol w="857074"/>
                <a:gridCol w="450449"/>
                <a:gridCol w="25576"/>
                <a:gridCol w="450625"/>
                <a:gridCol w="450625"/>
              </a:tblGrid>
              <a:tr h="225312">
                <a:tc gridSpan="13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Индивидуальные </a:t>
                      </a:r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результаты мониторинга метапредметных УУД. 1 класс.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0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Ученик 1 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Регулятивные УУД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Познавательные УУД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Планирование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Синтез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Сравнение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Классификация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Обобщение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Причинно-следственные связи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Ученик 1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97094"/>
              </p:ext>
            </p:extLst>
          </p:nvPr>
        </p:nvGraphicFramePr>
        <p:xfrm>
          <a:off x="683568" y="0"/>
          <a:ext cx="7943081" cy="577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838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88379"/>
              </p:ext>
            </p:extLst>
          </p:nvPr>
        </p:nvGraphicFramePr>
        <p:xfrm>
          <a:off x="611560" y="260648"/>
          <a:ext cx="7920880" cy="2787217"/>
        </p:xfrm>
        <a:graphic>
          <a:graphicData uri="http://schemas.openxmlformats.org/drawingml/2006/table">
            <a:tbl>
              <a:tblPr/>
              <a:tblGrid>
                <a:gridCol w="308231"/>
                <a:gridCol w="1560416"/>
                <a:gridCol w="590775"/>
                <a:gridCol w="590775"/>
                <a:gridCol w="590775"/>
                <a:gridCol w="590775"/>
                <a:gridCol w="590775"/>
                <a:gridCol w="590775"/>
                <a:gridCol w="590775"/>
                <a:gridCol w="654990"/>
                <a:gridCol w="1261818"/>
              </a:tblGrid>
              <a:tr h="42362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Мониторинг 1 класса. Распределение по группам.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Планиро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Синтез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фикация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щение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Причинно-следственные связи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Calibri"/>
                        </a:rPr>
                        <a:t>Преобладающая у ребенка группа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Ученик 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Ученик 2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Ученик 3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Ученик 4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18253"/>
              </p:ext>
            </p:extLst>
          </p:nvPr>
        </p:nvGraphicFramePr>
        <p:xfrm>
          <a:off x="1691680" y="4365104"/>
          <a:ext cx="6768750" cy="2477983"/>
        </p:xfrm>
        <a:graphic>
          <a:graphicData uri="http://schemas.openxmlformats.org/drawingml/2006/table">
            <a:tbl>
              <a:tblPr/>
              <a:tblGrid>
                <a:gridCol w="1669007"/>
                <a:gridCol w="628453"/>
                <a:gridCol w="628453"/>
                <a:gridCol w="628453"/>
                <a:gridCol w="628453"/>
                <a:gridCol w="628453"/>
                <a:gridCol w="628453"/>
                <a:gridCol w="628453"/>
                <a:gridCol w="700572"/>
              </a:tblGrid>
              <a:tr h="23579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Условные обозначения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7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справились с заданиями "на выполнение" и "на ориентацию"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7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справились с заданиями "на выполнение" и не справились "на ориентацию"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7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не справились с заданиями "на выполнение" и справились "на ориентацию"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7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не справились с заданиями "на выполнение" и "на ориентацию"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9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88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Анализ мониторинга позволяет решать несколько задач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altLang="ru-RU" kern="0" dirty="0">
              <a:solidFill>
                <a:srgbClr val="03030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какого рода задания вызывают у ребенка большие трудности (по образцу или на ориентацию способа действия)</a:t>
            </a: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приоритеты в работе с тем или иным учеником. С чего начать? Какие умения замыкают рейтинг, а на какие надо опереться.</a:t>
            </a: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Отследить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 и самостоятельность выполнения ребенком диагностических заданий. Успевает работать со всеми, отстает, а может бежит впереди.</a:t>
            </a: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Получить и проанализировать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информацию о динамике развития универсальных учебных умений ребенка, сравнив результаты диагностик «Школьный старт»  и «Учимся учиться и действовать».</a:t>
            </a: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Понять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необходимость в привлечении к работе с детьми дополнительных специалистов (школьного психолога, логопеда), спланировать индивидуальный маршрут развития с учётом возможностей учреждений  дополнительного образования и учреждений райцентра, предоставляющих образовательные услуги. </a:t>
            </a: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182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397949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itchFamily="18" charset="0"/>
              </a:rPr>
              <a:t>Информацию можно найти на сайтах  </a:t>
            </a:r>
            <a:r>
              <a:rPr kumimoji="0" lang="en-US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itchFamily="18" charset="0"/>
              </a:rPr>
              <a:t>www.tochkapsy.ru 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itchFamily="18" charset="0"/>
              </a:rPr>
              <a:t>и </a:t>
            </a:r>
            <a:r>
              <a:rPr kumimoji="0" lang="en-US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itchFamily="18" charset="0"/>
              </a:rPr>
              <a:t>www.zankov.ru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55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0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52600" y="304800"/>
            <a:ext cx="7162800" cy="914400"/>
          </a:xfrm>
          <a:prstGeom prst="rect">
            <a:avLst/>
          </a:prstGeom>
          <a:solidFill>
            <a:srgbClr val="99CC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Школьный старт</a:t>
            </a:r>
          </a:p>
        </p:txBody>
      </p:sp>
      <p:pic>
        <p:nvPicPr>
          <p:cNvPr id="4099" name="Picture 6" descr="START_Te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1174750" cy="16732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7" descr="Met_ST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1219200" cy="170338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1981200" y="6019800"/>
            <a:ext cx="70104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0033CC"/>
                </a:solidFill>
                <a:latin typeface="Cambria" pitchFamily="18" charset="0"/>
              </a:rPr>
              <a:t>Авторы комплектов: </a:t>
            </a:r>
          </a:p>
          <a:p>
            <a:pPr algn="r">
              <a:defRPr/>
            </a:pPr>
            <a:r>
              <a:rPr lang="ru-RU" dirty="0">
                <a:solidFill>
                  <a:srgbClr val="0033CC"/>
                </a:solidFill>
                <a:latin typeface="Cambria" pitchFamily="18" charset="0"/>
              </a:rPr>
              <a:t>Т.В. Беглова, М.Р. Битянова, Т.В. Меркулова, А.Г. Теплицкая</a:t>
            </a: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85800" y="3048000"/>
            <a:ext cx="8001000" cy="914400"/>
          </a:xfrm>
          <a:prstGeom prst="rect">
            <a:avLst/>
          </a:prstGeom>
          <a:solidFill>
            <a:srgbClr val="99CC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Учимся учиться и действовать</a:t>
            </a:r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5162550" y="4191000"/>
            <a:ext cx="3752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Мониторинг метапредметных</a:t>
            </a:r>
          </a:p>
          <a:p>
            <a:pPr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универсальных учебных</a:t>
            </a:r>
          </a:p>
          <a:p>
            <a:pPr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действий</a:t>
            </a:r>
          </a:p>
        </p:txBody>
      </p:sp>
      <p:sp>
        <p:nvSpPr>
          <p:cNvPr id="4104" name="TextBox 17"/>
          <p:cNvSpPr txBox="1">
            <a:spLocks noChangeArrowheads="1"/>
          </p:cNvSpPr>
          <p:nvPr/>
        </p:nvSpPr>
        <p:spPr bwMode="auto">
          <a:xfrm>
            <a:off x="685800" y="1676400"/>
            <a:ext cx="521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Диагностика стартовой готовности </a:t>
            </a:r>
          </a:p>
          <a:p>
            <a:pPr algn="r"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к успешному обучению </a:t>
            </a:r>
          </a:p>
          <a:p>
            <a:pPr algn="r"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в начальной школе</a:t>
            </a:r>
          </a:p>
        </p:txBody>
      </p:sp>
      <p:pic>
        <p:nvPicPr>
          <p:cNvPr id="4105" name="Picture 8" descr="C:\Users\111\Desktop\f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4" descr="http://www.zankov.ru/images/_user/otcratka/Start/UUD1i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951288"/>
            <a:ext cx="506253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Школьный старт</a:t>
            </a:r>
          </a:p>
        </p:txBody>
      </p:sp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1600200" y="1371600"/>
            <a:ext cx="6421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8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Успешный старт для каждого ребенка</a:t>
            </a:r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304800" y="2555875"/>
            <a:ext cx="50292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Учебно-методический комплект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b="1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«ШКОЛЬНЫЙ СТАРТ»</a:t>
            </a:r>
            <a:r>
              <a:rPr lang="ru-RU" sz="28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педагогическая диагностика стартовой готовности  к успешному обучению в начальной школе </a:t>
            </a:r>
          </a:p>
        </p:txBody>
      </p:sp>
      <p:pic>
        <p:nvPicPr>
          <p:cNvPr id="5125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90713"/>
            <a:ext cx="221297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91706"/>
            <a:ext cx="221932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2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  <a:cs typeface="+mn-cs"/>
              </a:rPr>
              <a:t>Школьный старт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81000" y="1447800"/>
            <a:ext cx="4038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«Школьный старт» -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это принципиально новый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подход к педагогической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диагностике и организации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учителем первых недель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и месяцев обучения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детей в школе.  Он позволяет: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7924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- получить достоверную информацию о том, готов ли ребенок успешно учиться;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- создать основу для развития универсальных учебных действий; 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- обеспечить эмоционально комфортную образовательную среду для каждого ребенка;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- подобрать педагогические методы и приемы с учетом уровня готовности и спланировать индивидуальную работу с  детьми</a:t>
            </a:r>
          </a:p>
        </p:txBody>
      </p:sp>
      <p:pic>
        <p:nvPicPr>
          <p:cNvPr id="7173" name="Picture 10" descr="Дети бегу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543425" cy="22304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8" descr="C:\Users\111\Desktop\f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Уникальность диагностики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853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Всего выделено 17 умений. Они сгруппированы в блоки «наблюдательность», «Мыслительные способности», «Контрольные умения», «Коммуникативные умения» и «Личностная готовность»:</a:t>
            </a:r>
          </a:p>
        </p:txBody>
      </p:sp>
      <p:grpSp>
        <p:nvGrpSpPr>
          <p:cNvPr id="9220" name="Group 52"/>
          <p:cNvGrpSpPr>
            <a:grpSpLocks/>
          </p:cNvGrpSpPr>
          <p:nvPr/>
        </p:nvGrpSpPr>
        <p:grpSpPr bwMode="auto">
          <a:xfrm>
            <a:off x="914400" y="1905000"/>
            <a:ext cx="8104188" cy="4797425"/>
            <a:chOff x="720" y="960"/>
            <a:chExt cx="4920" cy="3193"/>
          </a:xfrm>
        </p:grpSpPr>
        <p:sp>
          <p:nvSpPr>
            <p:cNvPr id="9222" name="Freeform 22"/>
            <p:cNvSpPr>
              <a:spLocks/>
            </p:cNvSpPr>
            <p:nvPr/>
          </p:nvSpPr>
          <p:spPr bwMode="gray">
            <a:xfrm>
              <a:off x="2344" y="2790"/>
              <a:ext cx="1554" cy="486"/>
            </a:xfrm>
            <a:custGeom>
              <a:avLst/>
              <a:gdLst>
                <a:gd name="T0" fmla="*/ 142 w 1717"/>
                <a:gd name="T1" fmla="*/ 102 h 484"/>
                <a:gd name="T2" fmla="*/ 155 w 1717"/>
                <a:gd name="T3" fmla="*/ 441 h 484"/>
                <a:gd name="T4" fmla="*/ 148 w 1717"/>
                <a:gd name="T5" fmla="*/ 415 h 484"/>
                <a:gd name="T6" fmla="*/ 138 w 1717"/>
                <a:gd name="T7" fmla="*/ 449 h 484"/>
                <a:gd name="T8" fmla="*/ 129 w 1717"/>
                <a:gd name="T9" fmla="*/ 479 h 484"/>
                <a:gd name="T10" fmla="*/ 117 w 1717"/>
                <a:gd name="T11" fmla="*/ 504 h 484"/>
                <a:gd name="T12" fmla="*/ 107 w 1717"/>
                <a:gd name="T13" fmla="*/ 518 h 484"/>
                <a:gd name="T14" fmla="*/ 97 w 1717"/>
                <a:gd name="T15" fmla="*/ 525 h 484"/>
                <a:gd name="T16" fmla="*/ 88 w 1717"/>
                <a:gd name="T17" fmla="*/ 525 h 484"/>
                <a:gd name="T18" fmla="*/ 76 w 1717"/>
                <a:gd name="T19" fmla="*/ 514 h 484"/>
                <a:gd name="T20" fmla="*/ 65 w 1717"/>
                <a:gd name="T21" fmla="*/ 485 h 484"/>
                <a:gd name="T22" fmla="*/ 53 w 1717"/>
                <a:gd name="T23" fmla="*/ 453 h 484"/>
                <a:gd name="T24" fmla="*/ 43 w 1717"/>
                <a:gd name="T25" fmla="*/ 419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209 h 484"/>
                <a:gd name="T32" fmla="*/ 11 w 1717"/>
                <a:gd name="T33" fmla="*/ 155 h 484"/>
                <a:gd name="T34" fmla="*/ 0 w 1717"/>
                <a:gd name="T35" fmla="*/ 0 h 484"/>
                <a:gd name="T36" fmla="*/ 13 w 1717"/>
                <a:gd name="T37" fmla="*/ 147 h 484"/>
                <a:gd name="T38" fmla="*/ 22 w 1717"/>
                <a:gd name="T39" fmla="*/ 209 h 484"/>
                <a:gd name="T40" fmla="*/ 31 w 1717"/>
                <a:gd name="T41" fmla="*/ 254 h 484"/>
                <a:gd name="T42" fmla="*/ 40 w 1717"/>
                <a:gd name="T43" fmla="*/ 290 h 484"/>
                <a:gd name="T44" fmla="*/ 50 w 1717"/>
                <a:gd name="T45" fmla="*/ 316 h 484"/>
                <a:gd name="T46" fmla="*/ 59 w 1717"/>
                <a:gd name="T47" fmla="*/ 332 h 484"/>
                <a:gd name="T48" fmla="*/ 67 w 1717"/>
                <a:gd name="T49" fmla="*/ 341 h 484"/>
                <a:gd name="T50" fmla="*/ 76 w 1717"/>
                <a:gd name="T51" fmla="*/ 341 h 484"/>
                <a:gd name="T52" fmla="*/ 91 w 1717"/>
                <a:gd name="T53" fmla="*/ 334 h 484"/>
                <a:gd name="T54" fmla="*/ 100 w 1717"/>
                <a:gd name="T55" fmla="*/ 319 h 484"/>
                <a:gd name="T56" fmla="*/ 112 w 1717"/>
                <a:gd name="T57" fmla="*/ 297 h 484"/>
                <a:gd name="T58" fmla="*/ 123 w 1717"/>
                <a:gd name="T59" fmla="*/ 268 h 484"/>
                <a:gd name="T60" fmla="*/ 133 w 1717"/>
                <a:gd name="T61" fmla="*/ 232 h 484"/>
                <a:gd name="T62" fmla="*/ 144 w 1717"/>
                <a:gd name="T63" fmla="*/ 176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3" name="Freeform 23"/>
            <p:cNvSpPr>
              <a:spLocks/>
            </p:cNvSpPr>
            <p:nvPr/>
          </p:nvSpPr>
          <p:spPr bwMode="gray">
            <a:xfrm rot="3600000">
              <a:off x="1602" y="2629"/>
              <a:ext cx="1553" cy="485"/>
            </a:xfrm>
            <a:custGeom>
              <a:avLst/>
              <a:gdLst>
                <a:gd name="T0" fmla="*/ 141 w 1717"/>
                <a:gd name="T1" fmla="*/ 102 h 484"/>
                <a:gd name="T2" fmla="*/ 152 w 1717"/>
                <a:gd name="T3" fmla="*/ 418 h 484"/>
                <a:gd name="T4" fmla="*/ 147 w 1717"/>
                <a:gd name="T5" fmla="*/ 392 h 484"/>
                <a:gd name="T6" fmla="*/ 137 w 1717"/>
                <a:gd name="T7" fmla="*/ 426 h 484"/>
                <a:gd name="T8" fmla="*/ 128 w 1717"/>
                <a:gd name="T9" fmla="*/ 456 h 484"/>
                <a:gd name="T10" fmla="*/ 116 w 1717"/>
                <a:gd name="T11" fmla="*/ 481 h 484"/>
                <a:gd name="T12" fmla="*/ 106 w 1717"/>
                <a:gd name="T13" fmla="*/ 495 h 484"/>
                <a:gd name="T14" fmla="*/ 96 w 1717"/>
                <a:gd name="T15" fmla="*/ 502 h 484"/>
                <a:gd name="T16" fmla="*/ 87 w 1717"/>
                <a:gd name="T17" fmla="*/ 502 h 484"/>
                <a:gd name="T18" fmla="*/ 76 w 1717"/>
                <a:gd name="T19" fmla="*/ 491 h 484"/>
                <a:gd name="T20" fmla="*/ 64 w 1717"/>
                <a:gd name="T21" fmla="*/ 462 h 484"/>
                <a:gd name="T22" fmla="*/ 52 w 1717"/>
                <a:gd name="T23" fmla="*/ 430 h 484"/>
                <a:gd name="T24" fmla="*/ 43 w 1717"/>
                <a:gd name="T25" fmla="*/ 396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186 h 484"/>
                <a:gd name="T32" fmla="*/ 11 w 1717"/>
                <a:gd name="T33" fmla="*/ 132 h 484"/>
                <a:gd name="T34" fmla="*/ 0 w 1717"/>
                <a:gd name="T35" fmla="*/ 0 h 484"/>
                <a:gd name="T36" fmla="*/ 13 w 1717"/>
                <a:gd name="T37" fmla="*/ 124 h 484"/>
                <a:gd name="T38" fmla="*/ 22 w 1717"/>
                <a:gd name="T39" fmla="*/ 186 h 484"/>
                <a:gd name="T40" fmla="*/ 30 w 1717"/>
                <a:gd name="T41" fmla="*/ 231 h 484"/>
                <a:gd name="T42" fmla="*/ 39 w 1717"/>
                <a:gd name="T43" fmla="*/ 290 h 484"/>
                <a:gd name="T44" fmla="*/ 48 w 1717"/>
                <a:gd name="T45" fmla="*/ 316 h 484"/>
                <a:gd name="T46" fmla="*/ 58 w 1717"/>
                <a:gd name="T47" fmla="*/ 332 h 484"/>
                <a:gd name="T48" fmla="*/ 66 w 1717"/>
                <a:gd name="T49" fmla="*/ 341 h 484"/>
                <a:gd name="T50" fmla="*/ 76 w 1717"/>
                <a:gd name="T51" fmla="*/ 341 h 484"/>
                <a:gd name="T52" fmla="*/ 89 w 1717"/>
                <a:gd name="T53" fmla="*/ 334 h 484"/>
                <a:gd name="T54" fmla="*/ 99 w 1717"/>
                <a:gd name="T55" fmla="*/ 319 h 484"/>
                <a:gd name="T56" fmla="*/ 109 w 1717"/>
                <a:gd name="T57" fmla="*/ 297 h 484"/>
                <a:gd name="T58" fmla="*/ 121 w 1717"/>
                <a:gd name="T59" fmla="*/ 268 h 484"/>
                <a:gd name="T60" fmla="*/ 131 w 1717"/>
                <a:gd name="T61" fmla="*/ 209 h 484"/>
                <a:gd name="T62" fmla="*/ 143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" name="Freeform 24"/>
            <p:cNvSpPr>
              <a:spLocks/>
            </p:cNvSpPr>
            <p:nvPr/>
          </p:nvSpPr>
          <p:spPr bwMode="gray">
            <a:xfrm rot="7200000">
              <a:off x="1395" y="1810"/>
              <a:ext cx="1553" cy="485"/>
            </a:xfrm>
            <a:custGeom>
              <a:avLst/>
              <a:gdLst>
                <a:gd name="T0" fmla="*/ 141 w 1717"/>
                <a:gd name="T1" fmla="*/ 102 h 484"/>
                <a:gd name="T2" fmla="*/ 152 w 1717"/>
                <a:gd name="T3" fmla="*/ 418 h 484"/>
                <a:gd name="T4" fmla="*/ 147 w 1717"/>
                <a:gd name="T5" fmla="*/ 392 h 484"/>
                <a:gd name="T6" fmla="*/ 137 w 1717"/>
                <a:gd name="T7" fmla="*/ 426 h 484"/>
                <a:gd name="T8" fmla="*/ 128 w 1717"/>
                <a:gd name="T9" fmla="*/ 456 h 484"/>
                <a:gd name="T10" fmla="*/ 116 w 1717"/>
                <a:gd name="T11" fmla="*/ 481 h 484"/>
                <a:gd name="T12" fmla="*/ 106 w 1717"/>
                <a:gd name="T13" fmla="*/ 495 h 484"/>
                <a:gd name="T14" fmla="*/ 96 w 1717"/>
                <a:gd name="T15" fmla="*/ 502 h 484"/>
                <a:gd name="T16" fmla="*/ 87 w 1717"/>
                <a:gd name="T17" fmla="*/ 502 h 484"/>
                <a:gd name="T18" fmla="*/ 76 w 1717"/>
                <a:gd name="T19" fmla="*/ 491 h 484"/>
                <a:gd name="T20" fmla="*/ 64 w 1717"/>
                <a:gd name="T21" fmla="*/ 462 h 484"/>
                <a:gd name="T22" fmla="*/ 52 w 1717"/>
                <a:gd name="T23" fmla="*/ 430 h 484"/>
                <a:gd name="T24" fmla="*/ 43 w 1717"/>
                <a:gd name="T25" fmla="*/ 396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186 h 484"/>
                <a:gd name="T32" fmla="*/ 11 w 1717"/>
                <a:gd name="T33" fmla="*/ 132 h 484"/>
                <a:gd name="T34" fmla="*/ 0 w 1717"/>
                <a:gd name="T35" fmla="*/ 0 h 484"/>
                <a:gd name="T36" fmla="*/ 13 w 1717"/>
                <a:gd name="T37" fmla="*/ 124 h 484"/>
                <a:gd name="T38" fmla="*/ 22 w 1717"/>
                <a:gd name="T39" fmla="*/ 186 h 484"/>
                <a:gd name="T40" fmla="*/ 30 w 1717"/>
                <a:gd name="T41" fmla="*/ 231 h 484"/>
                <a:gd name="T42" fmla="*/ 39 w 1717"/>
                <a:gd name="T43" fmla="*/ 290 h 484"/>
                <a:gd name="T44" fmla="*/ 48 w 1717"/>
                <a:gd name="T45" fmla="*/ 316 h 484"/>
                <a:gd name="T46" fmla="*/ 58 w 1717"/>
                <a:gd name="T47" fmla="*/ 332 h 484"/>
                <a:gd name="T48" fmla="*/ 66 w 1717"/>
                <a:gd name="T49" fmla="*/ 341 h 484"/>
                <a:gd name="T50" fmla="*/ 76 w 1717"/>
                <a:gd name="T51" fmla="*/ 341 h 484"/>
                <a:gd name="T52" fmla="*/ 89 w 1717"/>
                <a:gd name="T53" fmla="*/ 334 h 484"/>
                <a:gd name="T54" fmla="*/ 99 w 1717"/>
                <a:gd name="T55" fmla="*/ 319 h 484"/>
                <a:gd name="T56" fmla="*/ 109 w 1717"/>
                <a:gd name="T57" fmla="*/ 297 h 484"/>
                <a:gd name="T58" fmla="*/ 121 w 1717"/>
                <a:gd name="T59" fmla="*/ 268 h 484"/>
                <a:gd name="T60" fmla="*/ 131 w 1717"/>
                <a:gd name="T61" fmla="*/ 209 h 484"/>
                <a:gd name="T62" fmla="*/ 143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" name="Freeform 25"/>
            <p:cNvSpPr>
              <a:spLocks/>
            </p:cNvSpPr>
            <p:nvPr/>
          </p:nvSpPr>
          <p:spPr bwMode="gray">
            <a:xfrm rot="10800000">
              <a:off x="1788" y="1260"/>
              <a:ext cx="1554" cy="485"/>
            </a:xfrm>
            <a:custGeom>
              <a:avLst/>
              <a:gdLst>
                <a:gd name="T0" fmla="*/ 142 w 1717"/>
                <a:gd name="T1" fmla="*/ 102 h 484"/>
                <a:gd name="T2" fmla="*/ 155 w 1717"/>
                <a:gd name="T3" fmla="*/ 418 h 484"/>
                <a:gd name="T4" fmla="*/ 148 w 1717"/>
                <a:gd name="T5" fmla="*/ 392 h 484"/>
                <a:gd name="T6" fmla="*/ 138 w 1717"/>
                <a:gd name="T7" fmla="*/ 426 h 484"/>
                <a:gd name="T8" fmla="*/ 129 w 1717"/>
                <a:gd name="T9" fmla="*/ 456 h 484"/>
                <a:gd name="T10" fmla="*/ 117 w 1717"/>
                <a:gd name="T11" fmla="*/ 481 h 484"/>
                <a:gd name="T12" fmla="*/ 107 w 1717"/>
                <a:gd name="T13" fmla="*/ 495 h 484"/>
                <a:gd name="T14" fmla="*/ 97 w 1717"/>
                <a:gd name="T15" fmla="*/ 502 h 484"/>
                <a:gd name="T16" fmla="*/ 88 w 1717"/>
                <a:gd name="T17" fmla="*/ 502 h 484"/>
                <a:gd name="T18" fmla="*/ 76 w 1717"/>
                <a:gd name="T19" fmla="*/ 491 h 484"/>
                <a:gd name="T20" fmla="*/ 65 w 1717"/>
                <a:gd name="T21" fmla="*/ 462 h 484"/>
                <a:gd name="T22" fmla="*/ 53 w 1717"/>
                <a:gd name="T23" fmla="*/ 430 h 484"/>
                <a:gd name="T24" fmla="*/ 43 w 1717"/>
                <a:gd name="T25" fmla="*/ 396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186 h 484"/>
                <a:gd name="T32" fmla="*/ 11 w 1717"/>
                <a:gd name="T33" fmla="*/ 132 h 484"/>
                <a:gd name="T34" fmla="*/ 0 w 1717"/>
                <a:gd name="T35" fmla="*/ 0 h 484"/>
                <a:gd name="T36" fmla="*/ 13 w 1717"/>
                <a:gd name="T37" fmla="*/ 124 h 484"/>
                <a:gd name="T38" fmla="*/ 22 w 1717"/>
                <a:gd name="T39" fmla="*/ 186 h 484"/>
                <a:gd name="T40" fmla="*/ 31 w 1717"/>
                <a:gd name="T41" fmla="*/ 231 h 484"/>
                <a:gd name="T42" fmla="*/ 40 w 1717"/>
                <a:gd name="T43" fmla="*/ 290 h 484"/>
                <a:gd name="T44" fmla="*/ 50 w 1717"/>
                <a:gd name="T45" fmla="*/ 316 h 484"/>
                <a:gd name="T46" fmla="*/ 59 w 1717"/>
                <a:gd name="T47" fmla="*/ 332 h 484"/>
                <a:gd name="T48" fmla="*/ 67 w 1717"/>
                <a:gd name="T49" fmla="*/ 341 h 484"/>
                <a:gd name="T50" fmla="*/ 76 w 1717"/>
                <a:gd name="T51" fmla="*/ 341 h 484"/>
                <a:gd name="T52" fmla="*/ 91 w 1717"/>
                <a:gd name="T53" fmla="*/ 334 h 484"/>
                <a:gd name="T54" fmla="*/ 100 w 1717"/>
                <a:gd name="T55" fmla="*/ 319 h 484"/>
                <a:gd name="T56" fmla="*/ 112 w 1717"/>
                <a:gd name="T57" fmla="*/ 297 h 484"/>
                <a:gd name="T58" fmla="*/ 123 w 1717"/>
                <a:gd name="T59" fmla="*/ 268 h 484"/>
                <a:gd name="T60" fmla="*/ 133 w 1717"/>
                <a:gd name="T61" fmla="*/ 209 h 484"/>
                <a:gd name="T62" fmla="*/ 144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6" name="Freeform 27"/>
            <p:cNvSpPr>
              <a:spLocks/>
            </p:cNvSpPr>
            <p:nvPr/>
          </p:nvSpPr>
          <p:spPr bwMode="gray">
            <a:xfrm rot="-3600000">
              <a:off x="2784" y="2211"/>
              <a:ext cx="1554" cy="486"/>
            </a:xfrm>
            <a:custGeom>
              <a:avLst/>
              <a:gdLst>
                <a:gd name="T0" fmla="*/ 142 w 1717"/>
                <a:gd name="T1" fmla="*/ 102 h 484"/>
                <a:gd name="T2" fmla="*/ 155 w 1717"/>
                <a:gd name="T3" fmla="*/ 441 h 484"/>
                <a:gd name="T4" fmla="*/ 148 w 1717"/>
                <a:gd name="T5" fmla="*/ 415 h 484"/>
                <a:gd name="T6" fmla="*/ 138 w 1717"/>
                <a:gd name="T7" fmla="*/ 449 h 484"/>
                <a:gd name="T8" fmla="*/ 129 w 1717"/>
                <a:gd name="T9" fmla="*/ 479 h 484"/>
                <a:gd name="T10" fmla="*/ 117 w 1717"/>
                <a:gd name="T11" fmla="*/ 504 h 484"/>
                <a:gd name="T12" fmla="*/ 107 w 1717"/>
                <a:gd name="T13" fmla="*/ 518 h 484"/>
                <a:gd name="T14" fmla="*/ 97 w 1717"/>
                <a:gd name="T15" fmla="*/ 525 h 484"/>
                <a:gd name="T16" fmla="*/ 88 w 1717"/>
                <a:gd name="T17" fmla="*/ 525 h 484"/>
                <a:gd name="T18" fmla="*/ 76 w 1717"/>
                <a:gd name="T19" fmla="*/ 514 h 484"/>
                <a:gd name="T20" fmla="*/ 65 w 1717"/>
                <a:gd name="T21" fmla="*/ 485 h 484"/>
                <a:gd name="T22" fmla="*/ 53 w 1717"/>
                <a:gd name="T23" fmla="*/ 453 h 484"/>
                <a:gd name="T24" fmla="*/ 43 w 1717"/>
                <a:gd name="T25" fmla="*/ 419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209 h 484"/>
                <a:gd name="T32" fmla="*/ 11 w 1717"/>
                <a:gd name="T33" fmla="*/ 155 h 484"/>
                <a:gd name="T34" fmla="*/ 0 w 1717"/>
                <a:gd name="T35" fmla="*/ 0 h 484"/>
                <a:gd name="T36" fmla="*/ 13 w 1717"/>
                <a:gd name="T37" fmla="*/ 147 h 484"/>
                <a:gd name="T38" fmla="*/ 22 w 1717"/>
                <a:gd name="T39" fmla="*/ 209 h 484"/>
                <a:gd name="T40" fmla="*/ 31 w 1717"/>
                <a:gd name="T41" fmla="*/ 254 h 484"/>
                <a:gd name="T42" fmla="*/ 40 w 1717"/>
                <a:gd name="T43" fmla="*/ 290 h 484"/>
                <a:gd name="T44" fmla="*/ 50 w 1717"/>
                <a:gd name="T45" fmla="*/ 316 h 484"/>
                <a:gd name="T46" fmla="*/ 59 w 1717"/>
                <a:gd name="T47" fmla="*/ 332 h 484"/>
                <a:gd name="T48" fmla="*/ 67 w 1717"/>
                <a:gd name="T49" fmla="*/ 341 h 484"/>
                <a:gd name="T50" fmla="*/ 76 w 1717"/>
                <a:gd name="T51" fmla="*/ 341 h 484"/>
                <a:gd name="T52" fmla="*/ 91 w 1717"/>
                <a:gd name="T53" fmla="*/ 334 h 484"/>
                <a:gd name="T54" fmla="*/ 100 w 1717"/>
                <a:gd name="T55" fmla="*/ 319 h 484"/>
                <a:gd name="T56" fmla="*/ 112 w 1717"/>
                <a:gd name="T57" fmla="*/ 297 h 484"/>
                <a:gd name="T58" fmla="*/ 123 w 1717"/>
                <a:gd name="T59" fmla="*/ 268 h 484"/>
                <a:gd name="T60" fmla="*/ 133 w 1717"/>
                <a:gd name="T61" fmla="*/ 232 h 484"/>
                <a:gd name="T62" fmla="*/ 144 w 1717"/>
                <a:gd name="T63" fmla="*/ 176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9227" name="Group 40"/>
            <p:cNvGrpSpPr>
              <a:grpSpLocks/>
            </p:cNvGrpSpPr>
            <p:nvPr/>
          </p:nvGrpSpPr>
          <p:grpSpPr bwMode="auto">
            <a:xfrm>
              <a:off x="2220" y="1632"/>
              <a:ext cx="1296" cy="1296"/>
              <a:chOff x="2016" y="1920"/>
              <a:chExt cx="1680" cy="1680"/>
            </a:xfrm>
          </p:grpSpPr>
          <p:sp>
            <p:nvSpPr>
              <p:cNvPr id="9235" name="Oval 4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236" name="Freeform 4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39 w 1321"/>
                  <a:gd name="T1" fmla="*/ 28 h 712"/>
                  <a:gd name="T2" fmla="*/ 849 w 1321"/>
                  <a:gd name="T3" fmla="*/ 30 h 712"/>
                  <a:gd name="T4" fmla="*/ 852 w 1321"/>
                  <a:gd name="T5" fmla="*/ 33 h 712"/>
                  <a:gd name="T6" fmla="*/ 847 w 1321"/>
                  <a:gd name="T7" fmla="*/ 36 h 712"/>
                  <a:gd name="T8" fmla="*/ 837 w 1321"/>
                  <a:gd name="T9" fmla="*/ 38 h 712"/>
                  <a:gd name="T10" fmla="*/ 820 w 1321"/>
                  <a:gd name="T11" fmla="*/ 40 h 712"/>
                  <a:gd name="T12" fmla="*/ 798 w 1321"/>
                  <a:gd name="T13" fmla="*/ 42 h 712"/>
                  <a:gd name="T14" fmla="*/ 771 w 1321"/>
                  <a:gd name="T15" fmla="*/ 43 h 712"/>
                  <a:gd name="T16" fmla="*/ 739 w 1321"/>
                  <a:gd name="T17" fmla="*/ 45 h 712"/>
                  <a:gd name="T18" fmla="*/ 703 w 1321"/>
                  <a:gd name="T19" fmla="*/ 47 h 712"/>
                  <a:gd name="T20" fmla="*/ 664 w 1321"/>
                  <a:gd name="T21" fmla="*/ 47 h 712"/>
                  <a:gd name="T22" fmla="*/ 624 w 1321"/>
                  <a:gd name="T23" fmla="*/ 48 h 712"/>
                  <a:gd name="T24" fmla="*/ 578 w 1321"/>
                  <a:gd name="T25" fmla="*/ 48 h 712"/>
                  <a:gd name="T26" fmla="*/ 532 w 1321"/>
                  <a:gd name="T27" fmla="*/ 48 h 712"/>
                  <a:gd name="T28" fmla="*/ 513 w 1321"/>
                  <a:gd name="T29" fmla="*/ 49 h 712"/>
                  <a:gd name="T30" fmla="*/ 307 w 1321"/>
                  <a:gd name="T31" fmla="*/ 49 h 712"/>
                  <a:gd name="T32" fmla="*/ 304 w 1321"/>
                  <a:gd name="T33" fmla="*/ 49 h 712"/>
                  <a:gd name="T34" fmla="*/ 264 w 1321"/>
                  <a:gd name="T35" fmla="*/ 48 h 712"/>
                  <a:gd name="T36" fmla="*/ 225 w 1321"/>
                  <a:gd name="T37" fmla="*/ 48 h 712"/>
                  <a:gd name="T38" fmla="*/ 187 w 1321"/>
                  <a:gd name="T39" fmla="*/ 48 h 712"/>
                  <a:gd name="T40" fmla="*/ 153 w 1321"/>
                  <a:gd name="T41" fmla="*/ 47 h 712"/>
                  <a:gd name="T42" fmla="*/ 121 w 1321"/>
                  <a:gd name="T43" fmla="*/ 47 h 712"/>
                  <a:gd name="T44" fmla="*/ 92 w 1321"/>
                  <a:gd name="T45" fmla="*/ 46 h 712"/>
                  <a:gd name="T46" fmla="*/ 67 w 1321"/>
                  <a:gd name="T47" fmla="*/ 45 h 712"/>
                  <a:gd name="T48" fmla="*/ 44 w 1321"/>
                  <a:gd name="T49" fmla="*/ 43 h 712"/>
                  <a:gd name="T50" fmla="*/ 26 w 1321"/>
                  <a:gd name="T51" fmla="*/ 42 h 712"/>
                  <a:gd name="T52" fmla="*/ 18 w 1321"/>
                  <a:gd name="T53" fmla="*/ 40 h 712"/>
                  <a:gd name="T54" fmla="*/ 6 w 1321"/>
                  <a:gd name="T55" fmla="*/ 38 h 712"/>
                  <a:gd name="T56" fmla="*/ 0 w 1321"/>
                  <a:gd name="T57" fmla="*/ 37 h 712"/>
                  <a:gd name="T58" fmla="*/ 0 w 1321"/>
                  <a:gd name="T59" fmla="*/ 36 h 712"/>
                  <a:gd name="T60" fmla="*/ 4 w 1321"/>
                  <a:gd name="T61" fmla="*/ 33 h 712"/>
                  <a:gd name="T62" fmla="*/ 16 w 1321"/>
                  <a:gd name="T63" fmla="*/ 30 h 712"/>
                  <a:gd name="T64" fmla="*/ 28 w 1321"/>
                  <a:gd name="T65" fmla="*/ 26 h 712"/>
                  <a:gd name="T66" fmla="*/ 63 w 1321"/>
                  <a:gd name="T67" fmla="*/ 20 h 712"/>
                  <a:gd name="T68" fmla="*/ 96 w 1321"/>
                  <a:gd name="T69" fmla="*/ 16 h 712"/>
                  <a:gd name="T70" fmla="*/ 130 w 1321"/>
                  <a:gd name="T71" fmla="*/ 12 h 712"/>
                  <a:gd name="T72" fmla="*/ 174 w 1321"/>
                  <a:gd name="T73" fmla="*/ 9 h 712"/>
                  <a:gd name="T74" fmla="*/ 221 w 1321"/>
                  <a:gd name="T75" fmla="*/ 5 h 712"/>
                  <a:gd name="T76" fmla="*/ 268 w 1321"/>
                  <a:gd name="T77" fmla="*/ 4 h 712"/>
                  <a:gd name="T78" fmla="*/ 321 w 1321"/>
                  <a:gd name="T79" fmla="*/ 4 h 712"/>
                  <a:gd name="T80" fmla="*/ 375 w 1321"/>
                  <a:gd name="T81" fmla="*/ 4 h 712"/>
                  <a:gd name="T82" fmla="*/ 431 w 1321"/>
                  <a:gd name="T83" fmla="*/ 0 h 712"/>
                  <a:gd name="T84" fmla="*/ 431 w 1321"/>
                  <a:gd name="T85" fmla="*/ 0 h 712"/>
                  <a:gd name="T86" fmla="*/ 489 w 1321"/>
                  <a:gd name="T87" fmla="*/ 4 h 712"/>
                  <a:gd name="T88" fmla="*/ 545 w 1321"/>
                  <a:gd name="T89" fmla="*/ 4 h 712"/>
                  <a:gd name="T90" fmla="*/ 600 w 1321"/>
                  <a:gd name="T91" fmla="*/ 4 h 712"/>
                  <a:gd name="T92" fmla="*/ 651 w 1321"/>
                  <a:gd name="T93" fmla="*/ 6 h 712"/>
                  <a:gd name="T94" fmla="*/ 697 w 1321"/>
                  <a:gd name="T95" fmla="*/ 10 h 712"/>
                  <a:gd name="T96" fmla="*/ 740 w 1321"/>
                  <a:gd name="T97" fmla="*/ 13 h 712"/>
                  <a:gd name="T98" fmla="*/ 778 w 1321"/>
                  <a:gd name="T99" fmla="*/ 18 h 712"/>
                  <a:gd name="T100" fmla="*/ 810 w 1321"/>
                  <a:gd name="T101" fmla="*/ 22 h 712"/>
                  <a:gd name="T102" fmla="*/ 839 w 1321"/>
                  <a:gd name="T103" fmla="*/ 28 h 712"/>
                  <a:gd name="T104" fmla="*/ 839 w 1321"/>
                  <a:gd name="T105" fmla="*/ 2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8" name="Text Box 43"/>
            <p:cNvSpPr txBox="1">
              <a:spLocks noChangeArrowheads="1"/>
            </p:cNvSpPr>
            <p:nvPr/>
          </p:nvSpPr>
          <p:spPr bwMode="auto">
            <a:xfrm>
              <a:off x="3984" y="2784"/>
              <a:ext cx="165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Коммуникативные</a:t>
              </a:r>
            </a:p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 умения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29" name="Text Box 44"/>
            <p:cNvSpPr txBox="1">
              <a:spLocks noChangeArrowheads="1"/>
            </p:cNvSpPr>
            <p:nvPr/>
          </p:nvSpPr>
          <p:spPr bwMode="auto">
            <a:xfrm>
              <a:off x="4032" y="1728"/>
              <a:ext cx="110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Личностная </a:t>
              </a:r>
            </a:p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готовность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30" name="Text Box 46"/>
            <p:cNvSpPr txBox="1">
              <a:spLocks noChangeArrowheads="1"/>
            </p:cNvSpPr>
            <p:nvPr/>
          </p:nvSpPr>
          <p:spPr bwMode="auto">
            <a:xfrm>
              <a:off x="720" y="1632"/>
              <a:ext cx="165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Наблюдательность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31" name="Text Box 47"/>
            <p:cNvSpPr txBox="1">
              <a:spLocks noChangeArrowheads="1"/>
            </p:cNvSpPr>
            <p:nvPr/>
          </p:nvSpPr>
          <p:spPr bwMode="auto">
            <a:xfrm>
              <a:off x="839" y="2840"/>
              <a:ext cx="1373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Мыслительные</a:t>
              </a:r>
            </a:p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способности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32" name="Text Box 48"/>
            <p:cNvSpPr txBox="1">
              <a:spLocks noChangeArrowheads="1"/>
            </p:cNvSpPr>
            <p:nvPr/>
          </p:nvSpPr>
          <p:spPr bwMode="auto">
            <a:xfrm>
              <a:off x="2112" y="3600"/>
              <a:ext cx="140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Контрольные умения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33" name="Text Box 49"/>
            <p:cNvSpPr txBox="1">
              <a:spLocks noChangeArrowheads="1"/>
            </p:cNvSpPr>
            <p:nvPr/>
          </p:nvSpPr>
          <p:spPr bwMode="auto">
            <a:xfrm>
              <a:off x="3360" y="960"/>
              <a:ext cx="11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b="1" smtClean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7571" name="Text Box 51"/>
            <p:cNvSpPr txBox="1">
              <a:spLocks noChangeArrowheads="1"/>
            </p:cNvSpPr>
            <p:nvPr/>
          </p:nvSpPr>
          <p:spPr bwMode="gray">
            <a:xfrm>
              <a:off x="2290" y="2115"/>
              <a:ext cx="120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+mn-cs"/>
                </a:rPr>
                <a:t>Школьный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+mn-cs"/>
                </a:rPr>
                <a:t>старт</a:t>
              </a:r>
              <a:endParaRPr lang="en-US" sz="2400" b="1" dirty="0">
                <a:solidFill>
                  <a:srgbClr val="DFE2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endParaRPr>
            </a:p>
          </p:txBody>
        </p:sp>
      </p:grpSp>
      <p:pic>
        <p:nvPicPr>
          <p:cNvPr id="9221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52600" y="0"/>
            <a:ext cx="70866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Учимся учиться и действовать</a:t>
            </a:r>
          </a:p>
        </p:txBody>
      </p:sp>
      <p:grpSp>
        <p:nvGrpSpPr>
          <p:cNvPr id="18435" name="Группа 10"/>
          <p:cNvGrpSpPr>
            <a:grpSpLocks/>
          </p:cNvGrpSpPr>
          <p:nvPr/>
        </p:nvGrpSpPr>
        <p:grpSpPr bwMode="auto">
          <a:xfrm>
            <a:off x="152400" y="838200"/>
            <a:ext cx="8991600" cy="6172200"/>
            <a:chOff x="152400" y="838200"/>
            <a:chExt cx="8991600" cy="6172200"/>
          </a:xfrm>
        </p:grpSpPr>
        <p:grpSp>
          <p:nvGrpSpPr>
            <p:cNvPr id="18437" name="Группа 8"/>
            <p:cNvGrpSpPr>
              <a:grpSpLocks/>
            </p:cNvGrpSpPr>
            <p:nvPr/>
          </p:nvGrpSpPr>
          <p:grpSpPr bwMode="auto">
            <a:xfrm>
              <a:off x="152400" y="838200"/>
              <a:ext cx="8991600" cy="6172200"/>
              <a:chOff x="152400" y="838200"/>
              <a:chExt cx="8991600" cy="6172200"/>
            </a:xfrm>
          </p:grpSpPr>
          <p:pic>
            <p:nvPicPr>
              <p:cNvPr id="18439" name="Схема 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6180" b="-6306"/>
              <a:stretch>
                <a:fillRect/>
              </a:stretch>
            </p:blipFill>
            <p:spPr bwMode="auto">
              <a:xfrm>
                <a:off x="152400" y="838200"/>
                <a:ext cx="8991600" cy="617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0" name="TextBox 6"/>
              <p:cNvSpPr txBox="1">
                <a:spLocks noChangeArrowheads="1"/>
              </p:cNvSpPr>
              <p:nvPr/>
            </p:nvSpPr>
            <p:spPr bwMode="auto">
              <a:xfrm>
                <a:off x="457200" y="4572000"/>
                <a:ext cx="223150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0000"/>
                    </a:solidFill>
                    <a:cs typeface="+mn-cs"/>
                  </a:rPr>
                  <a:t>Познавательные УУД</a:t>
                </a:r>
              </a:p>
            </p:txBody>
          </p:sp>
          <p:sp>
            <p:nvSpPr>
              <p:cNvPr id="18441" name="TextBox 7"/>
              <p:cNvSpPr txBox="1">
                <a:spLocks noChangeArrowheads="1"/>
              </p:cNvSpPr>
              <p:nvPr/>
            </p:nvSpPr>
            <p:spPr bwMode="auto">
              <a:xfrm>
                <a:off x="533400" y="1905000"/>
                <a:ext cx="1971694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0000"/>
                    </a:solidFill>
                    <a:cs typeface="+mn-cs"/>
                  </a:rPr>
                  <a:t>Регулятивные УУД</a:t>
                </a:r>
              </a:p>
            </p:txBody>
          </p:sp>
        </p:grpSp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3429000" y="1447800"/>
              <a:ext cx="54864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smtClean="0">
                  <a:solidFill>
                    <a:srgbClr val="000000"/>
                  </a:solidFill>
                  <a:cs typeface="+mn-cs"/>
                </a:rPr>
                <a:t>Умение </a:t>
              </a:r>
              <a:r>
                <a:rPr lang="ru-RU" sz="1400" b="1" smtClean="0">
                  <a:solidFill>
                    <a:srgbClr val="000000"/>
                  </a:solidFill>
                  <a:cs typeface="+mn-cs"/>
                </a:rPr>
                <a:t>планировать</a:t>
              </a:r>
              <a:r>
                <a:rPr lang="ru-RU" sz="1400" smtClean="0">
                  <a:solidFill>
                    <a:srgbClr val="000000"/>
                  </a:solidFill>
                  <a:cs typeface="+mn-cs"/>
                </a:rPr>
                <a:t> последовательность учебных действий </a:t>
              </a:r>
            </a:p>
            <a:p>
              <a:pPr algn="ctr" eaLnBrk="1" hangingPunct="1"/>
              <a:r>
                <a:rPr lang="ru-RU" sz="1400" smtClean="0">
                  <a:solidFill>
                    <a:srgbClr val="000000"/>
                  </a:solidFill>
                  <a:cs typeface="+mn-cs"/>
                </a:rPr>
                <a:t>в соответствии с поставленной задачей</a:t>
              </a:r>
            </a:p>
          </p:txBody>
        </p:sp>
      </p:grpSp>
      <p:pic>
        <p:nvPicPr>
          <p:cNvPr id="18436" name="Picture 8" descr="C:\Users\111\Desktop\f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1752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Как устроена диагностика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830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Каждый ребенок работает в своей личной рабочей тетради.</a:t>
            </a:r>
          </a:p>
          <a:p>
            <a:pPr algn="ctr"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Специальные диагностические упражнения позволяют выявить те умения, которые помогают детям справляться с учебными заданиями в начале 1 класса. </a:t>
            </a:r>
          </a:p>
        </p:txBody>
      </p:sp>
      <p:pic>
        <p:nvPicPr>
          <p:cNvPr id="11268" name="Picture 7" descr="_Diagn_tetr_17_06_Page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541588" cy="368617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8" descr="_Diagn_tetr_17_06_Page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048000"/>
            <a:ext cx="2490788" cy="36195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971800" y="4800600"/>
            <a:ext cx="3124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Задания выстроены        на основе  цветных рисунков, что облегчает  их восприятие ребенком. </a:t>
            </a:r>
          </a:p>
          <a:p>
            <a:pPr algn="ctr" eaLnBrk="1" hangingPunct="1"/>
            <a:endParaRPr lang="ru-RU" sz="2000" smtClean="0">
              <a:solidFill>
                <a:srgbClr val="333399"/>
              </a:solidFill>
              <a:latin typeface="Cambria" pitchFamily="18" charset="0"/>
              <a:cs typeface="+mn-cs"/>
            </a:endParaRPr>
          </a:p>
          <a:p>
            <a:pPr eaLnBrk="1" hangingPunct="1">
              <a:spcBef>
                <a:spcPct val="50000"/>
              </a:spcBef>
            </a:pPr>
            <a:endParaRPr lang="ru-RU" sz="2000" smtClean="0">
              <a:solidFill>
                <a:srgbClr val="0033CC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11271" name="Picture 8" descr="C:\Users\111\Desktop\f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906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Обработка </a:t>
            </a:r>
          </a:p>
          <a:p>
            <a:pPr algn="ctr"/>
            <a:r>
              <a:rPr lang="ru-RU" sz="3600" b="1" dirty="0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результатов диагностики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458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Авторы постарались максимально упростить процедуру обработки результатов диагностики. Все данные заносятся в  сводные таблицы, что в дальнейшем позволяет использовать их для качественного педагогического анализа </a:t>
            </a:r>
          </a:p>
        </p:txBody>
      </p:sp>
      <p:pic>
        <p:nvPicPr>
          <p:cNvPr id="13316" name="Picture 8" descr="C:\Documents and Settings\Zha\Рабочий стол\Марина\презентация\Met_Diagnostika_2012_TA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5425"/>
            <a:ext cx="62039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C:\Users\111\Desktop\f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1260</Words>
  <Application>Microsoft Office PowerPoint</Application>
  <PresentationFormat>Экран (4:3)</PresentationFormat>
  <Paragraphs>505</Paragraphs>
  <Slides>24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Arial</vt:lpstr>
      <vt:lpstr>Arial Cyr</vt:lpstr>
      <vt:lpstr>Calibri</vt:lpstr>
      <vt:lpstr>Cambria</vt:lpstr>
      <vt:lpstr>Symbol</vt:lpstr>
      <vt:lpstr>Times New Roman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6_Оформление по умолчанию</vt:lpstr>
      <vt:lpstr>7_Оформление по умолчанию</vt:lpstr>
      <vt:lpstr>5_Оформление по умолчанию</vt:lpstr>
      <vt:lpstr>8_Оформление по умолчанию</vt:lpstr>
      <vt:lpstr>10_Оформление по умолчанию</vt:lpstr>
      <vt:lpstr>11_Оформление по умолчанию</vt:lpstr>
      <vt:lpstr>Презентация PowerPoint</vt:lpstr>
      <vt:lpstr> Мониторинг  –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Сводная ведомость диагностики  школьной зрелости « Школьный старт» 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Учимся учиться и действовать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poroshinskaya</dc:creator>
  <cp:lastModifiedBy>я</cp:lastModifiedBy>
  <cp:revision>18</cp:revision>
  <dcterms:created xsi:type="dcterms:W3CDTF">2012-03-15T07:37:20Z</dcterms:created>
  <dcterms:modified xsi:type="dcterms:W3CDTF">2018-01-10T07:10:26Z</dcterms:modified>
</cp:coreProperties>
</file>