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837E33-6FEC-4838-BF0F-0673A6DDC6C5}" type="datetimeFigureOut">
              <a:rPr lang="ru-RU" smtClean="0"/>
              <a:t>13.04.2012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5EF000B-9E6A-4DD6-956A-DA7F700EDBF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vetik-semicvetik105.narod.ru/index_up.html" TargetMode="External"/><Relationship Id="rId2" Type="http://schemas.openxmlformats.org/officeDocument/2006/relationships/hyperlink" Target="http://www.moi-universite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oh7tih.narod.ru/7_flower.html" TargetMode="External"/><Relationship Id="rId4" Type="http://schemas.openxmlformats.org/officeDocument/2006/relationships/hyperlink" Target="http://www.1000show.ru/shop/shop-06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44624" y="2852936"/>
            <a:ext cx="6912768" cy="1470025"/>
          </a:xfrm>
          <a:ln>
            <a:noFill/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Aft>
                <a:spcPts val="0"/>
              </a:spcAft>
            </a:pPr>
            <a:r>
              <a:rPr lang="ru-RU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Метод </a:t>
            </a:r>
            <a:r>
              <a:rPr lang="ru-RU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«Мой цветок»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Times New Roman"/>
                <a:cs typeface="Times New Roman"/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Times New Roman"/>
                <a:cs typeface="Times New Roman"/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3789040"/>
            <a:ext cx="5361689" cy="1296144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Comic Sans MS" pitchFamily="66" charset="0"/>
                <a:ea typeface="Times New Roman"/>
                <a:cs typeface="Mongolian Baiti" pitchFamily="66" charset="0"/>
              </a:rPr>
              <a:t>Активный метод </a:t>
            </a:r>
          </a:p>
          <a:p>
            <a:pPr algn="ctr"/>
            <a:r>
              <a:rPr lang="ru-RU" sz="4500" b="1" dirty="0">
                <a:solidFill>
                  <a:srgbClr val="C00000"/>
                </a:solidFill>
                <a:latin typeface="Comic Sans MS" pitchFamily="66" charset="0"/>
                <a:ea typeface="Times New Roman"/>
                <a:cs typeface="Mongolian Baiti" pitchFamily="66" charset="0"/>
              </a:rPr>
              <a:t> </a:t>
            </a:r>
            <a:r>
              <a:rPr lang="ru-RU" sz="4500" b="1" dirty="0" smtClean="0">
                <a:solidFill>
                  <a:srgbClr val="C00000"/>
                </a:solidFill>
                <a:latin typeface="Comic Sans MS" pitchFamily="66" charset="0"/>
                <a:ea typeface="Times New Roman"/>
                <a:cs typeface="Mongolian Baiti" pitchFamily="66" charset="0"/>
              </a:rPr>
              <a:t>  знакомства.</a:t>
            </a:r>
            <a:endParaRPr lang="ru-RU" sz="4500" b="1" dirty="0">
              <a:solidFill>
                <a:srgbClr val="C00000"/>
              </a:solidFill>
              <a:latin typeface="Comic Sans MS" pitchFamily="66" charset="0"/>
              <a:cs typeface="Mongolian Baiti" pitchFamily="66" charset="0"/>
            </a:endParaRPr>
          </a:p>
          <a:p>
            <a:pPr>
              <a:spcAft>
                <a:spcPts val="0"/>
              </a:spcAft>
            </a:pPr>
            <a:r>
              <a:rPr lang="ru-RU" sz="5800" dirty="0" smtClean="0">
                <a:effectLst/>
                <a:latin typeface="Georgia" pitchFamily="18" charset="0"/>
                <a:ea typeface="Times New Roman"/>
                <a:cs typeface="Times New Roman"/>
              </a:rPr>
              <a:t> </a:t>
            </a:r>
            <a:endParaRPr lang="ru-RU" sz="5800" dirty="0">
              <a:latin typeface="Georgia" pitchFamily="18" charset="0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347864" y="116632"/>
            <a:ext cx="5712179" cy="152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 smtClean="0">
                <a:solidFill>
                  <a:schemeClr val="tx1"/>
                </a:solidFill>
                <a:latin typeface="Century Gothic" pitchFamily="34" charset="0"/>
              </a:rPr>
              <a:t>Седова Татьяна Валентиновна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Century Gothic" pitchFamily="34" charset="0"/>
              </a:rPr>
              <a:t>учитель начальных классов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Century Gothic" pitchFamily="34" charset="0"/>
              </a:rPr>
              <a:t>МОУ СОШ №2 </a:t>
            </a:r>
            <a:r>
              <a:rPr lang="ru-RU" sz="1400" dirty="0" err="1" smtClean="0">
                <a:solidFill>
                  <a:schemeClr val="tx1"/>
                </a:solidFill>
                <a:latin typeface="Century Gothic" pitchFamily="34" charset="0"/>
              </a:rPr>
              <a:t>г.Калининска</a:t>
            </a:r>
            <a:r>
              <a:rPr lang="ru-RU" sz="14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Century Gothic" pitchFamily="34" charset="0"/>
              </a:rPr>
              <a:t>Саратовской области</a:t>
            </a:r>
            <a:endParaRPr lang="ru-RU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048" y="2204864"/>
            <a:ext cx="3851910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052736"/>
            <a:ext cx="8706544" cy="924475"/>
          </a:xfrm>
        </p:spPr>
        <p:txBody>
          <a:bodyPr>
            <a:normAutofit fontScale="90000"/>
          </a:bodyPr>
          <a:lstStyle/>
          <a:p>
            <a:pPr marL="274320" lvl="0" indent="-274320" defTabSz="914400">
              <a:spcBef>
                <a:spcPts val="600"/>
              </a:spcBef>
            </a:pPr>
            <a:r>
              <a:rPr lang="ru-RU" sz="2400" dirty="0">
                <a:solidFill>
                  <a:srgbClr val="B32C16">
                    <a:lumMod val="50000"/>
                  </a:srgbClr>
                </a:solidFill>
                <a:latin typeface="Century Schoolbook"/>
                <a:ea typeface="Times New Roman"/>
                <a:cs typeface="Times New Roman"/>
              </a:rPr>
              <a:t/>
            </a:r>
            <a:br>
              <a:rPr lang="ru-RU" sz="2400" dirty="0">
                <a:solidFill>
                  <a:srgbClr val="B32C16">
                    <a:lumMod val="50000"/>
                  </a:srgbClr>
                </a:solidFill>
                <a:latin typeface="Century Schoolbook"/>
                <a:ea typeface="Times New Roman"/>
                <a:cs typeface="Times New Roman"/>
              </a:rPr>
            </a:b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C00000"/>
                </a:solidFill>
                <a:latin typeface="Comic Sans MS" pitchFamily="66" charset="0"/>
                <a:ea typeface="Times New Roman"/>
                <a:cs typeface="Times New Roman"/>
              </a:rPr>
              <a:t>Цель – </a:t>
            </a: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  <a:ea typeface="Times New Roman"/>
                <a:cs typeface="Times New Roman"/>
              </a:rPr>
              <a:t>рассказать о себе, своих интересах. Почувствовать уверенность в себе в ходе презентации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7125112" cy="4051437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Comic Sans MS" pitchFamily="66" charset="0"/>
                <a:ea typeface="Times New Roman"/>
                <a:cs typeface="Times New Roman"/>
              </a:rPr>
              <a:t> </a:t>
            </a:r>
            <a:endParaRPr lang="ru-RU" sz="2800" dirty="0">
              <a:latin typeface="Comic Sans MS" pitchFamily="66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Comic Sans MS" pitchFamily="66" charset="0"/>
                <a:ea typeface="Times New Roman"/>
                <a:cs typeface="Times New Roman"/>
              </a:rPr>
              <a:t>Численность: весь класс</a:t>
            </a:r>
            <a:endParaRPr lang="ru-RU" sz="2800" dirty="0">
              <a:latin typeface="Comic Sans MS" pitchFamily="66" charset="0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Comic Sans MS" pitchFamily="66" charset="0"/>
                <a:ea typeface="Times New Roman"/>
                <a:cs typeface="Times New Roman"/>
              </a:rPr>
              <a:t> </a:t>
            </a:r>
            <a:endParaRPr lang="ru-RU" sz="2800" dirty="0">
              <a:latin typeface="Comic Sans MS" pitchFamily="66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Comic Sans MS" pitchFamily="66" charset="0"/>
                <a:ea typeface="Times New Roman"/>
                <a:cs typeface="Times New Roman"/>
              </a:rPr>
              <a:t>Время: 30 мин.</a:t>
            </a:r>
            <a:endParaRPr lang="ru-RU" sz="2800" dirty="0">
              <a:latin typeface="Comic Sans MS" pitchFamily="66" charset="0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 smtClean="0"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28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82596">
            <a:off x="4695499" y="3627239"/>
            <a:ext cx="3308331" cy="257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Проведение: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4021555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Учитель раздаёт ученикам заранее заготовленные разноцветные лепестки цветка. Ученики заполняют их, отвечая на вопросы: мой	 лозунг, моя цель в жизни, мои увлечения, что я ценю в людях, что я люблю.</a:t>
            </a:r>
          </a:p>
          <a:p>
            <a:r>
              <a:rPr lang="ru-RU" sz="2400" dirty="0" smtClean="0">
                <a:latin typeface="Comic Sans MS" pitchFamily="66" charset="0"/>
              </a:rPr>
              <a:t>Когда работа закончена, каждый ученик выходит в центр и делает презентацию о себе. </a:t>
            </a:r>
          </a:p>
          <a:p>
            <a:r>
              <a:rPr lang="ru-RU" sz="2400" dirty="0" smtClean="0">
                <a:latin typeface="Comic Sans MS" pitchFamily="66" charset="0"/>
              </a:rPr>
              <a:t>Все цветки прикрепляются на стену и остаются до окончания мероприятия.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55576" y="4917575"/>
            <a:ext cx="7848872" cy="1600682"/>
            <a:chOff x="611560" y="4493086"/>
            <a:chExt cx="8532440" cy="2020848"/>
          </a:xfrm>
        </p:grpSpPr>
        <p:pic>
          <p:nvPicPr>
            <p:cNvPr id="3074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941168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4509120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4941168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60" y="4493086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4936549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4493086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Картинка 2 из 1578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0" y="5085184"/>
              <a:ext cx="14097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769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Ресурсы: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12776"/>
            <a:ext cx="7125112" cy="4051437"/>
          </a:xfrm>
        </p:spPr>
        <p:txBody>
          <a:bodyPr/>
          <a:lstStyle/>
          <a:p>
            <a:pPr lvl="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1400" dirty="0">
                <a:solidFill>
                  <a:prstClr val="black"/>
                </a:solidFill>
                <a:latin typeface="Comic Sans MS" pitchFamily="66" charset="0"/>
                <a:hlinkClick r:id="rId2"/>
              </a:rPr>
              <a:t>http://www.moi-universitet.ru/</a:t>
            </a:r>
            <a:r>
              <a:rPr lang="ru-RU" sz="1400" dirty="0">
                <a:solidFill>
                  <a:prstClr val="black"/>
                </a:solidFill>
                <a:latin typeface="Comic Sans MS" pitchFamily="66" charset="0"/>
              </a:rPr>
              <a:t> </a:t>
            </a:r>
          </a:p>
          <a:p>
            <a:pPr lvl="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400" u="sng" dirty="0">
                <a:solidFill>
                  <a:prstClr val="black"/>
                </a:solidFill>
                <a:latin typeface="Comic Sans MS" pitchFamily="66" charset="0"/>
              </a:rPr>
              <a:t>электронная книга «</a:t>
            </a:r>
            <a:r>
              <a:rPr lang="ru-RU" sz="1400" u="sng" dirty="0" err="1">
                <a:solidFill>
                  <a:prstClr val="black"/>
                </a:solidFill>
                <a:latin typeface="Comic Sans MS" pitchFamily="66" charset="0"/>
              </a:rPr>
              <a:t>Копилочка</a:t>
            </a:r>
            <a:r>
              <a:rPr lang="ru-RU" sz="1400" u="sng" dirty="0">
                <a:solidFill>
                  <a:prstClr val="black"/>
                </a:solidFill>
                <a:latin typeface="Comic Sans MS" pitchFamily="66" charset="0"/>
              </a:rPr>
              <a:t> активных методов обучения</a:t>
            </a:r>
            <a:r>
              <a:rPr lang="ru-RU" sz="1400" u="sng" dirty="0" smtClean="0">
                <a:solidFill>
                  <a:prstClr val="black"/>
                </a:solidFill>
                <a:latin typeface="Comic Sans MS" pitchFamily="66" charset="0"/>
              </a:rPr>
              <a:t>»</a:t>
            </a:r>
            <a:endParaRPr lang="ru-RU" sz="1400" u="sng" dirty="0" smtClean="0">
              <a:latin typeface="Comic Sans MS" pitchFamily="66" charset="0"/>
              <a:hlinkClick r:id="rId3"/>
            </a:endParaRPr>
          </a:p>
          <a:p>
            <a:r>
              <a:rPr lang="en-US" sz="1400" u="sng" dirty="0" smtClean="0">
                <a:latin typeface="Comic Sans MS" pitchFamily="66" charset="0"/>
                <a:hlinkClick r:id="rId3"/>
              </a:rPr>
              <a:t>http</a:t>
            </a:r>
            <a:r>
              <a:rPr lang="en-US" sz="1400" u="sng" dirty="0">
                <a:latin typeface="Comic Sans MS" pitchFamily="66" charset="0"/>
                <a:hlinkClick r:id="rId3"/>
              </a:rPr>
              <a:t>://cvetik-semicvetik105.narod.ru/index_up.html</a:t>
            </a:r>
            <a:endParaRPr lang="ru-RU" sz="1400" u="sng" dirty="0" smtClean="0">
              <a:latin typeface="Comic Sans MS" pitchFamily="66" charset="0"/>
              <a:hlinkClick r:id="rId4"/>
            </a:endParaRPr>
          </a:p>
          <a:p>
            <a:r>
              <a:rPr lang="en-US" sz="1400" u="sng" dirty="0" smtClean="0">
                <a:latin typeface="Comic Sans MS" pitchFamily="66" charset="0"/>
                <a:hlinkClick r:id="rId4"/>
              </a:rPr>
              <a:t>http</a:t>
            </a:r>
            <a:r>
              <a:rPr lang="en-US" sz="1400" u="sng" dirty="0">
                <a:latin typeface="Comic Sans MS" pitchFamily="66" charset="0"/>
                <a:hlinkClick r:id="rId4"/>
              </a:rPr>
              <a:t>://www.1000show.ru/shop/shop-065.html</a:t>
            </a:r>
            <a:endParaRPr lang="ru-RU" sz="1400" u="sng" dirty="0" smtClean="0">
              <a:latin typeface="Comic Sans MS" pitchFamily="66" charset="0"/>
              <a:hlinkClick r:id="rId5"/>
            </a:endParaRPr>
          </a:p>
          <a:p>
            <a:r>
              <a:rPr lang="en-US" sz="1400" u="sng" dirty="0" smtClean="0">
                <a:latin typeface="Comic Sans MS" pitchFamily="66" charset="0"/>
                <a:hlinkClick r:id="rId5"/>
              </a:rPr>
              <a:t>http</a:t>
            </a:r>
            <a:r>
              <a:rPr lang="en-US" sz="1400" u="sng" dirty="0">
                <a:latin typeface="Comic Sans MS" pitchFamily="66" charset="0"/>
                <a:hlinkClick r:id="rId5"/>
              </a:rPr>
              <a:t>://</a:t>
            </a:r>
            <a:r>
              <a:rPr lang="en-US" sz="1400" u="sng" dirty="0" smtClean="0">
                <a:latin typeface="Comic Sans MS" pitchFamily="66" charset="0"/>
                <a:hlinkClick r:id="rId5"/>
              </a:rPr>
              <a:t>soh7tih.narod.ru/7_flower.html</a:t>
            </a:r>
            <a:endParaRPr lang="ru-RU" sz="1400" u="sng" dirty="0" smtClean="0">
              <a:latin typeface="Comic Sans MS" pitchFamily="66" charset="0"/>
            </a:endParaRPr>
          </a:p>
          <a:p>
            <a:endParaRPr lang="ru-RU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294</TotalTime>
  <Words>62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Паркет</vt:lpstr>
      <vt:lpstr>Метод   «Мой цветок» </vt:lpstr>
      <vt:lpstr>  Цель – рассказать о себе, своих интересах. Почувствовать уверенность в себе в ходе презентации </vt:lpstr>
      <vt:lpstr>Проведение:</vt:lpstr>
      <vt:lpstr>Ресурсы: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«Автобусная остановка»</dc:title>
  <dc:creator>Седова</dc:creator>
  <cp:lastModifiedBy>Седова </cp:lastModifiedBy>
  <cp:revision>22</cp:revision>
  <dcterms:created xsi:type="dcterms:W3CDTF">2012-04-07T21:28:12Z</dcterms:created>
  <dcterms:modified xsi:type="dcterms:W3CDTF">2012-04-12T21:06:29Z</dcterms:modified>
</cp:coreProperties>
</file>