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9" r:id="rId3"/>
    <p:sldId id="293" r:id="rId4"/>
    <p:sldId id="285" r:id="rId5"/>
    <p:sldId id="286" r:id="rId6"/>
    <p:sldId id="287" r:id="rId7"/>
    <p:sldId id="262" r:id="rId8"/>
    <p:sldId id="277" r:id="rId9"/>
    <p:sldId id="271" r:id="rId10"/>
    <p:sldId id="263" r:id="rId11"/>
    <p:sldId id="264" r:id="rId12"/>
    <p:sldId id="260" r:id="rId13"/>
    <p:sldId id="283" r:id="rId14"/>
    <p:sldId id="284" r:id="rId15"/>
    <p:sldId id="272" r:id="rId16"/>
    <p:sldId id="290" r:id="rId17"/>
    <p:sldId id="291" r:id="rId18"/>
    <p:sldId id="292" r:id="rId19"/>
    <p:sldId id="276" r:id="rId20"/>
    <p:sldId id="282" r:id="rId21"/>
    <p:sldId id="281" r:id="rId22"/>
    <p:sldId id="261" r:id="rId23"/>
    <p:sldId id="280" r:id="rId24"/>
    <p:sldId id="275" r:id="rId25"/>
    <p:sldId id="297" r:id="rId26"/>
    <p:sldId id="267" r:id="rId27"/>
    <p:sldId id="278" r:id="rId28"/>
    <p:sldId id="298" r:id="rId29"/>
    <p:sldId id="269" r:id="rId30"/>
    <p:sldId id="259" r:id="rId31"/>
    <p:sldId id="268" r:id="rId32"/>
    <p:sldId id="29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36B-90EB-4270-8D18-B1499533D30C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1D29-B6D7-4872-8C2E-3FA40D17D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36B-90EB-4270-8D18-B1499533D30C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1D29-B6D7-4872-8C2E-3FA40D17D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36B-90EB-4270-8D18-B1499533D30C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1D29-B6D7-4872-8C2E-3FA40D17D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AE72376-B182-4BC3-8036-2153B9A4AF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36B-90EB-4270-8D18-B1499533D30C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1D29-B6D7-4872-8C2E-3FA40D17D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36B-90EB-4270-8D18-B1499533D30C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1D29-B6D7-4872-8C2E-3FA40D17D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36B-90EB-4270-8D18-B1499533D30C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1D29-B6D7-4872-8C2E-3FA40D17D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36B-90EB-4270-8D18-B1499533D30C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1D29-B6D7-4872-8C2E-3FA40D17D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36B-90EB-4270-8D18-B1499533D30C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1D29-B6D7-4872-8C2E-3FA40D17D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36B-90EB-4270-8D18-B1499533D30C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1D29-B6D7-4872-8C2E-3FA40D17D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36B-90EB-4270-8D18-B1499533D30C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1D29-B6D7-4872-8C2E-3FA40D17D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36B-90EB-4270-8D18-B1499533D30C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1D29-B6D7-4872-8C2E-3FA40D17D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8836B-90EB-4270-8D18-B1499533D30C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31D29-B6D7-4872-8C2E-3FA40D17D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2" descr="C:\Users\Гимназия 12\Desktop\помощь для презентаций\новые шаблоны для презентаций\My_new_fons_next 100\My_new_fons_next 100\2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14" y="1142984"/>
            <a:ext cx="78581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Т</a:t>
            </a:r>
            <a:endParaRPr lang="ru-RU" sz="4800" dirty="0" smtClean="0"/>
          </a:p>
          <a:p>
            <a:r>
              <a:rPr lang="ru-RU" sz="6600" dirty="0" smtClean="0">
                <a:solidFill>
                  <a:srgbClr val="FF0000"/>
                </a:solidFill>
              </a:rPr>
              <a:t>Р</a:t>
            </a:r>
            <a:endParaRPr lang="ru-RU" sz="4800" dirty="0" smtClean="0"/>
          </a:p>
          <a:p>
            <a:r>
              <a:rPr lang="ru-RU" sz="6600" dirty="0" smtClean="0">
                <a:solidFill>
                  <a:srgbClr val="FF0000"/>
                </a:solidFill>
              </a:rPr>
              <a:t>К</a:t>
            </a:r>
            <a:endParaRPr lang="ru-RU" sz="4800" dirty="0" smtClean="0"/>
          </a:p>
          <a:p>
            <a:r>
              <a:rPr lang="ru-RU" sz="6000" dirty="0" smtClean="0">
                <a:solidFill>
                  <a:srgbClr val="FF0000"/>
                </a:solidFill>
              </a:rPr>
              <a:t>М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857356" y="1383557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/>
              <a:t>ехнология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857356" y="2357430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/>
              <a:t>азвития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857356" y="3357562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/>
              <a:t>ритического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857356" y="4286256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/>
              <a:t>ышления</a:t>
            </a:r>
            <a:endParaRPr lang="ru-RU" sz="4800" dirty="0"/>
          </a:p>
        </p:txBody>
      </p:sp>
      <p:pic>
        <p:nvPicPr>
          <p:cNvPr id="8" name="Picture 2" descr="D:\Тулина\Тулина\помощь для презентаций\анимашки\люди\pic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000372"/>
            <a:ext cx="2428892" cy="3568372"/>
          </a:xfrm>
          <a:prstGeom prst="rect">
            <a:avLst/>
          </a:prstGeom>
          <a:noFill/>
        </p:spPr>
      </p:pic>
      <p:pic>
        <p:nvPicPr>
          <p:cNvPr id="9" name="Picture 5" descr="C:\Users\Гимназия 12\Desktop\Лариса\18832091_654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8130" y="428605"/>
            <a:ext cx="1899205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имназия 12\Desktop\помощь для презентаций\новые шаблоны для презентаций\My_new_fon_3\3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880"/>
            <a:ext cx="9144000" cy="679024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285984" y="428604"/>
            <a:ext cx="5357850" cy="1143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Главные члены предложения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5720" y="3429000"/>
            <a:ext cx="2857520" cy="11430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 ком или о чем говорится в предложении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42976" y="4786322"/>
            <a:ext cx="3500462" cy="11430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Часто выражается именем существительным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57818" y="4786322"/>
            <a:ext cx="3500462" cy="11430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Часто выражается глаголом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357950" y="3500438"/>
            <a:ext cx="2786050" cy="11430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Что говорится о подлежащем</a:t>
            </a:r>
            <a:endParaRPr lang="ru-RU" b="1" dirty="0">
              <a:solidFill>
                <a:srgbClr val="7030A0"/>
              </a:solidFill>
            </a:endParaRPr>
          </a:p>
        </p:txBody>
      </p:sp>
      <p:grpSp>
        <p:nvGrpSpPr>
          <p:cNvPr id="2" name="Группа 24"/>
          <p:cNvGrpSpPr/>
          <p:nvPr/>
        </p:nvGrpSpPr>
        <p:grpSpPr>
          <a:xfrm>
            <a:off x="1285852" y="1928802"/>
            <a:ext cx="3071834" cy="1285884"/>
            <a:chOff x="1285852" y="1928802"/>
            <a:chExt cx="3071834" cy="1285884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" name="Овал 3"/>
            <p:cNvSpPr/>
            <p:nvPr/>
          </p:nvSpPr>
          <p:spPr>
            <a:xfrm>
              <a:off x="1285852" y="1928802"/>
              <a:ext cx="3071834" cy="12858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7030A0"/>
                  </a:solidFill>
                </a:rPr>
                <a:t>ПОДЛЕЖАЩЕЕ</a:t>
              </a:r>
              <a:endParaRPr lang="ru-RU" sz="24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714480" y="2714620"/>
              <a:ext cx="2143140" cy="158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Группа 25"/>
          <p:cNvGrpSpPr/>
          <p:nvPr/>
        </p:nvGrpSpPr>
        <p:grpSpPr>
          <a:xfrm>
            <a:off x="5286380" y="2000240"/>
            <a:ext cx="3071834" cy="1285884"/>
            <a:chOff x="5286380" y="2000240"/>
            <a:chExt cx="3071834" cy="1285884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" name="Овал 4"/>
            <p:cNvSpPr/>
            <p:nvPr/>
          </p:nvSpPr>
          <p:spPr>
            <a:xfrm>
              <a:off x="5286380" y="2000240"/>
              <a:ext cx="3071834" cy="12858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7030A0"/>
                  </a:solidFill>
                </a:rPr>
                <a:t>СКАЗУЕМОЕ</a:t>
              </a:r>
              <a:endParaRPr lang="ru-RU" sz="24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5715008" y="2928934"/>
              <a:ext cx="214314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715008" y="2786058"/>
              <a:ext cx="214314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Стрелка вправо 15"/>
          <p:cNvSpPr/>
          <p:nvPr/>
        </p:nvSpPr>
        <p:spPr>
          <a:xfrm rot="2521836">
            <a:off x="5868842" y="1645954"/>
            <a:ext cx="775969" cy="330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8159256">
            <a:off x="3077787" y="1580424"/>
            <a:ext cx="775969" cy="330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3206194">
            <a:off x="7977351" y="3192523"/>
            <a:ext cx="388968" cy="175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4521014">
            <a:off x="2758023" y="3879489"/>
            <a:ext cx="1598480" cy="290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6049695">
            <a:off x="5408852" y="3950927"/>
            <a:ext cx="1598480" cy="290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6830003">
            <a:off x="1321707" y="3125949"/>
            <a:ext cx="388968" cy="175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имназия 12\Desktop\помощь для презентаций\новые шаблоны для презентаций\My_new_fon_3\3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024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285984" y="428604"/>
            <a:ext cx="5357850" cy="1143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Второстепенные члены предложения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2014534"/>
            <a:ext cx="2000264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ОПРЕДЕЛЕНИЕ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43306" y="4429132"/>
            <a:ext cx="2214578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ОБСТОЯТЕЛЬСТВО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57950" y="2085972"/>
            <a:ext cx="2000264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ДОПОЛНЕНИЕ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7911631">
            <a:off x="2460887" y="1530976"/>
            <a:ext cx="659571" cy="402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2326968">
            <a:off x="6556874" y="1609886"/>
            <a:ext cx="659571" cy="402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3467218" y="2681408"/>
            <a:ext cx="2521740" cy="402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42844" y="3214686"/>
            <a:ext cx="2214578" cy="92869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ПРИЗНАК ПРЕДМЕТА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285852" y="4214818"/>
            <a:ext cx="2214578" cy="8572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ВЫРАЖАЕТСЯ ПРИЛАГАТ.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357290" y="5643578"/>
            <a:ext cx="2500330" cy="92869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Где, как и когда происходит действие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000628" y="5715016"/>
            <a:ext cx="2214578" cy="92869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Наречие и </a:t>
            </a:r>
            <a:r>
              <a:rPr lang="ru-RU" b="1" dirty="0" err="1" smtClean="0">
                <a:solidFill>
                  <a:srgbClr val="002060"/>
                </a:solidFill>
              </a:rPr>
              <a:t>существит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929322" y="4286256"/>
            <a:ext cx="2214578" cy="92869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СУЩЕСТВИТ.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НЕ В НАЧАЛЬН. ФОРМЕ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929422" y="3214686"/>
            <a:ext cx="2214578" cy="92869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ОБОЗНАЧАЕТ ПРЕДМЕТ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7911631">
            <a:off x="1896359" y="2983452"/>
            <a:ext cx="480998" cy="319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2561812">
            <a:off x="7046780" y="3060110"/>
            <a:ext cx="480998" cy="319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6155438" y="3488636"/>
            <a:ext cx="1235855" cy="402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2083472" y="3417198"/>
            <a:ext cx="1235855" cy="402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8919168">
            <a:off x="3481454" y="5393662"/>
            <a:ext cx="659571" cy="402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908584">
            <a:off x="4998969" y="5358576"/>
            <a:ext cx="659571" cy="402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2" descr="C:\Users\Гимназия 12\Desktop\помощь для презентаций\новые шаблоны для презентаций\My_new_fons_next 100\My_new_fons_next 100\2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Группа 23"/>
          <p:cNvGrpSpPr/>
          <p:nvPr/>
        </p:nvGrpSpPr>
        <p:grpSpPr>
          <a:xfrm>
            <a:off x="214282" y="714388"/>
            <a:ext cx="8215370" cy="5715008"/>
            <a:chOff x="-200714" y="109538"/>
            <a:chExt cx="6901552" cy="4572000"/>
          </a:xfrm>
        </p:grpSpPr>
        <p:sp>
          <p:nvSpPr>
            <p:cNvPr id="25" name="Oval 1"/>
            <p:cNvSpPr>
              <a:spLocks noChangeArrowheads="1"/>
            </p:cNvSpPr>
            <p:nvPr/>
          </p:nvSpPr>
          <p:spPr bwMode="auto">
            <a:xfrm>
              <a:off x="2679934" y="1938323"/>
              <a:ext cx="1377327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Величины</a:t>
              </a:r>
            </a:p>
          </p:txBody>
        </p:sp>
        <p:sp>
          <p:nvSpPr>
            <p:cNvPr id="26" name="Oval 2"/>
            <p:cNvSpPr>
              <a:spLocks noChangeArrowheads="1"/>
            </p:cNvSpPr>
            <p:nvPr/>
          </p:nvSpPr>
          <p:spPr bwMode="auto">
            <a:xfrm>
              <a:off x="2906713" y="1138238"/>
              <a:ext cx="1028700" cy="457200"/>
            </a:xfrm>
            <a:prstGeom prst="ellipse">
              <a:avLst/>
            </a:prstGeom>
            <a:solidFill>
              <a:srgbClr val="FFFFFF"/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Масса</a:t>
              </a:r>
            </a:p>
          </p:txBody>
        </p:sp>
        <p:sp>
          <p:nvSpPr>
            <p:cNvPr id="27" name="Oval 3"/>
            <p:cNvSpPr>
              <a:spLocks noChangeArrowheads="1"/>
            </p:cNvSpPr>
            <p:nvPr/>
          </p:nvSpPr>
          <p:spPr bwMode="auto">
            <a:xfrm>
              <a:off x="4164013" y="1595438"/>
              <a:ext cx="1028700" cy="457200"/>
            </a:xfrm>
            <a:prstGeom prst="ellipse">
              <a:avLst/>
            </a:prstGeom>
            <a:solidFill>
              <a:srgbClr val="FFFFFF"/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4"/>
            <p:cNvSpPr>
              <a:spLocks noChangeArrowheads="1"/>
            </p:cNvSpPr>
            <p:nvPr/>
          </p:nvSpPr>
          <p:spPr bwMode="auto">
            <a:xfrm>
              <a:off x="1535113" y="1709738"/>
              <a:ext cx="1028700" cy="457200"/>
            </a:xfrm>
            <a:prstGeom prst="ellipse">
              <a:avLst/>
            </a:prstGeom>
            <a:solidFill>
              <a:srgbClr val="FFFFFF"/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Oval 6"/>
            <p:cNvSpPr>
              <a:spLocks noChangeArrowheads="1"/>
            </p:cNvSpPr>
            <p:nvPr/>
          </p:nvSpPr>
          <p:spPr bwMode="auto">
            <a:xfrm>
              <a:off x="2220913" y="2624138"/>
              <a:ext cx="1028700" cy="457200"/>
            </a:xfrm>
            <a:prstGeom prst="ellipse">
              <a:avLst/>
            </a:prstGeom>
            <a:solidFill>
              <a:srgbClr val="FFFFFF"/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4049713" y="2624138"/>
              <a:ext cx="1028700" cy="457200"/>
            </a:xfrm>
            <a:prstGeom prst="ellipse">
              <a:avLst/>
            </a:prstGeom>
            <a:solidFill>
              <a:srgbClr val="FFFFFF"/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Line 7"/>
            <p:cNvSpPr>
              <a:spLocks noChangeShapeType="1"/>
            </p:cNvSpPr>
            <p:nvPr/>
          </p:nvSpPr>
          <p:spPr bwMode="auto">
            <a:xfrm flipH="1">
              <a:off x="3017838" y="2393950"/>
              <a:ext cx="11430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8"/>
            <p:cNvSpPr>
              <a:spLocks noChangeShapeType="1"/>
            </p:cNvSpPr>
            <p:nvPr/>
          </p:nvSpPr>
          <p:spPr bwMode="auto">
            <a:xfrm flipH="1" flipV="1">
              <a:off x="3475038" y="1593850"/>
              <a:ext cx="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9"/>
            <p:cNvSpPr>
              <a:spLocks noChangeShapeType="1"/>
            </p:cNvSpPr>
            <p:nvPr/>
          </p:nvSpPr>
          <p:spPr bwMode="auto">
            <a:xfrm>
              <a:off x="3817938" y="2393950"/>
              <a:ext cx="22860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 flipH="1" flipV="1">
              <a:off x="2560638" y="1936750"/>
              <a:ext cx="2286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 flipV="1">
              <a:off x="3932238" y="1936750"/>
              <a:ext cx="2286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Oval 63"/>
            <p:cNvSpPr>
              <a:spLocks noChangeArrowheads="1"/>
            </p:cNvSpPr>
            <p:nvPr/>
          </p:nvSpPr>
          <p:spPr bwMode="auto">
            <a:xfrm>
              <a:off x="-200714" y="2166938"/>
              <a:ext cx="934139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См </a:t>
              </a:r>
              <a:r>
                <a:rPr kumimoji="0" lang="ru-RU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кв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Oval 64"/>
            <p:cNvSpPr>
              <a:spLocks noChangeArrowheads="1"/>
            </p:cNvSpPr>
            <p:nvPr/>
          </p:nvSpPr>
          <p:spPr bwMode="auto">
            <a:xfrm>
              <a:off x="339725" y="1595438"/>
              <a:ext cx="736600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Oval 62"/>
            <p:cNvSpPr>
              <a:spLocks noChangeArrowheads="1"/>
            </p:cNvSpPr>
            <p:nvPr/>
          </p:nvSpPr>
          <p:spPr bwMode="auto">
            <a:xfrm>
              <a:off x="960438" y="2279650"/>
              <a:ext cx="688975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Oval 65"/>
            <p:cNvSpPr>
              <a:spLocks noChangeArrowheads="1"/>
            </p:cNvSpPr>
            <p:nvPr/>
          </p:nvSpPr>
          <p:spPr bwMode="auto">
            <a:xfrm>
              <a:off x="-53975" y="1023938"/>
              <a:ext cx="673100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Oval 58"/>
            <p:cNvSpPr>
              <a:spLocks noChangeArrowheads="1"/>
            </p:cNvSpPr>
            <p:nvPr/>
          </p:nvSpPr>
          <p:spPr bwMode="auto">
            <a:xfrm>
              <a:off x="1646238" y="3986213"/>
              <a:ext cx="688975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Oval 56"/>
            <p:cNvSpPr>
              <a:spLocks noChangeArrowheads="1"/>
            </p:cNvSpPr>
            <p:nvPr/>
          </p:nvSpPr>
          <p:spPr bwMode="auto">
            <a:xfrm>
              <a:off x="960438" y="3195638"/>
              <a:ext cx="688975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59"/>
            <p:cNvSpPr>
              <a:spLocks noChangeArrowheads="1"/>
            </p:cNvSpPr>
            <p:nvPr/>
          </p:nvSpPr>
          <p:spPr bwMode="auto">
            <a:xfrm>
              <a:off x="3021013" y="3186113"/>
              <a:ext cx="746125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Oval 57"/>
            <p:cNvSpPr>
              <a:spLocks noChangeArrowheads="1"/>
            </p:cNvSpPr>
            <p:nvPr/>
          </p:nvSpPr>
          <p:spPr bwMode="auto">
            <a:xfrm>
              <a:off x="1206500" y="3652838"/>
              <a:ext cx="669925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Oval 54"/>
            <p:cNvSpPr>
              <a:spLocks noChangeArrowheads="1"/>
            </p:cNvSpPr>
            <p:nvPr/>
          </p:nvSpPr>
          <p:spPr bwMode="auto">
            <a:xfrm>
              <a:off x="3589337" y="3538538"/>
              <a:ext cx="891002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литр</a:t>
              </a:r>
            </a:p>
          </p:txBody>
        </p:sp>
        <p:sp>
          <p:nvSpPr>
            <p:cNvPr id="45" name="Oval 55"/>
            <p:cNvSpPr>
              <a:spLocks noChangeArrowheads="1"/>
            </p:cNvSpPr>
            <p:nvPr/>
          </p:nvSpPr>
          <p:spPr bwMode="auto">
            <a:xfrm>
              <a:off x="4506913" y="3538538"/>
              <a:ext cx="742950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Oval 61"/>
            <p:cNvSpPr>
              <a:spLocks noChangeArrowheads="1"/>
            </p:cNvSpPr>
            <p:nvPr/>
          </p:nvSpPr>
          <p:spPr bwMode="auto">
            <a:xfrm>
              <a:off x="2449513" y="3881438"/>
              <a:ext cx="800100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мин</a:t>
              </a:r>
            </a:p>
          </p:txBody>
        </p:sp>
        <p:sp>
          <p:nvSpPr>
            <p:cNvPr id="47" name="Oval 53"/>
            <p:cNvSpPr>
              <a:spLocks noChangeArrowheads="1"/>
            </p:cNvSpPr>
            <p:nvPr/>
          </p:nvSpPr>
          <p:spPr bwMode="auto">
            <a:xfrm>
              <a:off x="3932238" y="4224338"/>
              <a:ext cx="688975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Oval 50"/>
            <p:cNvSpPr>
              <a:spLocks noChangeArrowheads="1"/>
            </p:cNvSpPr>
            <p:nvPr/>
          </p:nvSpPr>
          <p:spPr bwMode="auto">
            <a:xfrm>
              <a:off x="5535613" y="4110038"/>
              <a:ext cx="787400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5992813" y="3195638"/>
              <a:ext cx="708025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Oval 51"/>
            <p:cNvSpPr>
              <a:spLocks noChangeArrowheads="1"/>
            </p:cNvSpPr>
            <p:nvPr/>
          </p:nvSpPr>
          <p:spPr bwMode="auto">
            <a:xfrm>
              <a:off x="5192713" y="3195638"/>
              <a:ext cx="685800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48"/>
            <p:cNvSpPr>
              <a:spLocks noChangeArrowheads="1"/>
            </p:cNvSpPr>
            <p:nvPr/>
          </p:nvSpPr>
          <p:spPr bwMode="auto">
            <a:xfrm>
              <a:off x="5878513" y="2624138"/>
              <a:ext cx="638175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Oval 47"/>
            <p:cNvSpPr>
              <a:spLocks noChangeArrowheads="1"/>
            </p:cNvSpPr>
            <p:nvPr/>
          </p:nvSpPr>
          <p:spPr bwMode="auto">
            <a:xfrm>
              <a:off x="5078413" y="2052638"/>
              <a:ext cx="708025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Oval 45"/>
            <p:cNvSpPr>
              <a:spLocks noChangeArrowheads="1"/>
            </p:cNvSpPr>
            <p:nvPr/>
          </p:nvSpPr>
          <p:spPr bwMode="auto">
            <a:xfrm>
              <a:off x="5992813" y="1824038"/>
              <a:ext cx="708025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auto">
            <a:xfrm>
              <a:off x="4679950" y="4224338"/>
              <a:ext cx="739775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Oval 44"/>
            <p:cNvSpPr>
              <a:spLocks noChangeArrowheads="1"/>
            </p:cNvSpPr>
            <p:nvPr/>
          </p:nvSpPr>
          <p:spPr bwMode="auto">
            <a:xfrm>
              <a:off x="5421313" y="1366838"/>
              <a:ext cx="717550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дм</a:t>
              </a:r>
            </a:p>
          </p:txBody>
        </p:sp>
        <p:sp>
          <p:nvSpPr>
            <p:cNvPr id="56" name="Oval 43"/>
            <p:cNvSpPr>
              <a:spLocks noChangeArrowheads="1"/>
            </p:cNvSpPr>
            <p:nvPr/>
          </p:nvSpPr>
          <p:spPr bwMode="auto">
            <a:xfrm>
              <a:off x="5535613" y="566738"/>
              <a:ext cx="698500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Oval 46"/>
            <p:cNvSpPr>
              <a:spLocks noChangeArrowheads="1"/>
            </p:cNvSpPr>
            <p:nvPr/>
          </p:nvSpPr>
          <p:spPr bwMode="auto">
            <a:xfrm>
              <a:off x="4506913" y="909638"/>
              <a:ext cx="685800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Oval 67"/>
            <p:cNvSpPr>
              <a:spLocks noChangeArrowheads="1"/>
            </p:cNvSpPr>
            <p:nvPr/>
          </p:nvSpPr>
          <p:spPr bwMode="auto">
            <a:xfrm>
              <a:off x="735013" y="909638"/>
              <a:ext cx="800100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Oval 66"/>
            <p:cNvSpPr>
              <a:spLocks noChangeArrowheads="1"/>
            </p:cNvSpPr>
            <p:nvPr/>
          </p:nvSpPr>
          <p:spPr bwMode="auto">
            <a:xfrm>
              <a:off x="1763713" y="909638"/>
              <a:ext cx="796925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Oval 41"/>
            <p:cNvSpPr>
              <a:spLocks noChangeArrowheads="1"/>
            </p:cNvSpPr>
            <p:nvPr/>
          </p:nvSpPr>
          <p:spPr bwMode="auto">
            <a:xfrm>
              <a:off x="2622550" y="452438"/>
              <a:ext cx="854075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Oval 38"/>
            <p:cNvSpPr>
              <a:spLocks noChangeArrowheads="1"/>
            </p:cNvSpPr>
            <p:nvPr/>
          </p:nvSpPr>
          <p:spPr bwMode="auto">
            <a:xfrm>
              <a:off x="3478213" y="109538"/>
              <a:ext cx="796925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Oval 39"/>
            <p:cNvSpPr>
              <a:spLocks noChangeArrowheads="1"/>
            </p:cNvSpPr>
            <p:nvPr/>
          </p:nvSpPr>
          <p:spPr bwMode="auto">
            <a:xfrm>
              <a:off x="3821113" y="566738"/>
              <a:ext cx="682625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Oval 40"/>
            <p:cNvSpPr>
              <a:spLocks noChangeArrowheads="1"/>
            </p:cNvSpPr>
            <p:nvPr/>
          </p:nvSpPr>
          <p:spPr bwMode="auto">
            <a:xfrm>
              <a:off x="2058988" y="157163"/>
              <a:ext cx="800100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Line 42"/>
            <p:cNvSpPr>
              <a:spLocks noChangeShapeType="1"/>
            </p:cNvSpPr>
            <p:nvPr/>
          </p:nvSpPr>
          <p:spPr bwMode="auto">
            <a:xfrm flipH="1" flipV="1">
              <a:off x="2560638" y="679450"/>
              <a:ext cx="457200" cy="571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Line 12"/>
            <p:cNvSpPr>
              <a:spLocks noChangeShapeType="1"/>
            </p:cNvSpPr>
            <p:nvPr/>
          </p:nvSpPr>
          <p:spPr bwMode="auto">
            <a:xfrm flipH="1" flipV="1">
              <a:off x="3246438" y="908050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Line 13"/>
            <p:cNvSpPr>
              <a:spLocks noChangeShapeType="1"/>
            </p:cNvSpPr>
            <p:nvPr/>
          </p:nvSpPr>
          <p:spPr bwMode="auto">
            <a:xfrm flipV="1">
              <a:off x="3703638" y="908050"/>
              <a:ext cx="11430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Line 14"/>
            <p:cNvSpPr>
              <a:spLocks noChangeShapeType="1"/>
            </p:cNvSpPr>
            <p:nvPr/>
          </p:nvSpPr>
          <p:spPr bwMode="auto">
            <a:xfrm flipV="1">
              <a:off x="3475038" y="565150"/>
              <a:ext cx="114300" cy="571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Line 15"/>
            <p:cNvSpPr>
              <a:spLocks noChangeShapeType="1"/>
            </p:cNvSpPr>
            <p:nvPr/>
          </p:nvSpPr>
          <p:spPr bwMode="auto">
            <a:xfrm flipH="1" flipV="1">
              <a:off x="1989138" y="1365250"/>
              <a:ext cx="11430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Line 16"/>
            <p:cNvSpPr>
              <a:spLocks noChangeShapeType="1"/>
            </p:cNvSpPr>
            <p:nvPr/>
          </p:nvSpPr>
          <p:spPr bwMode="auto">
            <a:xfrm flipH="1" flipV="1">
              <a:off x="1531938" y="1250950"/>
              <a:ext cx="34290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Line 17"/>
            <p:cNvSpPr>
              <a:spLocks noChangeShapeType="1"/>
            </p:cNvSpPr>
            <p:nvPr/>
          </p:nvSpPr>
          <p:spPr bwMode="auto">
            <a:xfrm flipH="1" flipV="1">
              <a:off x="617538" y="1250950"/>
              <a:ext cx="1028700" cy="571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Line 18"/>
            <p:cNvSpPr>
              <a:spLocks noChangeShapeType="1"/>
            </p:cNvSpPr>
            <p:nvPr/>
          </p:nvSpPr>
          <p:spPr bwMode="auto">
            <a:xfrm flipH="1" flipV="1">
              <a:off x="1074738" y="1822450"/>
              <a:ext cx="4572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Line 19"/>
            <p:cNvSpPr>
              <a:spLocks noChangeShapeType="1"/>
            </p:cNvSpPr>
            <p:nvPr/>
          </p:nvSpPr>
          <p:spPr bwMode="auto">
            <a:xfrm flipH="1">
              <a:off x="731838" y="2051050"/>
              <a:ext cx="80010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Line 20"/>
            <p:cNvSpPr>
              <a:spLocks noChangeShapeType="1"/>
            </p:cNvSpPr>
            <p:nvPr/>
          </p:nvSpPr>
          <p:spPr bwMode="auto">
            <a:xfrm flipH="1">
              <a:off x="1417638" y="2165350"/>
              <a:ext cx="34290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Line 21"/>
            <p:cNvSpPr>
              <a:spLocks noChangeShapeType="1"/>
            </p:cNvSpPr>
            <p:nvPr/>
          </p:nvSpPr>
          <p:spPr bwMode="auto">
            <a:xfrm flipH="1">
              <a:off x="1531938" y="2851150"/>
              <a:ext cx="68580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Line 22"/>
            <p:cNvSpPr>
              <a:spLocks noChangeShapeType="1"/>
            </p:cNvSpPr>
            <p:nvPr/>
          </p:nvSpPr>
          <p:spPr bwMode="auto">
            <a:xfrm flipH="1">
              <a:off x="1760538" y="3003550"/>
              <a:ext cx="609600" cy="647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Line 23"/>
            <p:cNvSpPr>
              <a:spLocks noChangeShapeType="1"/>
            </p:cNvSpPr>
            <p:nvPr/>
          </p:nvSpPr>
          <p:spPr bwMode="auto">
            <a:xfrm flipH="1">
              <a:off x="2217738" y="3079750"/>
              <a:ext cx="342900" cy="800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Line 24"/>
            <p:cNvSpPr>
              <a:spLocks noChangeShapeType="1"/>
            </p:cNvSpPr>
            <p:nvPr/>
          </p:nvSpPr>
          <p:spPr bwMode="auto">
            <a:xfrm flipH="1">
              <a:off x="2674938" y="3079750"/>
              <a:ext cx="114300" cy="800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Line 60"/>
            <p:cNvSpPr>
              <a:spLocks noChangeShapeType="1"/>
            </p:cNvSpPr>
            <p:nvPr/>
          </p:nvSpPr>
          <p:spPr bwMode="auto">
            <a:xfrm>
              <a:off x="3017838" y="3079750"/>
              <a:ext cx="114300" cy="171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Line 25"/>
            <p:cNvSpPr>
              <a:spLocks noChangeShapeType="1"/>
            </p:cNvSpPr>
            <p:nvPr/>
          </p:nvSpPr>
          <p:spPr bwMode="auto">
            <a:xfrm flipH="1">
              <a:off x="4046538" y="3079750"/>
              <a:ext cx="22860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Line 26"/>
            <p:cNvSpPr>
              <a:spLocks noChangeShapeType="1"/>
            </p:cNvSpPr>
            <p:nvPr/>
          </p:nvSpPr>
          <p:spPr bwMode="auto">
            <a:xfrm flipH="1">
              <a:off x="4618038" y="3079750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Line 27"/>
            <p:cNvSpPr>
              <a:spLocks noChangeShapeType="1"/>
            </p:cNvSpPr>
            <p:nvPr/>
          </p:nvSpPr>
          <p:spPr bwMode="auto">
            <a:xfrm>
              <a:off x="4960938" y="2965450"/>
              <a:ext cx="34290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 flipH="1">
              <a:off x="4389438" y="3079750"/>
              <a:ext cx="114300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Line 29"/>
            <p:cNvSpPr>
              <a:spLocks noChangeShapeType="1"/>
            </p:cNvSpPr>
            <p:nvPr/>
          </p:nvSpPr>
          <p:spPr bwMode="auto">
            <a:xfrm>
              <a:off x="4846638" y="3079750"/>
              <a:ext cx="342900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Line 30"/>
            <p:cNvSpPr>
              <a:spLocks noChangeShapeType="1"/>
            </p:cNvSpPr>
            <p:nvPr/>
          </p:nvSpPr>
          <p:spPr bwMode="auto">
            <a:xfrm>
              <a:off x="5075238" y="2851150"/>
              <a:ext cx="800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Line 31"/>
            <p:cNvSpPr>
              <a:spLocks noChangeShapeType="1"/>
            </p:cNvSpPr>
            <p:nvPr/>
          </p:nvSpPr>
          <p:spPr bwMode="auto">
            <a:xfrm>
              <a:off x="5075238" y="2965450"/>
              <a:ext cx="91440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Line 32"/>
            <p:cNvSpPr>
              <a:spLocks noChangeShapeType="1"/>
            </p:cNvSpPr>
            <p:nvPr/>
          </p:nvSpPr>
          <p:spPr bwMode="auto">
            <a:xfrm>
              <a:off x="4960938" y="3079750"/>
              <a:ext cx="571500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Line 33"/>
            <p:cNvSpPr>
              <a:spLocks noChangeShapeType="1"/>
            </p:cNvSpPr>
            <p:nvPr/>
          </p:nvSpPr>
          <p:spPr bwMode="auto">
            <a:xfrm flipV="1">
              <a:off x="4732338" y="1365250"/>
              <a:ext cx="11430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Line 34"/>
            <p:cNvSpPr>
              <a:spLocks noChangeShapeType="1"/>
            </p:cNvSpPr>
            <p:nvPr/>
          </p:nvSpPr>
          <p:spPr bwMode="auto">
            <a:xfrm flipV="1">
              <a:off x="5075238" y="1022350"/>
              <a:ext cx="571500" cy="571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Line 35"/>
            <p:cNvSpPr>
              <a:spLocks noChangeShapeType="1"/>
            </p:cNvSpPr>
            <p:nvPr/>
          </p:nvSpPr>
          <p:spPr bwMode="auto">
            <a:xfrm flipV="1">
              <a:off x="5189538" y="1593850"/>
              <a:ext cx="2286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Line 36"/>
            <p:cNvSpPr>
              <a:spLocks noChangeShapeType="1"/>
            </p:cNvSpPr>
            <p:nvPr/>
          </p:nvSpPr>
          <p:spPr bwMode="auto">
            <a:xfrm>
              <a:off x="4960938" y="2051050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Line 37"/>
            <p:cNvSpPr>
              <a:spLocks noChangeShapeType="1"/>
            </p:cNvSpPr>
            <p:nvPr/>
          </p:nvSpPr>
          <p:spPr bwMode="auto">
            <a:xfrm>
              <a:off x="5189538" y="1822450"/>
              <a:ext cx="8001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714744" y="2285992"/>
            <a:ext cx="1785950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Звуки речи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57224" y="2285992"/>
            <a:ext cx="2428892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857884" y="2214554"/>
            <a:ext cx="1928826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358050" y="1142984"/>
            <a:ext cx="1785950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071934" y="714356"/>
            <a:ext cx="2214578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2910" y="4143380"/>
            <a:ext cx="1785950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7158" y="500042"/>
            <a:ext cx="2357454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143372" y="4286256"/>
            <a:ext cx="2286016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000892" y="4000504"/>
            <a:ext cx="1785950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000" b="1" dirty="0">
              <a:ln/>
              <a:solidFill>
                <a:srgbClr val="00B05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 flipH="1" flipV="1">
            <a:off x="1857359" y="2071677"/>
            <a:ext cx="42862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4"/>
          </p:cNvCxnSpPr>
          <p:nvPr/>
        </p:nvCxnSpPr>
        <p:spPr>
          <a:xfrm rot="5400000">
            <a:off x="1750199" y="3821909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3286116" y="307181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500694" y="300037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V="1">
            <a:off x="6143636" y="1857364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7"/>
            <a:endCxn id="5" idx="3"/>
          </p:cNvCxnSpPr>
          <p:nvPr/>
        </p:nvCxnSpPr>
        <p:spPr>
          <a:xfrm rot="5400000" flipH="1" flipV="1">
            <a:off x="7506019" y="2299752"/>
            <a:ext cx="111798" cy="1153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5786446" y="3714752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7215206" y="3571876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6215074" y="500042"/>
            <a:ext cx="1285884" cy="7143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715272" y="142852"/>
            <a:ext cx="1285884" cy="7143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40" name="Прямая со стрелкой 39"/>
          <p:cNvCxnSpPr>
            <a:stCxn id="5" idx="1"/>
            <a:endCxn id="38" idx="5"/>
          </p:cNvCxnSpPr>
          <p:nvPr/>
        </p:nvCxnSpPr>
        <p:spPr>
          <a:xfrm rot="16200000" flipV="1">
            <a:off x="7350144" y="1072306"/>
            <a:ext cx="231955" cy="3069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 flipH="1" flipV="1">
            <a:off x="8330264" y="956620"/>
            <a:ext cx="27021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714744" y="2285992"/>
            <a:ext cx="1785950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Звуки речи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57224" y="2285992"/>
            <a:ext cx="2428892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Гласные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857884" y="2214554"/>
            <a:ext cx="1928826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Согласные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358050" y="1142984"/>
            <a:ext cx="1785950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непарные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071934" y="714356"/>
            <a:ext cx="2214578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парные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2910" y="4143380"/>
            <a:ext cx="1785950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 улицы мягких команд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8596" y="642918"/>
            <a:ext cx="2357454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 улицы твердых команд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143372" y="4286256"/>
            <a:ext cx="2286016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Всегда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твердые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000892" y="4071942"/>
            <a:ext cx="1785950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rgbClr val="00B050"/>
                </a:solidFill>
              </a:rPr>
              <a:t>Всегда мягкие</a:t>
            </a:r>
            <a:endParaRPr lang="ru-RU" sz="2000" b="1" dirty="0">
              <a:ln/>
              <a:solidFill>
                <a:srgbClr val="00B050"/>
              </a:solidFill>
            </a:endParaRPr>
          </a:p>
        </p:txBody>
      </p:sp>
      <p:cxnSp>
        <p:nvCxnSpPr>
          <p:cNvPr id="15" name="Прямая со стрелкой 14"/>
          <p:cNvCxnSpPr>
            <a:stCxn id="3" idx="0"/>
          </p:cNvCxnSpPr>
          <p:nvPr/>
        </p:nvCxnSpPr>
        <p:spPr>
          <a:xfrm rot="5400000" flipH="1" flipV="1">
            <a:off x="1928797" y="2071679"/>
            <a:ext cx="357187" cy="714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1857356" y="3786190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3286116" y="307181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500694" y="300037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V="1">
            <a:off x="6143636" y="1857364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7"/>
            <a:endCxn id="5" idx="3"/>
          </p:cNvCxnSpPr>
          <p:nvPr/>
        </p:nvCxnSpPr>
        <p:spPr>
          <a:xfrm rot="5400000" flipH="1" flipV="1">
            <a:off x="7506019" y="2299752"/>
            <a:ext cx="111798" cy="1153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5786446" y="3714752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7215206" y="3571876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6215074" y="500042"/>
            <a:ext cx="1285884" cy="7143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Н.п</a:t>
            </a:r>
            <a:r>
              <a:rPr lang="ru-RU" sz="1600" dirty="0" smtClean="0">
                <a:solidFill>
                  <a:schemeClr val="tx1"/>
                </a:solidFill>
              </a:rPr>
              <a:t> звонкие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715272" y="142852"/>
            <a:ext cx="1285884" cy="7143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Н.п. глухие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40" name="Прямая со стрелкой 39"/>
          <p:cNvCxnSpPr>
            <a:stCxn id="5" idx="1"/>
            <a:endCxn id="38" idx="5"/>
          </p:cNvCxnSpPr>
          <p:nvPr/>
        </p:nvCxnSpPr>
        <p:spPr>
          <a:xfrm rot="16200000" flipV="1">
            <a:off x="7350144" y="1072306"/>
            <a:ext cx="231955" cy="3069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 flipH="1" flipV="1">
            <a:off x="8330264" y="956620"/>
            <a:ext cx="27021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28729" y="428604"/>
            <a:ext cx="5929354" cy="6215106"/>
            <a:chOff x="3285" y="8928"/>
            <a:chExt cx="7800" cy="7590"/>
          </a:xfrm>
        </p:grpSpPr>
        <p:sp>
          <p:nvSpPr>
            <p:cNvPr id="5122" name="AutoShape 2"/>
            <p:cNvSpPr>
              <a:spLocks noChangeArrowheads="1"/>
            </p:cNvSpPr>
            <p:nvPr/>
          </p:nvSpPr>
          <p:spPr bwMode="auto">
            <a:xfrm>
              <a:off x="5835" y="8928"/>
              <a:ext cx="2595" cy="1074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К.Г.Паустовский</a:t>
              </a:r>
              <a:r>
                <a:rPr kumimoji="0" lang="ru-RU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«Жильцы старого дома»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" name="AutoShape 3"/>
            <p:cNvSpPr>
              <a:spLocks noChangeArrowheads="1"/>
            </p:cNvSpPr>
            <p:nvPr/>
          </p:nvSpPr>
          <p:spPr bwMode="auto">
            <a:xfrm>
              <a:off x="5940" y="10331"/>
              <a:ext cx="2420" cy="645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«Старый дом»</a:t>
              </a: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8736" y="10586"/>
              <a:ext cx="2325" cy="974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Фунтик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3360" y="10589"/>
              <a:ext cx="2175" cy="974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Кот Степан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6" name="AutoShape 6"/>
            <p:cNvSpPr>
              <a:spLocks noChangeArrowheads="1"/>
            </p:cNvSpPr>
            <p:nvPr/>
          </p:nvSpPr>
          <p:spPr bwMode="auto">
            <a:xfrm>
              <a:off x="7860" y="11806"/>
              <a:ext cx="1650" cy="717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Рыжая такса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7" name="AutoShape 7"/>
            <p:cNvSpPr>
              <a:spLocks noChangeArrowheads="1"/>
            </p:cNvSpPr>
            <p:nvPr/>
          </p:nvSpPr>
          <p:spPr bwMode="auto">
            <a:xfrm>
              <a:off x="8760" y="12809"/>
              <a:ext cx="2325" cy="974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ЧЕРНАЯ курица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8" name="AutoShape 8"/>
            <p:cNvSpPr>
              <a:spLocks noChangeArrowheads="1"/>
            </p:cNvSpPr>
            <p:nvPr/>
          </p:nvSpPr>
          <p:spPr bwMode="auto">
            <a:xfrm>
              <a:off x="3285" y="12809"/>
              <a:ext cx="2325" cy="974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Петух ГОРЛАЧ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9" name="AutoShape 9"/>
            <p:cNvSpPr>
              <a:spLocks noChangeArrowheads="1"/>
            </p:cNvSpPr>
            <p:nvPr/>
          </p:nvSpPr>
          <p:spPr bwMode="auto">
            <a:xfrm>
              <a:off x="4800" y="11806"/>
              <a:ext cx="1680" cy="717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Черный</a:t>
              </a:r>
              <a:r>
                <a:rPr kumimoji="0" lang="ru-RU" sz="1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кот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0" name="AutoShape 10"/>
            <p:cNvSpPr>
              <a:spLocks noChangeArrowheads="1"/>
            </p:cNvSpPr>
            <p:nvPr/>
          </p:nvSpPr>
          <p:spPr bwMode="auto">
            <a:xfrm>
              <a:off x="4800" y="14083"/>
              <a:ext cx="1680" cy="702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СВАРЛИВЫЙ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1" name="AutoShape 11"/>
            <p:cNvSpPr>
              <a:spLocks noChangeArrowheads="1"/>
            </p:cNvSpPr>
            <p:nvPr/>
          </p:nvSpPr>
          <p:spPr bwMode="auto">
            <a:xfrm>
              <a:off x="7935" y="14083"/>
              <a:ext cx="1650" cy="690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ЦЫГАНКА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132" name="AutoShape 12"/>
            <p:cNvSpPr>
              <a:spLocks noChangeArrowheads="1"/>
            </p:cNvSpPr>
            <p:nvPr/>
          </p:nvSpPr>
          <p:spPr bwMode="auto">
            <a:xfrm>
              <a:off x="6285" y="15014"/>
              <a:ext cx="1650" cy="616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ЛЯГУШКА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3" name="AutoShape 13"/>
            <p:cNvSpPr>
              <a:spLocks noChangeArrowheads="1"/>
            </p:cNvSpPr>
            <p:nvPr/>
          </p:nvSpPr>
          <p:spPr bwMode="auto">
            <a:xfrm>
              <a:off x="6285" y="15902"/>
              <a:ext cx="1793" cy="616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Керосиновая</a:t>
              </a:r>
              <a:r>
                <a:rPr kumimoji="0" lang="ru-RU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лампа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134" name="AutoShape 14"/>
            <p:cNvCxnSpPr>
              <a:cxnSpLocks noChangeShapeType="1"/>
            </p:cNvCxnSpPr>
            <p:nvPr/>
          </p:nvCxnSpPr>
          <p:spPr bwMode="auto">
            <a:xfrm>
              <a:off x="7140" y="10002"/>
              <a:ext cx="0" cy="3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35" name="AutoShape 15"/>
            <p:cNvCxnSpPr>
              <a:cxnSpLocks noChangeShapeType="1"/>
            </p:cNvCxnSpPr>
            <p:nvPr/>
          </p:nvCxnSpPr>
          <p:spPr bwMode="auto">
            <a:xfrm flipH="1">
              <a:off x="5535" y="10833"/>
              <a:ext cx="40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36" name="AutoShape 16"/>
            <p:cNvCxnSpPr>
              <a:cxnSpLocks noChangeShapeType="1"/>
            </p:cNvCxnSpPr>
            <p:nvPr/>
          </p:nvCxnSpPr>
          <p:spPr bwMode="auto">
            <a:xfrm>
              <a:off x="8265" y="10833"/>
              <a:ext cx="49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37" name="AutoShape 17"/>
            <p:cNvCxnSpPr>
              <a:cxnSpLocks noChangeShapeType="1"/>
            </p:cNvCxnSpPr>
            <p:nvPr/>
          </p:nvCxnSpPr>
          <p:spPr bwMode="auto">
            <a:xfrm>
              <a:off x="5010" y="11563"/>
              <a:ext cx="525" cy="2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38" name="AutoShape 18"/>
            <p:cNvCxnSpPr>
              <a:cxnSpLocks noChangeShapeType="1"/>
            </p:cNvCxnSpPr>
            <p:nvPr/>
          </p:nvCxnSpPr>
          <p:spPr bwMode="auto">
            <a:xfrm flipH="1">
              <a:off x="8760" y="11563"/>
              <a:ext cx="450" cy="2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39" name="AutoShape 19"/>
            <p:cNvCxnSpPr>
              <a:cxnSpLocks noChangeShapeType="1"/>
            </p:cNvCxnSpPr>
            <p:nvPr/>
          </p:nvCxnSpPr>
          <p:spPr bwMode="auto">
            <a:xfrm>
              <a:off x="5340" y="12523"/>
              <a:ext cx="0" cy="2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40" name="AutoShape 20"/>
            <p:cNvCxnSpPr>
              <a:cxnSpLocks noChangeShapeType="1"/>
            </p:cNvCxnSpPr>
            <p:nvPr/>
          </p:nvCxnSpPr>
          <p:spPr bwMode="auto">
            <a:xfrm>
              <a:off x="9090" y="12523"/>
              <a:ext cx="0" cy="2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41" name="AutoShape 21"/>
            <p:cNvCxnSpPr>
              <a:cxnSpLocks noChangeShapeType="1"/>
            </p:cNvCxnSpPr>
            <p:nvPr/>
          </p:nvCxnSpPr>
          <p:spPr bwMode="auto">
            <a:xfrm>
              <a:off x="5340" y="13783"/>
              <a:ext cx="0" cy="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42" name="AutoShape 22"/>
            <p:cNvCxnSpPr>
              <a:cxnSpLocks noChangeShapeType="1"/>
            </p:cNvCxnSpPr>
            <p:nvPr/>
          </p:nvCxnSpPr>
          <p:spPr bwMode="auto">
            <a:xfrm>
              <a:off x="9090" y="13783"/>
              <a:ext cx="0" cy="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43" name="AutoShape 23"/>
            <p:cNvCxnSpPr>
              <a:cxnSpLocks noChangeShapeType="1"/>
            </p:cNvCxnSpPr>
            <p:nvPr/>
          </p:nvCxnSpPr>
          <p:spPr bwMode="auto">
            <a:xfrm>
              <a:off x="7140" y="10976"/>
              <a:ext cx="0" cy="40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44" name="AutoShape 24"/>
            <p:cNvCxnSpPr>
              <a:cxnSpLocks noChangeShapeType="1"/>
            </p:cNvCxnSpPr>
            <p:nvPr/>
          </p:nvCxnSpPr>
          <p:spPr bwMode="auto">
            <a:xfrm flipH="1">
              <a:off x="6480" y="12523"/>
              <a:ext cx="1785" cy="15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45" name="AutoShape 25"/>
            <p:cNvCxnSpPr>
              <a:cxnSpLocks noChangeShapeType="1"/>
            </p:cNvCxnSpPr>
            <p:nvPr/>
          </p:nvCxnSpPr>
          <p:spPr bwMode="auto">
            <a:xfrm>
              <a:off x="6105" y="12523"/>
              <a:ext cx="1830" cy="15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46" name="AutoShape 26"/>
            <p:cNvCxnSpPr>
              <a:cxnSpLocks noChangeShapeType="1"/>
            </p:cNvCxnSpPr>
            <p:nvPr/>
          </p:nvCxnSpPr>
          <p:spPr bwMode="auto">
            <a:xfrm>
              <a:off x="6480" y="12207"/>
              <a:ext cx="138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147" name="AutoShape 27"/>
            <p:cNvCxnSpPr>
              <a:cxnSpLocks noChangeShapeType="1"/>
            </p:cNvCxnSpPr>
            <p:nvPr/>
          </p:nvCxnSpPr>
          <p:spPr bwMode="auto">
            <a:xfrm>
              <a:off x="7140" y="15630"/>
              <a:ext cx="0" cy="27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785786" y="1714488"/>
            <a:ext cx="2500330" cy="100013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12" name="Стрелка вправо 11"/>
          <p:cNvSpPr/>
          <p:nvPr/>
        </p:nvSpPr>
        <p:spPr>
          <a:xfrm rot="19600766">
            <a:off x="5554371" y="2500306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8742764">
            <a:off x="3126323" y="3449643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3118962">
            <a:off x="3155404" y="2439054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955286">
            <a:off x="5519045" y="3454079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3"/>
          <p:cNvGrpSpPr/>
          <p:nvPr/>
        </p:nvGrpSpPr>
        <p:grpSpPr>
          <a:xfrm>
            <a:off x="3286116" y="2571744"/>
            <a:ext cx="2500330" cy="1000132"/>
            <a:chOff x="3286116" y="2571744"/>
            <a:chExt cx="2500330" cy="1000132"/>
          </a:xfrm>
        </p:grpSpPr>
        <p:sp>
          <p:nvSpPr>
            <p:cNvPr id="2" name="Овал 1"/>
            <p:cNvSpPr/>
            <p:nvPr/>
          </p:nvSpPr>
          <p:spPr>
            <a:xfrm>
              <a:off x="3286116" y="2571744"/>
              <a:ext cx="2500330" cy="10001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00430" y="2643182"/>
              <a:ext cx="2286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400" dirty="0"/>
            </a:p>
          </p:txBody>
        </p:sp>
      </p:grpSp>
      <p:grpSp>
        <p:nvGrpSpPr>
          <p:cNvPr id="4" name="Группа 20"/>
          <p:cNvGrpSpPr/>
          <p:nvPr/>
        </p:nvGrpSpPr>
        <p:grpSpPr>
          <a:xfrm>
            <a:off x="5857884" y="1714488"/>
            <a:ext cx="2500330" cy="1000132"/>
            <a:chOff x="5857884" y="1714488"/>
            <a:chExt cx="2500330" cy="1000132"/>
          </a:xfrm>
        </p:grpSpPr>
        <p:sp>
          <p:nvSpPr>
            <p:cNvPr id="10" name="Овал 9"/>
            <p:cNvSpPr/>
            <p:nvPr/>
          </p:nvSpPr>
          <p:spPr>
            <a:xfrm>
              <a:off x="5857884" y="1714488"/>
              <a:ext cx="2500330" cy="10001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29322" y="1857364"/>
              <a:ext cx="23574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3600" dirty="0"/>
            </a:p>
          </p:txBody>
        </p:sp>
      </p:grpSp>
      <p:grpSp>
        <p:nvGrpSpPr>
          <p:cNvPr id="5" name="Группа 22"/>
          <p:cNvGrpSpPr/>
          <p:nvPr/>
        </p:nvGrpSpPr>
        <p:grpSpPr>
          <a:xfrm>
            <a:off x="857224" y="3500438"/>
            <a:ext cx="2786082" cy="1000132"/>
            <a:chOff x="857224" y="3500438"/>
            <a:chExt cx="2786082" cy="1000132"/>
          </a:xfrm>
        </p:grpSpPr>
        <p:sp>
          <p:nvSpPr>
            <p:cNvPr id="7" name="Овал 6"/>
            <p:cNvSpPr/>
            <p:nvPr/>
          </p:nvSpPr>
          <p:spPr>
            <a:xfrm>
              <a:off x="857224" y="3500438"/>
              <a:ext cx="2500330" cy="10001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57224" y="3714752"/>
              <a:ext cx="2786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800" dirty="0"/>
            </a:p>
          </p:txBody>
        </p:sp>
      </p:grpSp>
      <p:grpSp>
        <p:nvGrpSpPr>
          <p:cNvPr id="6" name="Группа 21"/>
          <p:cNvGrpSpPr/>
          <p:nvPr/>
        </p:nvGrpSpPr>
        <p:grpSpPr>
          <a:xfrm>
            <a:off x="5715008" y="3500438"/>
            <a:ext cx="2786082" cy="1000132"/>
            <a:chOff x="5715008" y="3500438"/>
            <a:chExt cx="2786082" cy="1000132"/>
          </a:xfrm>
        </p:grpSpPr>
        <p:sp>
          <p:nvSpPr>
            <p:cNvPr id="9" name="Овал 8"/>
            <p:cNvSpPr/>
            <p:nvPr/>
          </p:nvSpPr>
          <p:spPr>
            <a:xfrm>
              <a:off x="5786446" y="3500438"/>
              <a:ext cx="2500330" cy="10001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5008" y="3714752"/>
              <a:ext cx="2786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800" dirty="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857504" y="2714620"/>
            <a:ext cx="3214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Изобразитель</a:t>
            </a:r>
          </a:p>
          <a:p>
            <a:pPr algn="ctr"/>
            <a:r>
              <a:rPr lang="ru-RU" sz="2400" dirty="0" err="1" smtClean="0"/>
              <a:t>ные</a:t>
            </a:r>
            <a:r>
              <a:rPr lang="ru-RU" sz="2400" dirty="0" smtClean="0"/>
              <a:t> средства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785786" y="1714488"/>
            <a:ext cx="2500330" cy="100013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эпитет</a:t>
            </a:r>
            <a:endParaRPr lang="ru-RU" sz="4000" dirty="0"/>
          </a:p>
        </p:txBody>
      </p:sp>
      <p:sp>
        <p:nvSpPr>
          <p:cNvPr id="12" name="Стрелка вправо 11"/>
          <p:cNvSpPr/>
          <p:nvPr/>
        </p:nvSpPr>
        <p:spPr>
          <a:xfrm rot="19600766">
            <a:off x="5554371" y="2500306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8742764">
            <a:off x="3126323" y="3449643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3118962">
            <a:off x="3155404" y="2439054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955286">
            <a:off x="5519045" y="3454079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3"/>
          <p:cNvGrpSpPr/>
          <p:nvPr/>
        </p:nvGrpSpPr>
        <p:grpSpPr>
          <a:xfrm>
            <a:off x="3286116" y="2571744"/>
            <a:ext cx="2500330" cy="1000132"/>
            <a:chOff x="3286116" y="2571744"/>
            <a:chExt cx="2500330" cy="1000132"/>
          </a:xfrm>
        </p:grpSpPr>
        <p:sp>
          <p:nvSpPr>
            <p:cNvPr id="2" name="Овал 1"/>
            <p:cNvSpPr/>
            <p:nvPr/>
          </p:nvSpPr>
          <p:spPr>
            <a:xfrm>
              <a:off x="3286116" y="2571744"/>
              <a:ext cx="2500330" cy="10001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00430" y="2643182"/>
              <a:ext cx="2286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Изобразитель</a:t>
              </a:r>
            </a:p>
            <a:p>
              <a:pPr algn="ctr"/>
              <a:r>
                <a:rPr lang="ru-RU" sz="2400" dirty="0" err="1" smtClean="0"/>
                <a:t>ные</a:t>
              </a:r>
              <a:r>
                <a:rPr lang="ru-RU" sz="2400" dirty="0" smtClean="0"/>
                <a:t> средства</a:t>
              </a:r>
              <a:endParaRPr lang="ru-RU" sz="2400" dirty="0"/>
            </a:p>
          </p:txBody>
        </p:sp>
      </p:grpSp>
      <p:grpSp>
        <p:nvGrpSpPr>
          <p:cNvPr id="4" name="Группа 20"/>
          <p:cNvGrpSpPr/>
          <p:nvPr/>
        </p:nvGrpSpPr>
        <p:grpSpPr>
          <a:xfrm>
            <a:off x="5857884" y="1714488"/>
            <a:ext cx="2500330" cy="1000132"/>
            <a:chOff x="5857884" y="1714488"/>
            <a:chExt cx="2500330" cy="1000132"/>
          </a:xfrm>
        </p:grpSpPr>
        <p:sp>
          <p:nvSpPr>
            <p:cNvPr id="10" name="Овал 9"/>
            <p:cNvSpPr/>
            <p:nvPr/>
          </p:nvSpPr>
          <p:spPr>
            <a:xfrm>
              <a:off x="5857884" y="1714488"/>
              <a:ext cx="2500330" cy="10001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29322" y="1857364"/>
              <a:ext cx="23574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/>
                <a:t>сравнение</a:t>
              </a:r>
              <a:endParaRPr lang="ru-RU" sz="3600" dirty="0"/>
            </a:p>
          </p:txBody>
        </p:sp>
      </p:grpSp>
      <p:grpSp>
        <p:nvGrpSpPr>
          <p:cNvPr id="5" name="Группа 22"/>
          <p:cNvGrpSpPr/>
          <p:nvPr/>
        </p:nvGrpSpPr>
        <p:grpSpPr>
          <a:xfrm>
            <a:off x="857224" y="3500438"/>
            <a:ext cx="2786082" cy="1000132"/>
            <a:chOff x="857224" y="3500438"/>
            <a:chExt cx="2786082" cy="1000132"/>
          </a:xfrm>
        </p:grpSpPr>
        <p:sp>
          <p:nvSpPr>
            <p:cNvPr id="7" name="Овал 6"/>
            <p:cNvSpPr/>
            <p:nvPr/>
          </p:nvSpPr>
          <p:spPr>
            <a:xfrm>
              <a:off x="857224" y="3500438"/>
              <a:ext cx="2500330" cy="10001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57224" y="3714752"/>
              <a:ext cx="2786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олицетворение</a:t>
              </a:r>
              <a:endParaRPr lang="ru-RU" sz="2800" dirty="0"/>
            </a:p>
          </p:txBody>
        </p:sp>
      </p:grpSp>
      <p:grpSp>
        <p:nvGrpSpPr>
          <p:cNvPr id="6" name="Группа 21"/>
          <p:cNvGrpSpPr/>
          <p:nvPr/>
        </p:nvGrpSpPr>
        <p:grpSpPr>
          <a:xfrm>
            <a:off x="5715008" y="3500438"/>
            <a:ext cx="2786082" cy="1000132"/>
            <a:chOff x="5715008" y="3500438"/>
            <a:chExt cx="2786082" cy="1000132"/>
          </a:xfrm>
        </p:grpSpPr>
        <p:sp>
          <p:nvSpPr>
            <p:cNvPr id="9" name="Овал 8"/>
            <p:cNvSpPr/>
            <p:nvPr/>
          </p:nvSpPr>
          <p:spPr>
            <a:xfrm>
              <a:off x="5786446" y="3500438"/>
              <a:ext cx="2500330" cy="10001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5008" y="3714752"/>
              <a:ext cx="2786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фразеологизмы</a:t>
              </a:r>
              <a:endParaRPr lang="ru-RU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785786" y="1714488"/>
            <a:ext cx="2500330" cy="100013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эпитет</a:t>
            </a:r>
            <a:endParaRPr lang="ru-RU" sz="4000" dirty="0"/>
          </a:p>
        </p:txBody>
      </p:sp>
      <p:sp>
        <p:nvSpPr>
          <p:cNvPr id="12" name="Стрелка вправо 11"/>
          <p:cNvSpPr/>
          <p:nvPr/>
        </p:nvSpPr>
        <p:spPr>
          <a:xfrm rot="19600766">
            <a:off x="5554371" y="2500306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8742764">
            <a:off x="3126323" y="3449643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3118962">
            <a:off x="3155404" y="2439054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955286">
            <a:off x="5519045" y="3454079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3"/>
          <p:cNvGrpSpPr/>
          <p:nvPr/>
        </p:nvGrpSpPr>
        <p:grpSpPr>
          <a:xfrm>
            <a:off x="3286116" y="2571744"/>
            <a:ext cx="2500330" cy="1000132"/>
            <a:chOff x="3286116" y="2571744"/>
            <a:chExt cx="2500330" cy="1000132"/>
          </a:xfrm>
        </p:grpSpPr>
        <p:sp>
          <p:nvSpPr>
            <p:cNvPr id="2" name="Овал 1"/>
            <p:cNvSpPr/>
            <p:nvPr/>
          </p:nvSpPr>
          <p:spPr>
            <a:xfrm>
              <a:off x="3286116" y="2571744"/>
              <a:ext cx="2500330" cy="10001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00430" y="2643182"/>
              <a:ext cx="2286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Изобразитель</a:t>
              </a:r>
            </a:p>
            <a:p>
              <a:pPr algn="ctr"/>
              <a:r>
                <a:rPr lang="ru-RU" sz="2400" dirty="0" err="1" smtClean="0"/>
                <a:t>ные</a:t>
              </a:r>
              <a:r>
                <a:rPr lang="ru-RU" sz="2400" dirty="0" smtClean="0"/>
                <a:t> средства</a:t>
              </a:r>
              <a:endParaRPr lang="ru-RU" sz="2400" dirty="0"/>
            </a:p>
          </p:txBody>
        </p:sp>
      </p:grpSp>
      <p:grpSp>
        <p:nvGrpSpPr>
          <p:cNvPr id="4" name="Группа 20"/>
          <p:cNvGrpSpPr/>
          <p:nvPr/>
        </p:nvGrpSpPr>
        <p:grpSpPr>
          <a:xfrm>
            <a:off x="5857884" y="1714488"/>
            <a:ext cx="2500330" cy="1000132"/>
            <a:chOff x="5857884" y="1714488"/>
            <a:chExt cx="2500330" cy="1000132"/>
          </a:xfrm>
        </p:grpSpPr>
        <p:sp>
          <p:nvSpPr>
            <p:cNvPr id="10" name="Овал 9"/>
            <p:cNvSpPr/>
            <p:nvPr/>
          </p:nvSpPr>
          <p:spPr>
            <a:xfrm>
              <a:off x="5857884" y="1714488"/>
              <a:ext cx="2500330" cy="10001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29322" y="1857364"/>
              <a:ext cx="23574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/>
                <a:t>сравнение</a:t>
              </a:r>
              <a:endParaRPr lang="ru-RU" sz="3600" dirty="0"/>
            </a:p>
          </p:txBody>
        </p:sp>
      </p:grpSp>
      <p:grpSp>
        <p:nvGrpSpPr>
          <p:cNvPr id="5" name="Группа 22"/>
          <p:cNvGrpSpPr/>
          <p:nvPr/>
        </p:nvGrpSpPr>
        <p:grpSpPr>
          <a:xfrm>
            <a:off x="857224" y="3500438"/>
            <a:ext cx="2786082" cy="1000132"/>
            <a:chOff x="857224" y="3500438"/>
            <a:chExt cx="2786082" cy="1000132"/>
          </a:xfrm>
        </p:grpSpPr>
        <p:sp>
          <p:nvSpPr>
            <p:cNvPr id="7" name="Овал 6"/>
            <p:cNvSpPr/>
            <p:nvPr/>
          </p:nvSpPr>
          <p:spPr>
            <a:xfrm>
              <a:off x="857224" y="3500438"/>
              <a:ext cx="2500330" cy="10001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57224" y="3714752"/>
              <a:ext cx="2786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олицетворение</a:t>
              </a:r>
              <a:endParaRPr lang="ru-RU" sz="2800" dirty="0"/>
            </a:p>
          </p:txBody>
        </p:sp>
      </p:grpSp>
      <p:grpSp>
        <p:nvGrpSpPr>
          <p:cNvPr id="6" name="Группа 21"/>
          <p:cNvGrpSpPr/>
          <p:nvPr/>
        </p:nvGrpSpPr>
        <p:grpSpPr>
          <a:xfrm>
            <a:off x="5715008" y="3500438"/>
            <a:ext cx="2786082" cy="1000132"/>
            <a:chOff x="5715008" y="3500438"/>
            <a:chExt cx="2786082" cy="1000132"/>
          </a:xfrm>
        </p:grpSpPr>
        <p:sp>
          <p:nvSpPr>
            <p:cNvPr id="9" name="Овал 8"/>
            <p:cNvSpPr/>
            <p:nvPr/>
          </p:nvSpPr>
          <p:spPr>
            <a:xfrm>
              <a:off x="5786446" y="3500438"/>
              <a:ext cx="2500330" cy="10001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5008" y="3714752"/>
              <a:ext cx="2786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фразеологизмы</a:t>
              </a:r>
              <a:endParaRPr lang="ru-RU" sz="2800" dirty="0"/>
            </a:p>
          </p:txBody>
        </p:sp>
      </p:grpSp>
      <p:sp>
        <p:nvSpPr>
          <p:cNvPr id="25" name="Овал 24"/>
          <p:cNvSpPr/>
          <p:nvPr/>
        </p:nvSpPr>
        <p:spPr>
          <a:xfrm>
            <a:off x="357158" y="4929198"/>
            <a:ext cx="2000264" cy="78581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26" name="Овал 25"/>
          <p:cNvSpPr/>
          <p:nvPr/>
        </p:nvSpPr>
        <p:spPr>
          <a:xfrm>
            <a:off x="6858016" y="4929198"/>
            <a:ext cx="2000264" cy="78581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27" name="Овал 26"/>
          <p:cNvSpPr/>
          <p:nvPr/>
        </p:nvSpPr>
        <p:spPr>
          <a:xfrm>
            <a:off x="428596" y="500042"/>
            <a:ext cx="2000264" cy="78581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28" name="Овал 27"/>
          <p:cNvSpPr/>
          <p:nvPr/>
        </p:nvSpPr>
        <p:spPr>
          <a:xfrm>
            <a:off x="7143736" y="571480"/>
            <a:ext cx="2000264" cy="78581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29" name="Стрелка вправо 28"/>
          <p:cNvSpPr/>
          <p:nvPr/>
        </p:nvSpPr>
        <p:spPr>
          <a:xfrm rot="7867601">
            <a:off x="1066675" y="4580794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3612971">
            <a:off x="1264142" y="1411447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3097252">
            <a:off x="7704478" y="4559505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18743964">
            <a:off x="7447280" y="1405593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sz="4000" dirty="0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2976" y="500042"/>
            <a:ext cx="7345362" cy="647700"/>
          </a:xfrm>
        </p:spPr>
        <p:txBody>
          <a:bodyPr>
            <a:normAutofit fontScale="70000" lnSpcReduction="20000"/>
          </a:bodyPr>
          <a:lstStyle/>
          <a:p>
            <a:pPr algn="ctr">
              <a:buFontTx/>
              <a:buNone/>
            </a:pPr>
            <a:r>
              <a:rPr lang="ru-RU" sz="4200" b="1" dirty="0"/>
              <a:t>Таблица «толстых» и «тонких» вопросов</a:t>
            </a:r>
          </a:p>
          <a:p>
            <a:pPr algn="ctr">
              <a:buFontTx/>
              <a:buNone/>
            </a:pPr>
            <a:endParaRPr lang="ru-RU" sz="2800" dirty="0"/>
          </a:p>
          <a:p>
            <a:pPr algn="ctr">
              <a:buFontTx/>
              <a:buNone/>
            </a:pPr>
            <a:endParaRPr lang="ru-RU" sz="2800" dirty="0"/>
          </a:p>
        </p:txBody>
      </p:sp>
      <p:graphicFrame>
        <p:nvGraphicFramePr>
          <p:cNvPr id="321585" name="Group 49"/>
          <p:cNvGraphicFramePr>
            <a:graphicFrameLocks noGrp="1"/>
          </p:cNvGraphicFramePr>
          <p:nvPr/>
        </p:nvGraphicFramePr>
        <p:xfrm>
          <a:off x="857224" y="1857364"/>
          <a:ext cx="8001056" cy="4286280"/>
        </p:xfrm>
        <a:graphic>
          <a:graphicData uri="http://schemas.openxmlformats.org/drawingml/2006/table">
            <a:tbl>
              <a:tblPr/>
              <a:tblGrid>
                <a:gridCol w="4081511"/>
                <a:gridCol w="3919545"/>
              </a:tblGrid>
              <a:tr h="690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5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Дайте три объяснения, почему…?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Объясните, почему…?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Почему вы думаете…?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Почему Вы считаете…?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чем различие…?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Предположите, что будет, если…?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Что, если…?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Кто…?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Что…?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Когда…?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Может…?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Будет…?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Мог ли…?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Как звать…? Было ли…?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Согласны ли Вы…?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Верно ли…?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7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Критическое мышление имеет </a:t>
            </a:r>
            <a:br>
              <a:rPr lang="ru-RU" sz="4000" dirty="0"/>
            </a:br>
            <a:r>
              <a:rPr lang="ru-RU" sz="4000" dirty="0"/>
              <a:t>5 характеристик (Д. </a:t>
            </a:r>
            <a:r>
              <a:rPr lang="ru-RU" sz="4000" dirty="0" err="1"/>
              <a:t>Клустер</a:t>
            </a:r>
            <a:r>
              <a:rPr lang="ru-RU" sz="4000" dirty="0"/>
              <a:t>)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u="sng" dirty="0"/>
              <a:t>Во-первых </a:t>
            </a:r>
            <a:r>
              <a:rPr lang="ru-RU" sz="2800" dirty="0"/>
              <a:t>– это мышление </a:t>
            </a:r>
            <a:r>
              <a:rPr lang="ru-RU" sz="2800" b="1" dirty="0"/>
              <a:t>самостоятельное</a:t>
            </a:r>
            <a:endParaRPr lang="ru-RU" sz="2800" dirty="0"/>
          </a:p>
          <a:p>
            <a:r>
              <a:rPr lang="ru-RU" sz="2800" u="sng" dirty="0"/>
              <a:t>Во-вторых</a:t>
            </a:r>
            <a:r>
              <a:rPr lang="ru-RU" sz="2800" dirty="0"/>
              <a:t> – это мышление </a:t>
            </a:r>
            <a:r>
              <a:rPr lang="ru-RU" sz="2800" b="1" dirty="0"/>
              <a:t>обобщенное</a:t>
            </a:r>
          </a:p>
          <a:p>
            <a:r>
              <a:rPr lang="ru-RU" sz="2800" u="sng" dirty="0"/>
              <a:t>В-третьих</a:t>
            </a:r>
            <a:r>
              <a:rPr lang="ru-RU" sz="2800" dirty="0"/>
              <a:t> – это мышление </a:t>
            </a:r>
            <a:r>
              <a:rPr lang="ru-RU" sz="2800" b="1" dirty="0"/>
              <a:t>проблемное и оценочное</a:t>
            </a:r>
            <a:endParaRPr lang="ru-RU" sz="2800" dirty="0"/>
          </a:p>
          <a:p>
            <a:r>
              <a:rPr lang="ru-RU" sz="2800" u="sng" dirty="0"/>
              <a:t>В четвертых </a:t>
            </a:r>
            <a:r>
              <a:rPr lang="ru-RU" sz="2800" dirty="0"/>
              <a:t>– это мышление </a:t>
            </a:r>
            <a:r>
              <a:rPr lang="ru-RU" sz="2800" b="1" dirty="0"/>
              <a:t>аргументированное</a:t>
            </a:r>
            <a:endParaRPr lang="ru-RU" sz="2800" dirty="0"/>
          </a:p>
          <a:p>
            <a:r>
              <a:rPr lang="ru-RU" sz="2800" u="sng" dirty="0"/>
              <a:t>В пятых </a:t>
            </a:r>
            <a:r>
              <a:rPr lang="ru-RU" sz="2800" dirty="0"/>
              <a:t>– критическое мышление есть мышление </a:t>
            </a:r>
            <a:r>
              <a:rPr lang="ru-RU" sz="2800" b="1" dirty="0"/>
              <a:t>социальное</a:t>
            </a:r>
            <a:endParaRPr lang="ru-RU" dirty="0"/>
          </a:p>
          <a:p>
            <a:pPr>
              <a:buFontTx/>
              <a:buNone/>
            </a:pPr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857233"/>
          <a:ext cx="8286807" cy="5643601"/>
        </p:xfrm>
        <a:graphic>
          <a:graphicData uri="http://schemas.openxmlformats.org/drawingml/2006/table">
            <a:tbl>
              <a:tblPr/>
              <a:tblGrid>
                <a:gridCol w="743966"/>
                <a:gridCol w="1885129"/>
                <a:gridCol w="1885904"/>
                <a:gridCol w="1885904"/>
                <a:gridCol w="1885904"/>
              </a:tblGrid>
              <a:tr h="1410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Падежи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Слова-помощники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Вопросы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Предлоги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Примечания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И.п.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Р.п.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Д.п.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В.п.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Т.п.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П.п.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46510" y="62519"/>
            <a:ext cx="769313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Фамилия__________________________________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1000110"/>
          <a:ext cx="8358246" cy="4181104"/>
        </p:xfrm>
        <a:graphic>
          <a:graphicData uri="http://schemas.openxmlformats.org/drawingml/2006/table">
            <a:tbl>
              <a:tblPr/>
              <a:tblGrid>
                <a:gridCol w="2089171"/>
                <a:gridCol w="2089171"/>
                <a:gridCol w="2089952"/>
                <a:gridCol w="2089952"/>
              </a:tblGrid>
              <a:tr h="82868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Фамилия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8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Как сравнивать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именительный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винительный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родительный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Слово - помощник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Вопросы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Член предложения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2" descr="C:\Users\Гимназия 12\Desktop\помощь для презентаций\новые шаблоны для презентаций\My_new_fons_next 100\My_new_fons_next 100\2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2" y="1539878"/>
          <a:ext cx="7786743" cy="39608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5581"/>
                <a:gridCol w="2595581"/>
                <a:gridCol w="2595581"/>
              </a:tblGrid>
              <a:tr h="7834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Тундра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Линии сравнения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Лесотундра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269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Климатические особенности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34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Растительный  мир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34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Животный</a:t>
                      </a:r>
                      <a:r>
                        <a:rPr lang="ru-RU" baseline="0" dirty="0" smtClean="0"/>
                        <a:t> мир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34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28794" y="428604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Сравнительная таблица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428600"/>
          <a:ext cx="8572561" cy="6202966"/>
        </p:xfrm>
        <a:graphic>
          <a:graphicData uri="http://schemas.openxmlformats.org/drawingml/2006/table">
            <a:tbl>
              <a:tblPr/>
              <a:tblGrid>
                <a:gridCol w="2857155"/>
                <a:gridCol w="2857703"/>
                <a:gridCol w="2857703"/>
              </a:tblGrid>
              <a:tr h="621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Автор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Название произведений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Герои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Шарль Перро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Братья Гримм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Г. Х. Андерсен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Александр Пушкин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В.Ф.Одоевский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В.М. Гаршин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В.А. Жуковский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П.П. Бажов 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С.Т.Аксаков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А. Погорельский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285860"/>
          <a:ext cx="8429684" cy="5214974"/>
        </p:xfrm>
        <a:graphic>
          <a:graphicData uri="http://schemas.openxmlformats.org/drawingml/2006/table">
            <a:tbl>
              <a:tblPr/>
              <a:tblGrid>
                <a:gridCol w="2107025"/>
                <a:gridCol w="2107025"/>
                <a:gridCol w="2107817"/>
                <a:gridCol w="2107817"/>
              </a:tblGrid>
              <a:tr h="1139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Название сказки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Положительные герои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Отрицательные герои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Аннотация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4348" y="214290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Вспомним сказки А.С.Пушкина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357188"/>
            <a:ext cx="3276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Freeform 2"/>
          <p:cNvSpPr>
            <a:spLocks/>
          </p:cNvSpPr>
          <p:nvPr/>
        </p:nvSpPr>
        <p:spPr bwMode="auto">
          <a:xfrm>
            <a:off x="571500" y="3714750"/>
            <a:ext cx="2643188" cy="2508250"/>
          </a:xfrm>
          <a:custGeom>
            <a:avLst/>
            <a:gdLst>
              <a:gd name="T0" fmla="*/ 469393314 w 1464"/>
              <a:gd name="T1" fmla="*/ 1335382853 h 2448"/>
              <a:gd name="T2" fmla="*/ 1408178249 w 1464"/>
              <a:gd name="T3" fmla="*/ 730681469 h 2448"/>
              <a:gd name="T4" fmla="*/ 2147483647 w 1464"/>
              <a:gd name="T5" fmla="*/ 277155495 h 2448"/>
              <a:gd name="T6" fmla="*/ 2147483647 w 1464"/>
              <a:gd name="T7" fmla="*/ 2147483647 h 2448"/>
              <a:gd name="T8" fmla="*/ 469393314 w 1464"/>
              <a:gd name="T9" fmla="*/ 1335382853 h 2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4"/>
              <a:gd name="T16" fmla="*/ 0 h 2448"/>
              <a:gd name="T17" fmla="*/ 1464 w 1464"/>
              <a:gd name="T18" fmla="*/ 2448 h 24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4" h="2448">
                <a:moveTo>
                  <a:pt x="144" y="1272"/>
                </a:moveTo>
                <a:cubicBezTo>
                  <a:pt x="0" y="1008"/>
                  <a:pt x="264" y="864"/>
                  <a:pt x="432" y="696"/>
                </a:cubicBezTo>
                <a:cubicBezTo>
                  <a:pt x="600" y="528"/>
                  <a:pt x="1008" y="0"/>
                  <a:pt x="1152" y="264"/>
                </a:cubicBezTo>
                <a:cubicBezTo>
                  <a:pt x="1296" y="528"/>
                  <a:pt x="1464" y="2112"/>
                  <a:pt x="1296" y="2280"/>
                </a:cubicBezTo>
                <a:cubicBezTo>
                  <a:pt x="1128" y="2448"/>
                  <a:pt x="288" y="1536"/>
                  <a:pt x="144" y="1272"/>
                </a:cubicBezTo>
                <a:close/>
              </a:path>
            </a:pathLst>
          </a:custGeom>
          <a:solidFill>
            <a:srgbClr val="FFCC99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3214688" y="4857750"/>
            <a:ext cx="2857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077" name="Freeform 4"/>
          <p:cNvSpPr>
            <a:spLocks/>
          </p:cNvSpPr>
          <p:nvPr/>
        </p:nvSpPr>
        <p:spPr bwMode="auto">
          <a:xfrm>
            <a:off x="6357938" y="3929063"/>
            <a:ext cx="1714500" cy="1724025"/>
          </a:xfrm>
          <a:custGeom>
            <a:avLst/>
            <a:gdLst>
              <a:gd name="T0" fmla="*/ 0 w 1584"/>
              <a:gd name="T1" fmla="*/ 424104779 h 3528"/>
              <a:gd name="T2" fmla="*/ 337409085 w 1584"/>
              <a:gd name="T3" fmla="*/ 286557138 h 3528"/>
              <a:gd name="T4" fmla="*/ 1180932407 w 1584"/>
              <a:gd name="T5" fmla="*/ 80236073 h 3528"/>
              <a:gd name="T6" fmla="*/ 1518342440 w 1584"/>
              <a:gd name="T7" fmla="*/ 45848903 h 3528"/>
              <a:gd name="T8" fmla="*/ 1349637423 w 1584"/>
              <a:gd name="T9" fmla="*/ 355330959 h 3528"/>
              <a:gd name="T10" fmla="*/ 1687046373 w 1584"/>
              <a:gd name="T11" fmla="*/ 802360182 h 3528"/>
              <a:gd name="T12" fmla="*/ 337409085 w 1584"/>
              <a:gd name="T13" fmla="*/ 596039209 h 3528"/>
              <a:gd name="T14" fmla="*/ 0 w 1584"/>
              <a:gd name="T15" fmla="*/ 424104779 h 3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84"/>
              <a:gd name="T25" fmla="*/ 0 h 3528"/>
              <a:gd name="T26" fmla="*/ 1584 w 1584"/>
              <a:gd name="T27" fmla="*/ 3528 h 35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84" h="3528">
                <a:moveTo>
                  <a:pt x="0" y="1776"/>
                </a:moveTo>
                <a:cubicBezTo>
                  <a:pt x="0" y="1560"/>
                  <a:pt x="120" y="1440"/>
                  <a:pt x="288" y="1200"/>
                </a:cubicBezTo>
                <a:cubicBezTo>
                  <a:pt x="456" y="960"/>
                  <a:pt x="840" y="504"/>
                  <a:pt x="1008" y="336"/>
                </a:cubicBezTo>
                <a:cubicBezTo>
                  <a:pt x="1176" y="168"/>
                  <a:pt x="1272" y="0"/>
                  <a:pt x="1296" y="192"/>
                </a:cubicBezTo>
                <a:cubicBezTo>
                  <a:pt x="1320" y="384"/>
                  <a:pt x="1128" y="960"/>
                  <a:pt x="1152" y="1488"/>
                </a:cubicBezTo>
                <a:cubicBezTo>
                  <a:pt x="1176" y="2016"/>
                  <a:pt x="1584" y="3192"/>
                  <a:pt x="1440" y="3360"/>
                </a:cubicBezTo>
                <a:cubicBezTo>
                  <a:pt x="1296" y="3528"/>
                  <a:pt x="528" y="2760"/>
                  <a:pt x="288" y="2496"/>
                </a:cubicBezTo>
                <a:cubicBezTo>
                  <a:pt x="48" y="2232"/>
                  <a:pt x="0" y="1992"/>
                  <a:pt x="0" y="1776"/>
                </a:cubicBezTo>
                <a:close/>
              </a:path>
            </a:pathLst>
          </a:custGeom>
          <a:solidFill>
            <a:srgbClr val="FFCC99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078" name="Freeform 5"/>
          <p:cNvSpPr>
            <a:spLocks/>
          </p:cNvSpPr>
          <p:nvPr/>
        </p:nvSpPr>
        <p:spPr bwMode="auto">
          <a:xfrm>
            <a:off x="3571875" y="3357563"/>
            <a:ext cx="571500" cy="1287462"/>
          </a:xfrm>
          <a:custGeom>
            <a:avLst/>
            <a:gdLst>
              <a:gd name="T0" fmla="*/ 67265321 w 1488"/>
              <a:gd name="T1" fmla="*/ 561465816 h 2928"/>
              <a:gd name="T2" fmla="*/ 24781897 w 1488"/>
              <a:gd name="T3" fmla="*/ 422259364 h 2928"/>
              <a:gd name="T4" fmla="*/ 215957124 w 1488"/>
              <a:gd name="T5" fmla="*/ 4640228 h 2928"/>
              <a:gd name="T6" fmla="*/ 46023798 w 1488"/>
              <a:gd name="T7" fmla="*/ 394418007 h 2928"/>
              <a:gd name="T8" fmla="*/ 67265321 w 1488"/>
              <a:gd name="T9" fmla="*/ 561465816 h 29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8"/>
              <a:gd name="T16" fmla="*/ 0 h 2928"/>
              <a:gd name="T17" fmla="*/ 1488 w 1488"/>
              <a:gd name="T18" fmla="*/ 2928 h 29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8" h="2928">
                <a:moveTo>
                  <a:pt x="456" y="2904"/>
                </a:moveTo>
                <a:cubicBezTo>
                  <a:pt x="432" y="2928"/>
                  <a:pt x="0" y="2664"/>
                  <a:pt x="168" y="2184"/>
                </a:cubicBezTo>
                <a:cubicBezTo>
                  <a:pt x="336" y="1704"/>
                  <a:pt x="1440" y="48"/>
                  <a:pt x="1464" y="24"/>
                </a:cubicBezTo>
                <a:cubicBezTo>
                  <a:pt x="1488" y="0"/>
                  <a:pt x="480" y="1560"/>
                  <a:pt x="312" y="2040"/>
                </a:cubicBezTo>
                <a:cubicBezTo>
                  <a:pt x="144" y="2520"/>
                  <a:pt x="480" y="2880"/>
                  <a:pt x="456" y="2904"/>
                </a:cubicBezTo>
                <a:close/>
              </a:path>
            </a:pathLst>
          </a:custGeom>
          <a:solidFill>
            <a:srgbClr val="FFCC99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079" name="Freeform 6"/>
          <p:cNvSpPr>
            <a:spLocks/>
          </p:cNvSpPr>
          <p:nvPr/>
        </p:nvSpPr>
        <p:spPr bwMode="auto">
          <a:xfrm>
            <a:off x="4500563" y="3214688"/>
            <a:ext cx="642937" cy="1430337"/>
          </a:xfrm>
          <a:custGeom>
            <a:avLst/>
            <a:gdLst>
              <a:gd name="T0" fmla="*/ 85132549 w 1488"/>
              <a:gd name="T1" fmla="*/ 692996824 h 2928"/>
              <a:gd name="T2" fmla="*/ 31364786 w 1488"/>
              <a:gd name="T3" fmla="*/ 521179603 h 2928"/>
              <a:gd name="T4" fmla="*/ 273320401 w 1488"/>
              <a:gd name="T5" fmla="*/ 5727210 h 2928"/>
              <a:gd name="T6" fmla="*/ 58248458 w 1488"/>
              <a:gd name="T7" fmla="*/ 486815744 h 2928"/>
              <a:gd name="T8" fmla="*/ 85132549 w 1488"/>
              <a:gd name="T9" fmla="*/ 692996824 h 29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8"/>
              <a:gd name="T16" fmla="*/ 0 h 2928"/>
              <a:gd name="T17" fmla="*/ 1488 w 1488"/>
              <a:gd name="T18" fmla="*/ 2928 h 29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8" h="2928">
                <a:moveTo>
                  <a:pt x="456" y="2904"/>
                </a:moveTo>
                <a:cubicBezTo>
                  <a:pt x="432" y="2928"/>
                  <a:pt x="0" y="2664"/>
                  <a:pt x="168" y="2184"/>
                </a:cubicBezTo>
                <a:cubicBezTo>
                  <a:pt x="336" y="1704"/>
                  <a:pt x="1440" y="48"/>
                  <a:pt x="1464" y="24"/>
                </a:cubicBezTo>
                <a:cubicBezTo>
                  <a:pt x="1488" y="0"/>
                  <a:pt x="480" y="1560"/>
                  <a:pt x="312" y="2040"/>
                </a:cubicBezTo>
                <a:cubicBezTo>
                  <a:pt x="144" y="2520"/>
                  <a:pt x="480" y="2880"/>
                  <a:pt x="456" y="2904"/>
                </a:cubicBezTo>
                <a:close/>
              </a:path>
            </a:pathLst>
          </a:custGeom>
          <a:solidFill>
            <a:srgbClr val="FFCC99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080" name="Freeform 7"/>
          <p:cNvSpPr>
            <a:spLocks/>
          </p:cNvSpPr>
          <p:nvPr/>
        </p:nvSpPr>
        <p:spPr bwMode="auto">
          <a:xfrm>
            <a:off x="5357813" y="3286125"/>
            <a:ext cx="714375" cy="1358900"/>
          </a:xfrm>
          <a:custGeom>
            <a:avLst/>
            <a:gdLst>
              <a:gd name="T0" fmla="*/ 105101937 w 1488"/>
              <a:gd name="T1" fmla="*/ 625502900 h 2928"/>
              <a:gd name="T2" fmla="*/ 38721720 w 1488"/>
              <a:gd name="T3" fmla="*/ 470419766 h 2928"/>
              <a:gd name="T4" fmla="*/ 337433216 w 1488"/>
              <a:gd name="T5" fmla="*/ 5169668 h 2928"/>
              <a:gd name="T6" fmla="*/ 71911836 w 1488"/>
              <a:gd name="T7" fmla="*/ 439403162 h 2928"/>
              <a:gd name="T8" fmla="*/ 105101937 w 1488"/>
              <a:gd name="T9" fmla="*/ 625502900 h 29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8"/>
              <a:gd name="T16" fmla="*/ 0 h 2928"/>
              <a:gd name="T17" fmla="*/ 1488 w 1488"/>
              <a:gd name="T18" fmla="*/ 2928 h 29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8" h="2928">
                <a:moveTo>
                  <a:pt x="456" y="2904"/>
                </a:moveTo>
                <a:cubicBezTo>
                  <a:pt x="432" y="2928"/>
                  <a:pt x="0" y="2664"/>
                  <a:pt x="168" y="2184"/>
                </a:cubicBezTo>
                <a:cubicBezTo>
                  <a:pt x="336" y="1704"/>
                  <a:pt x="1440" y="48"/>
                  <a:pt x="1464" y="24"/>
                </a:cubicBezTo>
                <a:cubicBezTo>
                  <a:pt x="1488" y="0"/>
                  <a:pt x="480" y="1560"/>
                  <a:pt x="312" y="2040"/>
                </a:cubicBezTo>
                <a:cubicBezTo>
                  <a:pt x="144" y="2520"/>
                  <a:pt x="480" y="2880"/>
                  <a:pt x="456" y="2904"/>
                </a:cubicBezTo>
                <a:close/>
              </a:path>
            </a:pathLst>
          </a:custGeom>
          <a:solidFill>
            <a:srgbClr val="FFCC99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081" name="Freeform 8"/>
          <p:cNvSpPr>
            <a:spLocks/>
          </p:cNvSpPr>
          <p:nvPr/>
        </p:nvSpPr>
        <p:spPr bwMode="auto">
          <a:xfrm>
            <a:off x="3643313" y="4857750"/>
            <a:ext cx="428625" cy="1328738"/>
          </a:xfrm>
          <a:custGeom>
            <a:avLst/>
            <a:gdLst>
              <a:gd name="T0" fmla="*/ 24117663 w 1656"/>
              <a:gd name="T1" fmla="*/ 4096943 h 3216"/>
              <a:gd name="T2" fmla="*/ 14470752 w 1656"/>
              <a:gd name="T3" fmla="*/ 127004807 h 3216"/>
              <a:gd name="T4" fmla="*/ 110941661 w 1656"/>
              <a:gd name="T5" fmla="*/ 544890870 h 3216"/>
              <a:gd name="T6" fmla="*/ 14470752 w 1656"/>
              <a:gd name="T7" fmla="*/ 102423136 h 3216"/>
              <a:gd name="T8" fmla="*/ 24117663 w 1656"/>
              <a:gd name="T9" fmla="*/ 4096943 h 3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6"/>
              <a:gd name="T16" fmla="*/ 0 h 3216"/>
              <a:gd name="T17" fmla="*/ 1656 w 1656"/>
              <a:gd name="T18" fmla="*/ 3216 h 3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6" h="3216">
                <a:moveTo>
                  <a:pt x="360" y="24"/>
                </a:moveTo>
                <a:cubicBezTo>
                  <a:pt x="360" y="48"/>
                  <a:pt x="0" y="216"/>
                  <a:pt x="216" y="744"/>
                </a:cubicBezTo>
                <a:cubicBezTo>
                  <a:pt x="432" y="1272"/>
                  <a:pt x="1656" y="3216"/>
                  <a:pt x="1656" y="3192"/>
                </a:cubicBezTo>
                <a:cubicBezTo>
                  <a:pt x="1656" y="3168"/>
                  <a:pt x="432" y="1128"/>
                  <a:pt x="216" y="600"/>
                </a:cubicBezTo>
                <a:cubicBezTo>
                  <a:pt x="0" y="72"/>
                  <a:pt x="360" y="0"/>
                  <a:pt x="360" y="24"/>
                </a:cubicBezTo>
                <a:close/>
              </a:path>
            </a:pathLst>
          </a:custGeom>
          <a:solidFill>
            <a:srgbClr val="FFCC99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082" name="Freeform 9"/>
          <p:cNvSpPr>
            <a:spLocks/>
          </p:cNvSpPr>
          <p:nvPr/>
        </p:nvSpPr>
        <p:spPr bwMode="auto">
          <a:xfrm>
            <a:off x="4643438" y="4929188"/>
            <a:ext cx="642937" cy="1428750"/>
          </a:xfrm>
          <a:custGeom>
            <a:avLst/>
            <a:gdLst>
              <a:gd name="T0" fmla="*/ 54264901 w 1656"/>
              <a:gd name="T1" fmla="*/ 4736733 h 3216"/>
              <a:gd name="T2" fmla="*/ 32558783 w 1656"/>
              <a:gd name="T3" fmla="*/ 146843169 h 3216"/>
              <a:gd name="T4" fmla="*/ 249618372 w 1656"/>
              <a:gd name="T5" fmla="*/ 630004145 h 3216"/>
              <a:gd name="T6" fmla="*/ 32558783 w 1656"/>
              <a:gd name="T7" fmla="*/ 118421892 h 3216"/>
              <a:gd name="T8" fmla="*/ 54264901 w 1656"/>
              <a:gd name="T9" fmla="*/ 4736733 h 3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6"/>
              <a:gd name="T16" fmla="*/ 0 h 3216"/>
              <a:gd name="T17" fmla="*/ 1656 w 1656"/>
              <a:gd name="T18" fmla="*/ 3216 h 3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6" h="3216">
                <a:moveTo>
                  <a:pt x="360" y="24"/>
                </a:moveTo>
                <a:cubicBezTo>
                  <a:pt x="360" y="48"/>
                  <a:pt x="0" y="216"/>
                  <a:pt x="216" y="744"/>
                </a:cubicBezTo>
                <a:cubicBezTo>
                  <a:pt x="432" y="1272"/>
                  <a:pt x="1656" y="3216"/>
                  <a:pt x="1656" y="3192"/>
                </a:cubicBezTo>
                <a:cubicBezTo>
                  <a:pt x="1656" y="3168"/>
                  <a:pt x="432" y="1128"/>
                  <a:pt x="216" y="600"/>
                </a:cubicBezTo>
                <a:cubicBezTo>
                  <a:pt x="0" y="72"/>
                  <a:pt x="360" y="0"/>
                  <a:pt x="360" y="24"/>
                </a:cubicBezTo>
                <a:close/>
              </a:path>
            </a:pathLst>
          </a:custGeom>
          <a:solidFill>
            <a:srgbClr val="FFCC99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083" name="Freeform 10"/>
          <p:cNvSpPr>
            <a:spLocks/>
          </p:cNvSpPr>
          <p:nvPr/>
        </p:nvSpPr>
        <p:spPr bwMode="auto">
          <a:xfrm>
            <a:off x="5429250" y="4929188"/>
            <a:ext cx="642938" cy="1500187"/>
          </a:xfrm>
          <a:custGeom>
            <a:avLst/>
            <a:gdLst>
              <a:gd name="T0" fmla="*/ 54264985 w 1656"/>
              <a:gd name="T1" fmla="*/ 5222200 h 3216"/>
              <a:gd name="T2" fmla="*/ 32558833 w 1656"/>
              <a:gd name="T3" fmla="*/ 161894257 h 3216"/>
              <a:gd name="T4" fmla="*/ 249619149 w 1656"/>
              <a:gd name="T5" fmla="*/ 694579140 h 3216"/>
              <a:gd name="T6" fmla="*/ 32558833 w 1656"/>
              <a:gd name="T7" fmla="*/ 130560136 h 3216"/>
              <a:gd name="T8" fmla="*/ 54264985 w 1656"/>
              <a:gd name="T9" fmla="*/ 5222200 h 3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6"/>
              <a:gd name="T16" fmla="*/ 0 h 3216"/>
              <a:gd name="T17" fmla="*/ 1656 w 1656"/>
              <a:gd name="T18" fmla="*/ 3216 h 3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6" h="3216">
                <a:moveTo>
                  <a:pt x="360" y="24"/>
                </a:moveTo>
                <a:cubicBezTo>
                  <a:pt x="360" y="48"/>
                  <a:pt x="0" y="216"/>
                  <a:pt x="216" y="744"/>
                </a:cubicBezTo>
                <a:cubicBezTo>
                  <a:pt x="432" y="1272"/>
                  <a:pt x="1656" y="3216"/>
                  <a:pt x="1656" y="3192"/>
                </a:cubicBezTo>
                <a:cubicBezTo>
                  <a:pt x="1656" y="3168"/>
                  <a:pt x="432" y="1128"/>
                  <a:pt x="216" y="600"/>
                </a:cubicBezTo>
                <a:cubicBezTo>
                  <a:pt x="0" y="72"/>
                  <a:pt x="360" y="0"/>
                  <a:pt x="360" y="24"/>
                </a:cubicBezTo>
                <a:close/>
              </a:path>
            </a:pathLst>
          </a:custGeom>
          <a:solidFill>
            <a:srgbClr val="FFCC99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71563" y="4500563"/>
            <a:ext cx="1857375" cy="7858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</a:p>
        </p:txBody>
      </p:sp>
      <p:sp>
        <p:nvSpPr>
          <p:cNvPr id="16" name="Овал 15"/>
          <p:cNvSpPr/>
          <p:nvPr/>
        </p:nvSpPr>
        <p:spPr>
          <a:xfrm>
            <a:off x="6429375" y="4643438"/>
            <a:ext cx="1214438" cy="3571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71875" y="3571875"/>
            <a:ext cx="3214688" cy="357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причины, события</a:t>
            </a:r>
          </a:p>
        </p:txBody>
      </p:sp>
      <p:sp>
        <p:nvSpPr>
          <p:cNvPr id="18" name="Овал 17"/>
          <p:cNvSpPr/>
          <p:nvPr/>
        </p:nvSpPr>
        <p:spPr>
          <a:xfrm>
            <a:off x="3571875" y="5572125"/>
            <a:ext cx="3143250" cy="4286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факты, аргументы</a:t>
            </a:r>
          </a:p>
        </p:txBody>
      </p:sp>
      <p:sp>
        <p:nvSpPr>
          <p:cNvPr id="3088" name="Прямоугольник 19"/>
          <p:cNvSpPr>
            <a:spLocks noChangeArrowheads="1"/>
          </p:cNvSpPr>
          <p:nvPr/>
        </p:nvSpPr>
        <p:spPr bwMode="auto">
          <a:xfrm>
            <a:off x="1785938" y="428625"/>
            <a:ext cx="4194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Приёмы графического оформления</a:t>
            </a:r>
          </a:p>
          <a:p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диаграммы Ишикавы («Фишбоун»)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913"/>
          <a:stretch>
            <a:fillRect/>
          </a:stretch>
        </p:blipFill>
        <p:spPr bwMode="auto">
          <a:xfrm>
            <a:off x="463914" y="571480"/>
            <a:ext cx="8196962" cy="595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887413"/>
          </a:xfrm>
        </p:spPr>
        <p:txBody>
          <a:bodyPr/>
          <a:lstStyle/>
          <a:p>
            <a:pPr algn="ctr"/>
            <a:r>
              <a:rPr lang="ru-RU"/>
              <a:t>СИНКВЕЙН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357298"/>
            <a:ext cx="7769225" cy="47577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/>
              <a:t>В первой строчке</a:t>
            </a:r>
            <a:r>
              <a:rPr lang="ru-RU" sz="2800" dirty="0"/>
              <a:t> тема называется одним словом (обычно существительным)</a:t>
            </a:r>
          </a:p>
          <a:p>
            <a:pPr>
              <a:lnSpc>
                <a:spcPct val="90000"/>
              </a:lnSpc>
            </a:pPr>
            <a:r>
              <a:rPr lang="ru-RU" sz="2800" b="1" dirty="0"/>
              <a:t>Вторая строчка</a:t>
            </a:r>
            <a:r>
              <a:rPr lang="ru-RU" sz="2400" dirty="0"/>
              <a:t> </a:t>
            </a:r>
            <a:r>
              <a:rPr lang="ru-RU" sz="2800" dirty="0"/>
              <a:t>– это описание темы в двух словах (двумя прилагательными)</a:t>
            </a:r>
          </a:p>
          <a:p>
            <a:pPr>
              <a:lnSpc>
                <a:spcPct val="90000"/>
              </a:lnSpc>
            </a:pPr>
            <a:r>
              <a:rPr lang="ru-RU" sz="2800" b="1" dirty="0"/>
              <a:t>Третья строчка</a:t>
            </a:r>
            <a:r>
              <a:rPr lang="ru-RU" sz="2400" dirty="0"/>
              <a:t> </a:t>
            </a:r>
            <a:r>
              <a:rPr lang="ru-RU" sz="2800" dirty="0"/>
              <a:t>– это описание действия в рамках этой темы тремя словами</a:t>
            </a:r>
          </a:p>
          <a:p>
            <a:pPr>
              <a:lnSpc>
                <a:spcPct val="90000"/>
              </a:lnSpc>
            </a:pPr>
            <a:r>
              <a:rPr lang="ru-RU" sz="2800" b="1" dirty="0"/>
              <a:t>Четвертая строчка</a:t>
            </a:r>
            <a:r>
              <a:rPr lang="ru-RU" sz="2400" dirty="0"/>
              <a:t> </a:t>
            </a:r>
            <a:r>
              <a:rPr lang="ru-RU" sz="2800" dirty="0"/>
              <a:t>– это фраза из четырех слов, показывающая отношение к теме</a:t>
            </a:r>
          </a:p>
          <a:p>
            <a:pPr>
              <a:lnSpc>
                <a:spcPct val="90000"/>
              </a:lnSpc>
            </a:pPr>
            <a:r>
              <a:rPr lang="ru-RU" sz="2800" b="1" dirty="0"/>
              <a:t>Последняя строка</a:t>
            </a:r>
            <a:r>
              <a:rPr lang="ru-RU" dirty="0"/>
              <a:t> </a:t>
            </a:r>
            <a:r>
              <a:rPr lang="ru-RU" sz="2800" dirty="0"/>
              <a:t>– это синоним из одного слова, который повторяет суть темы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синквейн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Солнце</a:t>
            </a:r>
            <a:endParaRPr lang="ru-RU" sz="2400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sz="24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dirty="0" smtClean="0"/>
              <a:t>     Большое, яркое,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2400" b="1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dirty="0" smtClean="0"/>
              <a:t> Светит, греет, радует,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2400" b="1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dirty="0" smtClean="0"/>
              <a:t>Солнце очень горячее тело.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/>
              <a:t>           </a:t>
            </a:r>
            <a:endParaRPr lang="ru-RU" sz="24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Шар.</a:t>
            </a:r>
          </a:p>
        </p:txBody>
      </p:sp>
      <p:sp>
        <p:nvSpPr>
          <p:cNvPr id="2253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76056" y="1556792"/>
            <a:ext cx="3810000" cy="4530725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/>
              <a:t>Солнце,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dirty="0" smtClean="0"/>
              <a:t>Раскаленное, газообразное</a:t>
            </a:r>
            <a:r>
              <a:rPr lang="ru-RU" sz="2400" b="1" dirty="0" smtClean="0"/>
              <a:t>,</a:t>
            </a:r>
          </a:p>
          <a:p>
            <a:pPr eaLnBrk="1" hangingPunct="1">
              <a:buFont typeface="Wingdings" pitchFamily="2" charset="2"/>
              <a:buNone/>
            </a:pPr>
            <a:endParaRPr lang="ru-RU" sz="24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2400" b="1" dirty="0" err="1" smtClean="0"/>
              <a:t>Излучает,нагревает</a:t>
            </a:r>
            <a:r>
              <a:rPr lang="ru-RU" sz="2400" b="1" dirty="0" smtClean="0"/>
              <a:t>, обжигает,</a:t>
            </a:r>
          </a:p>
          <a:p>
            <a:pPr eaLnBrk="1" hangingPunct="1">
              <a:buFont typeface="Wingdings" pitchFamily="2" charset="2"/>
              <a:buNone/>
            </a:pPr>
            <a:endParaRPr lang="ru-RU" sz="24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2400" b="1" dirty="0" smtClean="0"/>
              <a:t>Солнечное излучение несет энергию.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/>
              <a:t>Звезда</a:t>
            </a:r>
            <a:r>
              <a:rPr lang="ru-RU" sz="2400" dirty="0" smtClean="0"/>
              <a:t>.</a:t>
            </a:r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4788024" y="1484313"/>
            <a:ext cx="0" cy="537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96925"/>
          </a:xfrm>
        </p:spPr>
        <p:txBody>
          <a:bodyPr>
            <a:normAutofit/>
          </a:bodyPr>
          <a:lstStyle/>
          <a:p>
            <a:r>
              <a:rPr lang="ru-RU" sz="4100" b="1">
                <a:effectLst>
                  <a:outerShdw blurRad="38100" dist="38100" dir="2700000" algn="tl">
                    <a:srgbClr val="C0C0C0"/>
                  </a:outerShdw>
                </a:effectLst>
              </a:rPr>
              <a:t>Мышление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214282" y="1071546"/>
            <a:ext cx="2714644" cy="5715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логическое</a:t>
            </a:r>
          </a:p>
        </p:txBody>
      </p:sp>
      <p:sp>
        <p:nvSpPr>
          <p:cNvPr id="5" name="Овал 4"/>
          <p:cNvSpPr/>
          <p:nvPr/>
        </p:nvSpPr>
        <p:spPr>
          <a:xfrm>
            <a:off x="3428992" y="5572140"/>
            <a:ext cx="2714644" cy="64294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алгоритмическое</a:t>
            </a:r>
          </a:p>
        </p:txBody>
      </p:sp>
      <p:sp>
        <p:nvSpPr>
          <p:cNvPr id="6" name="Овал 5"/>
          <p:cNvSpPr/>
          <p:nvPr/>
        </p:nvSpPr>
        <p:spPr>
          <a:xfrm>
            <a:off x="3571868" y="1071546"/>
            <a:ext cx="2000264" cy="64294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аналоговое</a:t>
            </a:r>
          </a:p>
        </p:txBody>
      </p:sp>
      <p:sp>
        <p:nvSpPr>
          <p:cNvPr id="7" name="Овал 6"/>
          <p:cNvSpPr/>
          <p:nvPr/>
        </p:nvSpPr>
        <p:spPr>
          <a:xfrm>
            <a:off x="6357950" y="1000108"/>
            <a:ext cx="2286016" cy="64294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творческое</a:t>
            </a:r>
          </a:p>
        </p:txBody>
      </p:sp>
      <p:sp>
        <p:nvSpPr>
          <p:cNvPr id="8" name="Овал 7"/>
          <p:cNvSpPr/>
          <p:nvPr/>
        </p:nvSpPr>
        <p:spPr>
          <a:xfrm>
            <a:off x="6643702" y="5572140"/>
            <a:ext cx="2071702" cy="5715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образное</a:t>
            </a:r>
          </a:p>
        </p:txBody>
      </p:sp>
      <p:sp>
        <p:nvSpPr>
          <p:cNvPr id="9" name="Овал 8"/>
          <p:cNvSpPr/>
          <p:nvPr/>
        </p:nvSpPr>
        <p:spPr>
          <a:xfrm>
            <a:off x="357188" y="5500688"/>
            <a:ext cx="2428875" cy="642937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аналитическое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42938" y="2571750"/>
            <a:ext cx="81438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Georgia" pitchFamily="18" charset="0"/>
              </a:rPr>
              <a:t>Проявляется в способности составлять план действий для достижения желаемого результата.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714875" y="4214813"/>
            <a:ext cx="214313" cy="1214437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714375" y="2143125"/>
            <a:ext cx="8001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Georgia" pitchFamily="18" charset="0"/>
              </a:rPr>
              <a:t>Предполагает зрительное представление ситуации и оперирование образами составляющих ее предметов без выполнения реальных практических действий с ними.</a:t>
            </a:r>
          </a:p>
        </p:txBody>
      </p:sp>
      <p:sp>
        <p:nvSpPr>
          <p:cNvPr id="14" name="Выгнутая вправо стрелка 13"/>
          <p:cNvSpPr/>
          <p:nvPr/>
        </p:nvSpPr>
        <p:spPr>
          <a:xfrm rot="20315086">
            <a:off x="8086725" y="4054475"/>
            <a:ext cx="698500" cy="1446213"/>
          </a:xfrm>
          <a:prstGeom prst="curved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42938" y="2357438"/>
            <a:ext cx="821531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Georgia" pitchFamily="18" charset="0"/>
              </a:rPr>
              <a:t>Это вид мыслительного процесса, при котором человек использует логические конструкции, строит умозаключения из имеющихся предпосылок.</a:t>
            </a:r>
          </a:p>
        </p:txBody>
      </p:sp>
      <p:sp>
        <p:nvSpPr>
          <p:cNvPr id="16" name="Выгнутая вправо стрелка 15"/>
          <p:cNvSpPr/>
          <p:nvPr/>
        </p:nvSpPr>
        <p:spPr>
          <a:xfrm rot="10098430">
            <a:off x="196850" y="1571625"/>
            <a:ext cx="700088" cy="1446213"/>
          </a:xfrm>
          <a:prstGeom prst="curved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214438" y="2286000"/>
            <a:ext cx="721518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Georgia" pitchFamily="18" charset="0"/>
              </a:rPr>
              <a:t>Охватывает мыслительные процессы, приводящие к созданию необычных и оригинальных идей, обобщений, теорий.</a:t>
            </a:r>
          </a:p>
        </p:txBody>
      </p:sp>
      <p:sp>
        <p:nvSpPr>
          <p:cNvPr id="18" name="Выгнутая вправо стрелка 17"/>
          <p:cNvSpPr/>
          <p:nvPr/>
        </p:nvSpPr>
        <p:spPr>
          <a:xfrm rot="11991469" flipH="1">
            <a:off x="8220075" y="1504950"/>
            <a:ext cx="698500" cy="1446213"/>
          </a:xfrm>
          <a:prstGeom prst="curved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357313" y="3071813"/>
            <a:ext cx="6858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Georgia" pitchFamily="18" charset="0"/>
              </a:rPr>
              <a:t>Перенос выводов, идей, решений между разными системами.</a:t>
            </a:r>
          </a:p>
        </p:txBody>
      </p:sp>
      <p:sp>
        <p:nvSpPr>
          <p:cNvPr id="20" name="Стрелка вниз 19"/>
          <p:cNvSpPr/>
          <p:nvPr/>
        </p:nvSpPr>
        <p:spPr>
          <a:xfrm flipV="1">
            <a:off x="4500563" y="1785938"/>
            <a:ext cx="214312" cy="1214437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1285875" y="2428875"/>
            <a:ext cx="71437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charset="0"/>
              </a:rPr>
              <a:t>Отражает способность к использованию логики в анализе информации и при принятии решений.</a:t>
            </a:r>
            <a:endParaRPr lang="ru-RU" sz="3200">
              <a:latin typeface="Georgia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3" name="Выгнутая вправо стрелка 22"/>
          <p:cNvSpPr/>
          <p:nvPr/>
        </p:nvSpPr>
        <p:spPr>
          <a:xfrm rot="1284914" flipH="1">
            <a:off x="735013" y="3587750"/>
            <a:ext cx="744537" cy="1814513"/>
          </a:xfrm>
          <a:prstGeom prst="curved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animBg="1"/>
      <p:bldP spid="11" grpId="1" animBg="1"/>
      <p:bldP spid="12" grpId="0"/>
      <p:bldP spid="12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9708" grpId="0"/>
      <p:bldP spid="29708" grpId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12477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В программе РКМЧП</a:t>
            </a:r>
            <a:br>
              <a:rPr lang="ru-RU" sz="2800" b="1" dirty="0"/>
            </a:br>
            <a:r>
              <a:rPr lang="ru-RU" sz="2800" b="1" dirty="0"/>
              <a:t>определение критического мышления </a:t>
            </a:r>
            <a:br>
              <a:rPr lang="ru-RU" sz="2800" b="1" dirty="0"/>
            </a:br>
            <a:r>
              <a:rPr lang="ru-RU" sz="2800" b="1" dirty="0"/>
              <a:t>состоит из 6 компонентов.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dirty="0"/>
              <a:t>Критический мыслитель: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Формирует собственное мнение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Совершает обдуманный выбор между различными мнениями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Решает проблемы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Аргументировано спорит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Ценит совместную работу, в которой возникает общее решение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Умеет ценить чужую точку зрения и сознает, что восприятие человека и его отношение к любому вопросу формируется под влиянием многих факторов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Гимназия 12\Desktop\помощь для презентаций\новые шаблоны для презентаций\My_new_fons_next 100\My_new_fons_next 100\2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C:\Users\Гимназия 12\Desktop\Новая папка\cd0f7ef84386.png"/>
          <p:cNvPicPr>
            <a:picLocks noChangeAspect="1" noChangeArrowheads="1"/>
          </p:cNvPicPr>
          <p:nvPr/>
        </p:nvPicPr>
        <p:blipFill>
          <a:blip r:embed="rId3" cstate="print"/>
          <a:srcRect l="51198" t="66853"/>
          <a:stretch>
            <a:fillRect/>
          </a:stretch>
        </p:blipFill>
        <p:spPr bwMode="auto">
          <a:xfrm>
            <a:off x="509588" y="4286250"/>
            <a:ext cx="227647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 descr="C:\Users\Гимназия 12\Desktop\Новая папка\cd0f7ef84386.png"/>
          <p:cNvPicPr>
            <a:picLocks noChangeAspect="1" noChangeArrowheads="1"/>
          </p:cNvPicPr>
          <p:nvPr/>
        </p:nvPicPr>
        <p:blipFill>
          <a:blip r:embed="rId4" cstate="print"/>
          <a:srcRect l="-320" t="30737" r="50000" b="33147"/>
          <a:stretch>
            <a:fillRect/>
          </a:stretch>
        </p:blipFill>
        <p:spPr bwMode="auto">
          <a:xfrm>
            <a:off x="428625" y="2214563"/>
            <a:ext cx="2200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C:\Users\Гимназия 12\Desktop\Новая папка\db7c81231df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88" y="642938"/>
            <a:ext cx="2370137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 descr="C:\Users\Гимназия 12\Desktop\Новая папка\82ba9a750995.png"/>
          <p:cNvPicPr>
            <a:picLocks noChangeAspect="1" noChangeArrowheads="1"/>
          </p:cNvPicPr>
          <p:nvPr/>
        </p:nvPicPr>
        <p:blipFill>
          <a:blip r:embed="rId6" cstate="print"/>
          <a:srcRect r="50014" b="48158"/>
          <a:stretch>
            <a:fillRect/>
          </a:stretch>
        </p:blipFill>
        <p:spPr bwMode="auto">
          <a:xfrm>
            <a:off x="6429375" y="1500188"/>
            <a:ext cx="2373313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" descr="C:\Users\Гимназия 12\Desktop\Новая папка\82ba9a750995.png"/>
          <p:cNvPicPr>
            <a:picLocks noChangeAspect="1" noChangeArrowheads="1"/>
          </p:cNvPicPr>
          <p:nvPr/>
        </p:nvPicPr>
        <p:blipFill>
          <a:blip r:embed="rId7" cstate="print"/>
          <a:srcRect t="50847" r="50427"/>
          <a:stretch>
            <a:fillRect/>
          </a:stretch>
        </p:blipFill>
        <p:spPr bwMode="auto">
          <a:xfrm>
            <a:off x="6572250" y="4143375"/>
            <a:ext cx="2106613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" descr="C:\Users\Гимназия 12\Desktop\Новая папка\6b525d1e4fa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60788" y="4786313"/>
            <a:ext cx="18827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12"/>
          <p:cNvSpPr txBox="1">
            <a:spLocks noChangeArrowheads="1"/>
          </p:cNvSpPr>
          <p:nvPr/>
        </p:nvSpPr>
        <p:spPr bwMode="auto">
          <a:xfrm rot="-1078821">
            <a:off x="409575" y="5691188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Факты, цифры, статистика</a:t>
            </a:r>
          </a:p>
        </p:txBody>
      </p:sp>
      <p:sp>
        <p:nvSpPr>
          <p:cNvPr id="10250" name="TextBox 13"/>
          <p:cNvSpPr txBox="1">
            <a:spLocks noChangeArrowheads="1"/>
          </p:cNvSpPr>
          <p:nvPr/>
        </p:nvSpPr>
        <p:spPr bwMode="auto">
          <a:xfrm rot="-874581">
            <a:off x="312738" y="3681413"/>
            <a:ext cx="2643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Эмоции, интуиция</a:t>
            </a:r>
          </a:p>
        </p:txBody>
      </p:sp>
      <p:sp>
        <p:nvSpPr>
          <p:cNvPr id="10251" name="TextBox 14"/>
          <p:cNvSpPr txBox="1">
            <a:spLocks noChangeArrowheads="1"/>
          </p:cNvSpPr>
          <p:nvPr/>
        </p:nvSpPr>
        <p:spPr bwMode="auto">
          <a:xfrm>
            <a:off x="3000375" y="2214563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Оптимизм, преимущество</a:t>
            </a:r>
          </a:p>
        </p:txBody>
      </p:sp>
      <p:sp>
        <p:nvSpPr>
          <p:cNvPr id="10252" name="TextBox 15"/>
          <p:cNvSpPr txBox="1">
            <a:spLocks noChangeArrowheads="1"/>
          </p:cNvSpPr>
          <p:nvPr/>
        </p:nvSpPr>
        <p:spPr bwMode="auto">
          <a:xfrm rot="1144749">
            <a:off x="5940425" y="3221038"/>
            <a:ext cx="285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Осторожность, риски</a:t>
            </a:r>
          </a:p>
        </p:txBody>
      </p:sp>
      <p:sp>
        <p:nvSpPr>
          <p:cNvPr id="10253" name="TextBox 16"/>
          <p:cNvSpPr txBox="1">
            <a:spLocks noChangeArrowheads="1"/>
          </p:cNvSpPr>
          <p:nvPr/>
        </p:nvSpPr>
        <p:spPr bwMode="auto">
          <a:xfrm rot="1141729">
            <a:off x="5589588" y="5507038"/>
            <a:ext cx="3214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Управление процессом мышления</a:t>
            </a:r>
          </a:p>
        </p:txBody>
      </p:sp>
      <p:sp>
        <p:nvSpPr>
          <p:cNvPr id="10254" name="TextBox 17"/>
          <p:cNvSpPr txBox="1">
            <a:spLocks noChangeArrowheads="1"/>
          </p:cNvSpPr>
          <p:nvPr/>
        </p:nvSpPr>
        <p:spPr bwMode="auto">
          <a:xfrm>
            <a:off x="3143250" y="6286500"/>
            <a:ext cx="3214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Творческое начало, креатив</a:t>
            </a:r>
          </a:p>
        </p:txBody>
      </p:sp>
      <p:sp>
        <p:nvSpPr>
          <p:cNvPr id="10255" name="TextBox 14"/>
          <p:cNvSpPr txBox="1">
            <a:spLocks noChangeArrowheads="1"/>
          </p:cNvSpPr>
          <p:nvPr/>
        </p:nvSpPr>
        <p:spPr bwMode="auto">
          <a:xfrm>
            <a:off x="3000375" y="3000375"/>
            <a:ext cx="2786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Рефлексия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1" y="71414"/>
          <a:ext cx="8715438" cy="6690749"/>
        </p:xfrm>
        <a:graphic>
          <a:graphicData uri="http://schemas.openxmlformats.org/drawingml/2006/table">
            <a:tbl>
              <a:tblPr/>
              <a:tblGrid>
                <a:gridCol w="1033586"/>
                <a:gridCol w="3324132"/>
                <a:gridCol w="2178860"/>
                <a:gridCol w="2178860"/>
              </a:tblGrid>
              <a:tr h="536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Constantia"/>
                          <a:ea typeface="Times New Roman"/>
                          <a:cs typeface="Arial"/>
                        </a:rPr>
                        <a:t>стадия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3D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FFFFFF"/>
                          </a:solidFill>
                          <a:latin typeface="Constantia"/>
                          <a:ea typeface="Times New Roman"/>
                          <a:cs typeface="Arial"/>
                        </a:rPr>
                        <a:t>Задачи и деятельность учителя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3D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FFFFFF"/>
                          </a:solidFill>
                          <a:latin typeface="Constantia"/>
                          <a:ea typeface="Times New Roman"/>
                          <a:cs typeface="Arial"/>
                        </a:rPr>
                        <a:t>Деятельность учащихся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3D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FFFFFF"/>
                          </a:solidFill>
                          <a:latin typeface="Constantia"/>
                          <a:ea typeface="Times New Roman"/>
                          <a:cs typeface="Arial"/>
                        </a:rPr>
                        <a:t>Приемы и методы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3D68"/>
                    </a:solidFill>
                  </a:tcPr>
                </a:tc>
              </a:tr>
              <a:tr h="1545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Вызов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Вызов уже имеющихся знаний, активизация учащихся, мотивация для дальнейшей работы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Ученик вспоминает известные факты, делает предположения, систематизирует информацию до ее изучения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-рассказ-предположение по ключевым словам;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-кластеры, таблицы;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-верные и неверные утверждения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</a:tr>
              <a:tr h="36690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Информация выслушивается, записывается, обсуждается. Работа в парах, группах.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9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Осмысление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Сохранение интереса, продвижение от знания «старого» к «новому»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Ученик читает, слушает, делает пометки на полях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-маркировка с использованием значков;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-ведение записей;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-поиск ответов на вопросы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</a:tr>
              <a:tr h="32278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Непосредственный контакт с информацией. Работа индивидуально, в парах.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1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Рефлексия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Вернуть к первоначальным знаниям, внести дополнения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Соотносят новую информацию со старой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-заполнение кластеров;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-ответы на вопросы;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-дискуссии;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-написание эссе, синквейна;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-исследования по темам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</a:tr>
              <a:tr h="60089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Творческая переработка, анализ, интерпретация. Работа в парах, группах, индивидуально.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4" marR="65024" marT="32512" marB="3251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815975"/>
          </a:xfrm>
        </p:spPr>
        <p:txBody>
          <a:bodyPr/>
          <a:lstStyle/>
          <a:p>
            <a:pPr algn="ctr"/>
            <a:r>
              <a:rPr lang="ru-RU"/>
              <a:t>Критическое мышление</a:t>
            </a:r>
          </a:p>
        </p:txBody>
      </p:sp>
      <p:pic>
        <p:nvPicPr>
          <p:cNvPr id="361476" name="Picture 4" descr="und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5445125"/>
            <a:ext cx="5472113" cy="438150"/>
          </a:xfrm>
          <a:prstGeom prst="rect">
            <a:avLst/>
          </a:prstGeom>
          <a:noFill/>
        </p:spPr>
      </p:pic>
      <p:sp>
        <p:nvSpPr>
          <p:cNvPr id="361477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1258888" y="2060575"/>
            <a:ext cx="72739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/>
                <a:latin typeface="Arial"/>
                <a:cs typeface="Arial"/>
              </a:rPr>
              <a:t>Размышляйте над этим...</a:t>
            </a:r>
          </a:p>
        </p:txBody>
      </p:sp>
      <p:sp>
        <p:nvSpPr>
          <p:cNvPr id="361479" name="WordArt 7" descr="Белый мрамор"/>
          <p:cNvSpPr>
            <a:spLocks noChangeArrowheads="1" noChangeShapeType="1" noTextEdit="1"/>
          </p:cNvSpPr>
          <p:nvPr/>
        </p:nvSpPr>
        <p:spPr bwMode="auto">
          <a:xfrm>
            <a:off x="1835150" y="3573463"/>
            <a:ext cx="6048375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/>
                <a:latin typeface="Arial"/>
                <a:cs typeface="Arial"/>
              </a:rPr>
              <a:t>Только критически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7" grpId="0" animBg="1"/>
      <p:bldP spid="3614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Акценты целей технологии РКМЧП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071802" y="2428868"/>
            <a:ext cx="2500330" cy="12858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Новый стиль мышления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71472" y="1142984"/>
            <a:ext cx="2500330" cy="12858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Альтернативность решений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7158" y="3500438"/>
            <a:ext cx="2428892" cy="12858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Осознание </a:t>
            </a:r>
            <a:r>
              <a:rPr lang="ru-RU" sz="2000" dirty="0" err="1" smtClean="0">
                <a:solidFill>
                  <a:schemeClr val="tx1"/>
                </a:solidFill>
              </a:rPr>
              <a:t>многозничности</a:t>
            </a:r>
            <a:r>
              <a:rPr lang="ru-RU" sz="2000" dirty="0" smtClean="0">
                <a:solidFill>
                  <a:schemeClr val="tx1"/>
                </a:solidFill>
              </a:rPr>
              <a:t> позиций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000364" y="4714884"/>
            <a:ext cx="2428892" cy="12858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Рефлексивность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00760" y="3500438"/>
            <a:ext cx="2428892" cy="12858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Гибкость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86380" y="1142984"/>
            <a:ext cx="2857520" cy="12858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</a:rPr>
              <a:t>Откры</a:t>
            </a:r>
            <a:endParaRPr lang="ru-RU" sz="3600" dirty="0" smtClean="0">
              <a:solidFill>
                <a:schemeClr val="tx1"/>
              </a:solidFill>
            </a:endParaRPr>
          </a:p>
          <a:p>
            <a:pPr algn="ctr"/>
            <a:r>
              <a:rPr lang="ru-RU" sz="3600" dirty="0" err="1" smtClean="0">
                <a:solidFill>
                  <a:schemeClr val="tx1"/>
                </a:solidFill>
              </a:rPr>
              <a:t>тость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8727111">
            <a:off x="2686388" y="3426606"/>
            <a:ext cx="500066" cy="35719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3001659">
            <a:off x="2871755" y="2257131"/>
            <a:ext cx="500066" cy="35719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2207493">
            <a:off x="5514972" y="3457702"/>
            <a:ext cx="500066" cy="35719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4000496" y="4009871"/>
            <a:ext cx="500066" cy="35719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9085126">
            <a:off x="5270274" y="2264448"/>
            <a:ext cx="500066" cy="35719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14290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Базовые качества личности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00174"/>
            <a:ext cx="2357454" cy="9286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Критическое мышление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5572140"/>
            <a:ext cx="3286148" cy="107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Ответственность за результаты деятельности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3000372"/>
            <a:ext cx="2357454" cy="9286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Креативность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357694"/>
            <a:ext cx="2500330" cy="9286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Самомтоятельность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4357694"/>
            <a:ext cx="2500330" cy="9286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Толерантность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4357694"/>
            <a:ext cx="2500330" cy="9286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Ответственность за свой выбор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3000372"/>
            <a:ext cx="2357454" cy="9286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Мобильность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1500174"/>
            <a:ext cx="2357454" cy="9286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Коммуникативность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1500174"/>
            <a:ext cx="2357454" cy="9286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Рефлексивность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Научить школьников: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285860"/>
            <a:ext cx="79296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002060"/>
                </a:solidFill>
              </a:rPr>
              <a:t>выделять причинно-следственные связи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002060"/>
                </a:solidFill>
              </a:rPr>
              <a:t>отвергать ненужную или неверную информацию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002060"/>
                </a:solidFill>
              </a:rPr>
              <a:t>понимать, как различные части информации связаны между собой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002060"/>
                </a:solidFill>
              </a:rPr>
              <a:t>выделять ошибки в рассуждениях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002060"/>
                </a:solidFill>
              </a:rPr>
              <a:t>избегать категоричности в утверждениях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/>
          <p:cNvGrpSpPr/>
          <p:nvPr/>
        </p:nvGrpSpPr>
        <p:grpSpPr>
          <a:xfrm>
            <a:off x="0" y="0"/>
            <a:ext cx="9144000" cy="6826250"/>
            <a:chOff x="0" y="0"/>
            <a:chExt cx="9144000" cy="6826250"/>
          </a:xfrm>
        </p:grpSpPr>
        <p:pic>
          <p:nvPicPr>
            <p:cNvPr id="3081" name="Picture 2" descr="C:\Users\Гимназия 12\Desktop\помощь для презентаций\новые шаблоны для презентаций\My_new_fons_next 100\My_new_fons_next 100\25а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2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Овал 2"/>
            <p:cNvSpPr/>
            <p:nvPr/>
          </p:nvSpPr>
          <p:spPr>
            <a:xfrm>
              <a:off x="2285984" y="1857364"/>
              <a:ext cx="1714512" cy="1500198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Структура урока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3500430" y="3786190"/>
              <a:ext cx="1785950" cy="1500198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Принципы</a:t>
              </a:r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5" name="Овал 4"/>
            <p:cNvSpPr/>
            <p:nvPr/>
          </p:nvSpPr>
          <p:spPr>
            <a:xfrm>
              <a:off x="4929190" y="1785926"/>
              <a:ext cx="1643074" cy="1500198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Приемы</a:t>
              </a:r>
              <a:r>
                <a:rPr lang="ru-RU" dirty="0" smtClean="0"/>
                <a:t> </a:t>
              </a:r>
              <a:endParaRPr lang="ru-RU" dirty="0"/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4000496" y="2571744"/>
              <a:ext cx="857256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rot="16200000" flipH="1">
              <a:off x="3214678" y="3357562"/>
              <a:ext cx="571504" cy="57150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5400000" flipH="1" flipV="1">
              <a:off x="4964909" y="3321843"/>
              <a:ext cx="642942" cy="57150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929058" y="3059668"/>
              <a:ext cx="1143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ТРКМ</a:t>
              </a:r>
              <a:endParaRPr lang="ru-RU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5984" y="785794"/>
              <a:ext cx="157163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Вызов</a:t>
              </a:r>
              <a:r>
                <a:rPr lang="ru-RU" dirty="0" smtClean="0"/>
                <a:t>  </a:t>
              </a:r>
            </a:p>
            <a:p>
              <a:r>
                <a:rPr lang="ru-RU" sz="1600" dirty="0" smtClean="0"/>
                <a:t>Выход на тему</a:t>
              </a:r>
            </a:p>
            <a:p>
              <a:r>
                <a:rPr lang="ru-RU" sz="1600" dirty="0" smtClean="0"/>
                <a:t>Мотивация </a:t>
              </a:r>
              <a:endParaRPr lang="ru-RU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2910" y="1500174"/>
              <a:ext cx="164307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Осмысление</a:t>
              </a:r>
            </a:p>
            <a:p>
              <a:r>
                <a:rPr lang="ru-RU" sz="1600" dirty="0" smtClean="0"/>
                <a:t>Систематизация знаний</a:t>
              </a:r>
              <a:endParaRPr lang="ru-RU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596" y="2500306"/>
              <a:ext cx="2071702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Рефлексия</a:t>
              </a:r>
            </a:p>
            <a:p>
              <a:r>
                <a:rPr lang="ru-RU" sz="1600" dirty="0" smtClean="0"/>
                <a:t>Обмен мнениями</a:t>
              </a:r>
            </a:p>
            <a:p>
              <a:r>
                <a:rPr lang="ru-RU" sz="1600" dirty="0" smtClean="0"/>
                <a:t>Оценка</a:t>
              </a:r>
            </a:p>
            <a:p>
              <a:r>
                <a:rPr lang="ru-RU" sz="1600" dirty="0" err="1" smtClean="0"/>
                <a:t>Логич</a:t>
              </a:r>
              <a:r>
                <a:rPr lang="ru-RU" sz="1600" dirty="0" smtClean="0"/>
                <a:t>. переход на нов. тему</a:t>
              </a:r>
              <a:endParaRPr lang="ru-RU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14744" y="5429264"/>
              <a:ext cx="17145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Использование  графических приемов</a:t>
              </a:r>
              <a:endParaRPr lang="ru-RU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71604" y="5072074"/>
              <a:ext cx="2071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Мотивация на самообразование</a:t>
              </a:r>
              <a:endParaRPr lang="ru-RU" sz="1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42976" y="4071942"/>
              <a:ext cx="2286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Соотнесение содержания с жизненными задачами</a:t>
              </a:r>
              <a:endParaRPr lang="ru-RU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15008" y="4000504"/>
              <a:ext cx="1643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Групповая работа</a:t>
              </a:r>
              <a:endParaRPr lang="ru-RU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72132" y="4786322"/>
              <a:ext cx="1857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Развитие навыков общения</a:t>
              </a:r>
              <a:endParaRPr lang="ru-RU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00694" y="5500702"/>
              <a:ext cx="19288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Активность учеников</a:t>
              </a:r>
              <a:endParaRPr lang="ru-RU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29124" y="1000108"/>
              <a:ext cx="15001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Согласованы между собой</a:t>
              </a:r>
              <a:endParaRPr lang="ru-RU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43636" y="1071546"/>
              <a:ext cx="1571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Разумное количество</a:t>
              </a:r>
              <a:endParaRPr lang="ru-RU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29454" y="1857364"/>
              <a:ext cx="1428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Являются подходящими</a:t>
              </a:r>
              <a:endParaRPr lang="ru-RU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15140" y="2714620"/>
              <a:ext cx="20002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Правильно использованы</a:t>
              </a:r>
              <a:endParaRPr lang="ru-RU" sz="1600" dirty="0"/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 rot="16200000" flipV="1">
              <a:off x="5286380" y="1714488"/>
              <a:ext cx="214314" cy="71438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10800000">
              <a:off x="2071670" y="2071678"/>
              <a:ext cx="214314" cy="142876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rot="5400000" flipH="1" flipV="1">
              <a:off x="2966904" y="1675716"/>
              <a:ext cx="209796" cy="1588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rot="5400000" flipH="1" flipV="1">
              <a:off x="6286512" y="1714488"/>
              <a:ext cx="285752" cy="285752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6572264" y="2285992"/>
              <a:ext cx="357190" cy="1588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>
              <a:off x="6500826" y="2857496"/>
              <a:ext cx="238132" cy="95256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 rot="5400000">
              <a:off x="4215605" y="5428470"/>
              <a:ext cx="285751" cy="1588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rot="10800000" flipV="1">
              <a:off x="3214678" y="5000636"/>
              <a:ext cx="428628" cy="285752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 rot="10800000">
              <a:off x="3000364" y="4427544"/>
              <a:ext cx="428628" cy="1588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rot="5400000">
              <a:off x="2071670" y="3071810"/>
              <a:ext cx="285752" cy="285752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>
              <a:off x="5143504" y="5072867"/>
              <a:ext cx="429422" cy="356397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 flipV="1">
              <a:off x="5357818" y="4214818"/>
              <a:ext cx="357190" cy="71438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/>
            <p:nvPr/>
          </p:nvCxnSpPr>
          <p:spPr>
            <a:xfrm>
              <a:off x="5286380" y="4714884"/>
              <a:ext cx="428628" cy="142876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/>
              <a:t>Перепутанные логические цепочки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714488"/>
            <a:ext cx="7769225" cy="411321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dirty="0"/>
              <a:t>Учитель предлагает учащимся ряд утверждений, среди которых есть верные, а есть и неверные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dirty="0"/>
              <a:t>Учащиеся работают индивидуально, читают текст, отмечают перепутанные цепочки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dirty="0"/>
              <a:t>Обсуждают свои результаты в группе, уточняют, исправляют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000240"/>
            <a:ext cx="80724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«</a:t>
            </a:r>
            <a:r>
              <a:rPr lang="ru-RU" sz="4800" dirty="0" smtClean="0">
                <a:solidFill>
                  <a:srgbClr val="002060"/>
                </a:solidFill>
                <a:sym typeface="Symbol"/>
              </a:rPr>
              <a:t>з</a:t>
            </a:r>
            <a:r>
              <a:rPr lang="ru-RU" sz="4800" dirty="0" smtClean="0">
                <a:solidFill>
                  <a:srgbClr val="002060"/>
                </a:solidFill>
              </a:rPr>
              <a:t>» </a:t>
            </a:r>
            <a:r>
              <a:rPr lang="ru-RU" sz="4800" dirty="0">
                <a:solidFill>
                  <a:srgbClr val="002060"/>
                </a:solidFill>
              </a:rPr>
              <a:t>- уже знал                          </a:t>
            </a:r>
            <a:endParaRPr lang="ru-RU" sz="4800" dirty="0" smtClean="0">
              <a:solidFill>
                <a:srgbClr val="002060"/>
              </a:solidFill>
            </a:endParaRPr>
          </a:p>
          <a:p>
            <a:r>
              <a:rPr lang="ru-RU" sz="4800" dirty="0" smtClean="0">
                <a:solidFill>
                  <a:srgbClr val="002060"/>
                </a:solidFill>
              </a:rPr>
              <a:t>«-» </a:t>
            </a:r>
            <a:r>
              <a:rPr lang="ru-RU" sz="4800" dirty="0">
                <a:solidFill>
                  <a:srgbClr val="002060"/>
                </a:solidFill>
              </a:rPr>
              <a:t>- думал по другому</a:t>
            </a:r>
          </a:p>
          <a:p>
            <a:r>
              <a:rPr lang="ru-RU" sz="4800" dirty="0">
                <a:solidFill>
                  <a:srgbClr val="002060"/>
                </a:solidFill>
              </a:rPr>
              <a:t>«+» - новое для меня               </a:t>
            </a:r>
            <a:endParaRPr lang="ru-RU" sz="4800" dirty="0" smtClean="0">
              <a:solidFill>
                <a:srgbClr val="002060"/>
              </a:solidFill>
            </a:endParaRPr>
          </a:p>
          <a:p>
            <a:r>
              <a:rPr lang="ru-RU" sz="4800" dirty="0" smtClean="0">
                <a:solidFill>
                  <a:srgbClr val="002060"/>
                </a:solidFill>
              </a:rPr>
              <a:t>«?» </a:t>
            </a:r>
            <a:r>
              <a:rPr lang="ru-RU" sz="4800" dirty="0">
                <a:solidFill>
                  <a:srgbClr val="002060"/>
                </a:solidFill>
              </a:rPr>
              <a:t>- не понял, есть вопросы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786" y="285728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Система маркировки текста «ИНСЕРТ» 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Picture 4" descr="в групп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882" y="5000636"/>
            <a:ext cx="229627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3452</TotalTime>
  <Words>964</Words>
  <Application>Microsoft Office PowerPoint</Application>
  <PresentationFormat>Экран (4:3)</PresentationFormat>
  <Paragraphs>285</Paragraphs>
  <Slides>32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Критическое мышление имеет  5 характеристик (Д. Клустер)</vt:lpstr>
      <vt:lpstr>В программе РКМЧП определение критического мышления  состоит из 6 компонентов.</vt:lpstr>
      <vt:lpstr>Слайд 4</vt:lpstr>
      <vt:lpstr>Слайд 5</vt:lpstr>
      <vt:lpstr>Слайд 6</vt:lpstr>
      <vt:lpstr>Слайд 7</vt:lpstr>
      <vt:lpstr>Перепутанные логические цепочки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СИНКВЕЙН</vt:lpstr>
      <vt:lpstr>синквейн</vt:lpstr>
      <vt:lpstr>Мышление</vt:lpstr>
      <vt:lpstr>Слайд 30</vt:lpstr>
      <vt:lpstr>Слайд 31</vt:lpstr>
      <vt:lpstr>Критическое мышление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Гимназия 12</dc:creator>
  <cp:lastModifiedBy>Наташа</cp:lastModifiedBy>
  <cp:revision>27</cp:revision>
  <dcterms:created xsi:type="dcterms:W3CDTF">2010-05-02T14:15:04Z</dcterms:created>
  <dcterms:modified xsi:type="dcterms:W3CDTF">2012-06-06T16:34:05Z</dcterms:modified>
</cp:coreProperties>
</file>