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3"/>
  </p:notesMasterIdLst>
  <p:sldIdLst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59" r:id="rId14"/>
    <p:sldId id="280" r:id="rId15"/>
    <p:sldId id="282" r:id="rId16"/>
    <p:sldId id="283" r:id="rId17"/>
    <p:sldId id="285" r:id="rId18"/>
    <p:sldId id="286" r:id="rId19"/>
    <p:sldId id="288" r:id="rId20"/>
    <p:sldId id="290" r:id="rId21"/>
    <p:sldId id="367" r:id="rId22"/>
    <p:sldId id="291" r:id="rId23"/>
    <p:sldId id="261" r:id="rId24"/>
    <p:sldId id="292" r:id="rId25"/>
    <p:sldId id="293" r:id="rId26"/>
    <p:sldId id="365" r:id="rId27"/>
    <p:sldId id="294" r:id="rId28"/>
    <p:sldId id="368" r:id="rId29"/>
    <p:sldId id="295" r:id="rId30"/>
    <p:sldId id="296" r:id="rId31"/>
    <p:sldId id="357" r:id="rId32"/>
    <p:sldId id="360" r:id="rId33"/>
    <p:sldId id="351" r:id="rId34"/>
    <p:sldId id="352" r:id="rId35"/>
    <p:sldId id="354" r:id="rId36"/>
    <p:sldId id="355" r:id="rId37"/>
    <p:sldId id="356" r:id="rId38"/>
    <p:sldId id="301" r:id="rId39"/>
    <p:sldId id="302" r:id="rId40"/>
    <p:sldId id="303" r:id="rId41"/>
    <p:sldId id="306" r:id="rId42"/>
    <p:sldId id="309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41" r:id="rId69"/>
    <p:sldId id="343" r:id="rId70"/>
    <p:sldId id="344" r:id="rId71"/>
    <p:sldId id="310" r:id="rId72"/>
    <p:sldId id="345" r:id="rId73"/>
    <p:sldId id="346" r:id="rId74"/>
    <p:sldId id="382" r:id="rId75"/>
    <p:sldId id="383" r:id="rId76"/>
    <p:sldId id="384" r:id="rId77"/>
    <p:sldId id="385" r:id="rId78"/>
    <p:sldId id="386" r:id="rId79"/>
    <p:sldId id="347" r:id="rId80"/>
    <p:sldId id="349" r:id="rId81"/>
    <p:sldId id="350" r:id="rId82"/>
    <p:sldId id="358" r:id="rId83"/>
    <p:sldId id="359" r:id="rId84"/>
    <p:sldId id="361" r:id="rId85"/>
    <p:sldId id="362" r:id="rId86"/>
    <p:sldId id="369" r:id="rId87"/>
    <p:sldId id="371" r:id="rId88"/>
    <p:sldId id="372" r:id="rId89"/>
    <p:sldId id="373" r:id="rId90"/>
    <p:sldId id="374" r:id="rId91"/>
    <p:sldId id="375" r:id="rId92"/>
    <p:sldId id="376" r:id="rId93"/>
    <p:sldId id="377" r:id="rId94"/>
    <p:sldId id="378" r:id="rId95"/>
    <p:sldId id="379" r:id="rId96"/>
    <p:sldId id="380" r:id="rId97"/>
    <p:sldId id="381" r:id="rId98"/>
    <p:sldId id="363" r:id="rId99"/>
    <p:sldId id="370" r:id="rId100"/>
    <p:sldId id="364" r:id="rId101"/>
    <p:sldId id="305" r:id="rId10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6524"/>
    <a:srgbClr val="27139D"/>
    <a:srgbClr val="D60093"/>
    <a:srgbClr val="FF3300"/>
    <a:srgbClr val="33CC33"/>
    <a:srgbClr val="FFFF00"/>
    <a:srgbClr val="692725"/>
    <a:srgbClr val="41181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tableStyles" Target="tableStyle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95143132244566E-2"/>
          <c:y val="0"/>
          <c:w val="0.70703448073670827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5</c:v>
                </c:pt>
                <c:pt idx="5">
                  <c:v>Кв. 6</c:v>
                </c:pt>
                <c:pt idx="6">
                  <c:v>Кв. 7</c:v>
                </c:pt>
                <c:pt idx="7">
                  <c:v>Кв.8</c:v>
                </c:pt>
                <c:pt idx="8">
                  <c:v>Кв. 9</c:v>
                </c:pt>
                <c:pt idx="9">
                  <c:v>Кв.10</c:v>
                </c:pt>
                <c:pt idx="10">
                  <c:v>Кв. 11</c:v>
                </c:pt>
                <c:pt idx="11">
                  <c:v>Кв. 12</c:v>
                </c:pt>
                <c:pt idx="12">
                  <c:v>Кв. 13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66</c:v>
                </c:pt>
                <c:pt idx="1">
                  <c:v>36</c:v>
                </c:pt>
                <c:pt idx="2">
                  <c:v>15</c:v>
                </c:pt>
                <c:pt idx="3">
                  <c:v>66</c:v>
                </c:pt>
                <c:pt idx="4">
                  <c:v>43</c:v>
                </c:pt>
                <c:pt idx="5">
                  <c:v>56</c:v>
                </c:pt>
                <c:pt idx="6">
                  <c:v>51</c:v>
                </c:pt>
                <c:pt idx="7">
                  <c:v>61</c:v>
                </c:pt>
                <c:pt idx="8">
                  <c:v>43</c:v>
                </c:pt>
                <c:pt idx="9">
                  <c:v>97</c:v>
                </c:pt>
                <c:pt idx="10">
                  <c:v>43</c:v>
                </c:pt>
                <c:pt idx="11">
                  <c:v>38</c:v>
                </c:pt>
                <c:pt idx="12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7A1BA-2C3B-4BA3-86FE-594C4629D8AE}" type="doc">
      <dgm:prSet loTypeId="urn:microsoft.com/office/officeart/2005/8/layout/lProcess3" loCatId="process" qsTypeId="urn:microsoft.com/office/officeart/2005/8/quickstyle/simple1#7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7B4BC8E2-5629-4CCF-913E-2EB9719D1852}">
      <dgm:prSet custT="1"/>
      <dgm:spPr>
        <a:ln>
          <a:solidFill>
            <a:srgbClr val="00B0F0"/>
          </a:solidFill>
        </a:ln>
      </dgm:spPr>
      <dgm:t>
        <a:bodyPr/>
        <a:lstStyle/>
        <a:p>
          <a:pPr rtl="0"/>
          <a:r>
            <a:rPr lang="ru-RU" sz="2000" b="1" dirty="0" smtClean="0">
              <a:latin typeface="Bookman Old Style" pitchFamily="18" charset="0"/>
            </a:rPr>
            <a:t>Преодоление трудностей</a:t>
          </a:r>
          <a:endParaRPr lang="ru-RU" sz="2000" dirty="0">
            <a:latin typeface="Bookman Old Style" pitchFamily="18" charset="0"/>
          </a:endParaRPr>
        </a:p>
      </dgm:t>
    </dgm:pt>
    <dgm:pt modelId="{B1356C4F-14A6-4A23-A01A-ED802D1B777F}" type="parTrans" cxnId="{17D67B2E-9054-4749-BB64-1A3EA67C4091}">
      <dgm:prSet/>
      <dgm:spPr/>
      <dgm:t>
        <a:bodyPr/>
        <a:lstStyle/>
        <a:p>
          <a:endParaRPr lang="ru-RU"/>
        </a:p>
      </dgm:t>
    </dgm:pt>
    <dgm:pt modelId="{74954C1F-75B4-401C-9744-DB76CFDC725E}" type="sibTrans" cxnId="{17D67B2E-9054-4749-BB64-1A3EA67C4091}">
      <dgm:prSet/>
      <dgm:spPr/>
      <dgm:t>
        <a:bodyPr/>
        <a:lstStyle/>
        <a:p>
          <a:endParaRPr lang="ru-RU"/>
        </a:p>
      </dgm:t>
    </dgm:pt>
    <dgm:pt modelId="{6B69FC1E-5EEE-4F71-8AD3-22F96A5AC938}" type="pres">
      <dgm:prSet presAssocID="{C3C7A1BA-2C3B-4BA3-86FE-594C4629D8A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04D46C-AD7A-4C03-BEB3-5F74705C269C}" type="pres">
      <dgm:prSet presAssocID="{7B4BC8E2-5629-4CCF-913E-2EB9719D1852}" presName="horFlow" presStyleCnt="0"/>
      <dgm:spPr/>
    </dgm:pt>
    <dgm:pt modelId="{E97B43F0-D21C-4B7F-A041-6ADFECA1E9F1}" type="pres">
      <dgm:prSet presAssocID="{7B4BC8E2-5629-4CCF-913E-2EB9719D1852}" presName="bigChev" presStyleLbl="node1" presStyleIdx="0" presStyleCnt="1" custScaleX="160754" custLinFactNeighborX="4225" custLinFactNeighborY="-88"/>
      <dgm:spPr/>
      <dgm:t>
        <a:bodyPr/>
        <a:lstStyle/>
        <a:p>
          <a:endParaRPr lang="ru-RU"/>
        </a:p>
      </dgm:t>
    </dgm:pt>
  </dgm:ptLst>
  <dgm:cxnLst>
    <dgm:cxn modelId="{17D67B2E-9054-4749-BB64-1A3EA67C4091}" srcId="{C3C7A1BA-2C3B-4BA3-86FE-594C4629D8AE}" destId="{7B4BC8E2-5629-4CCF-913E-2EB9719D1852}" srcOrd="0" destOrd="0" parTransId="{B1356C4F-14A6-4A23-A01A-ED802D1B777F}" sibTransId="{74954C1F-75B4-401C-9744-DB76CFDC725E}"/>
    <dgm:cxn modelId="{2AC6E8B8-DDCB-4448-B295-BBBCB2225606}" type="presOf" srcId="{C3C7A1BA-2C3B-4BA3-86FE-594C4629D8AE}" destId="{6B69FC1E-5EEE-4F71-8AD3-22F96A5AC938}" srcOrd="0" destOrd="0" presId="urn:microsoft.com/office/officeart/2005/8/layout/lProcess3"/>
    <dgm:cxn modelId="{1D77AD6D-1AEC-416C-A314-ABF4660F3DE2}" type="presOf" srcId="{7B4BC8E2-5629-4CCF-913E-2EB9719D1852}" destId="{E97B43F0-D21C-4B7F-A041-6ADFECA1E9F1}" srcOrd="0" destOrd="0" presId="urn:microsoft.com/office/officeart/2005/8/layout/lProcess3"/>
    <dgm:cxn modelId="{B1AC06DB-D034-4952-AFF5-3C5EDF8D3206}" type="presParOf" srcId="{6B69FC1E-5EEE-4F71-8AD3-22F96A5AC938}" destId="{5B04D46C-AD7A-4C03-BEB3-5F74705C269C}" srcOrd="0" destOrd="0" presId="urn:microsoft.com/office/officeart/2005/8/layout/lProcess3"/>
    <dgm:cxn modelId="{F4E5C01B-D016-47FC-8674-D7126B1A0D53}" type="presParOf" srcId="{5B04D46C-AD7A-4C03-BEB3-5F74705C269C}" destId="{E97B43F0-D21C-4B7F-A041-6ADFECA1E9F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6B74D7-16FC-4CD2-A26C-B77984431E98}" type="doc">
      <dgm:prSet loTypeId="urn:microsoft.com/office/officeart/2005/8/layout/lProcess3" loCatId="process" qsTypeId="urn:microsoft.com/office/officeart/2005/8/quickstyle/simple1#8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A7067913-2EE5-4840-A1CA-2821F220163E}">
      <dgm:prSet/>
      <dgm:spPr>
        <a:ln>
          <a:solidFill>
            <a:srgbClr val="00B0F0"/>
          </a:solidFill>
        </a:ln>
      </dgm:spPr>
      <dgm:t>
        <a:bodyPr/>
        <a:lstStyle/>
        <a:p>
          <a:pPr rtl="0"/>
          <a:r>
            <a:rPr lang="ru-RU" b="1" dirty="0" smtClean="0">
              <a:latin typeface="Bookman Old Style" pitchFamily="18" charset="0"/>
            </a:rPr>
            <a:t>Восхождение</a:t>
          </a:r>
          <a:endParaRPr lang="ru-RU" dirty="0">
            <a:latin typeface="Bookman Old Style" pitchFamily="18" charset="0"/>
          </a:endParaRPr>
        </a:p>
      </dgm:t>
    </dgm:pt>
    <dgm:pt modelId="{D3F972D2-7E7F-44DC-9097-EC6DD5EB17B3}" type="parTrans" cxnId="{CF4224AF-516C-460A-BEE1-BA921FD6B36F}">
      <dgm:prSet/>
      <dgm:spPr/>
      <dgm:t>
        <a:bodyPr/>
        <a:lstStyle/>
        <a:p>
          <a:endParaRPr lang="ru-RU"/>
        </a:p>
      </dgm:t>
    </dgm:pt>
    <dgm:pt modelId="{36CF4DF6-0743-4A94-B28A-E5AF4D8BA1C5}" type="sibTrans" cxnId="{CF4224AF-516C-460A-BEE1-BA921FD6B36F}">
      <dgm:prSet/>
      <dgm:spPr/>
      <dgm:t>
        <a:bodyPr/>
        <a:lstStyle/>
        <a:p>
          <a:endParaRPr lang="ru-RU"/>
        </a:p>
      </dgm:t>
    </dgm:pt>
    <dgm:pt modelId="{2658F5CF-C95B-4B99-8FAE-9E9E48C78324}" type="pres">
      <dgm:prSet presAssocID="{F16B74D7-16FC-4CD2-A26C-B77984431E9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42AD074-F50E-4E5C-B615-343732AE2458}" type="pres">
      <dgm:prSet presAssocID="{A7067913-2EE5-4840-A1CA-2821F220163E}" presName="horFlow" presStyleCnt="0"/>
      <dgm:spPr/>
    </dgm:pt>
    <dgm:pt modelId="{2E4A6D3D-7224-4261-A9AA-8C35DB50867A}" type="pres">
      <dgm:prSet presAssocID="{A7067913-2EE5-4840-A1CA-2821F220163E}" presName="bigChev" presStyleLbl="node1" presStyleIdx="0" presStyleCnt="1" custScaleX="230492" custScaleY="147898" custLinFactNeighborX="-7276" custLinFactNeighborY="19895"/>
      <dgm:spPr/>
      <dgm:t>
        <a:bodyPr/>
        <a:lstStyle/>
        <a:p>
          <a:endParaRPr lang="ru-RU"/>
        </a:p>
      </dgm:t>
    </dgm:pt>
  </dgm:ptLst>
  <dgm:cxnLst>
    <dgm:cxn modelId="{CF4224AF-516C-460A-BEE1-BA921FD6B36F}" srcId="{F16B74D7-16FC-4CD2-A26C-B77984431E98}" destId="{A7067913-2EE5-4840-A1CA-2821F220163E}" srcOrd="0" destOrd="0" parTransId="{D3F972D2-7E7F-44DC-9097-EC6DD5EB17B3}" sibTransId="{36CF4DF6-0743-4A94-B28A-E5AF4D8BA1C5}"/>
    <dgm:cxn modelId="{00A77371-502C-4667-A5E0-F63BC979C691}" type="presOf" srcId="{F16B74D7-16FC-4CD2-A26C-B77984431E98}" destId="{2658F5CF-C95B-4B99-8FAE-9E9E48C78324}" srcOrd="0" destOrd="0" presId="urn:microsoft.com/office/officeart/2005/8/layout/lProcess3"/>
    <dgm:cxn modelId="{1D47B098-6590-4063-AFAA-48FC11EA659F}" type="presOf" srcId="{A7067913-2EE5-4840-A1CA-2821F220163E}" destId="{2E4A6D3D-7224-4261-A9AA-8C35DB50867A}" srcOrd="0" destOrd="0" presId="urn:microsoft.com/office/officeart/2005/8/layout/lProcess3"/>
    <dgm:cxn modelId="{52E63A8F-76FE-47D1-8443-E05B92C67FF1}" type="presParOf" srcId="{2658F5CF-C95B-4B99-8FAE-9E9E48C78324}" destId="{D42AD074-F50E-4E5C-B615-343732AE2458}" srcOrd="0" destOrd="0" presId="urn:microsoft.com/office/officeart/2005/8/layout/lProcess3"/>
    <dgm:cxn modelId="{BE348BC0-F151-45B5-A470-7055391BE024}" type="presParOf" srcId="{D42AD074-F50E-4E5C-B615-343732AE2458}" destId="{2E4A6D3D-7224-4261-A9AA-8C35DB50867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C82D7F-1CB1-4E5D-9820-4E88F88C133B}" type="doc">
      <dgm:prSet loTypeId="urn:microsoft.com/office/officeart/2005/8/layout/lProcess3" loCatId="process" qsTypeId="urn:microsoft.com/office/officeart/2005/8/quickstyle/simple1#9" qsCatId="simple" csTypeId="urn:microsoft.com/office/officeart/2005/8/colors/accent1_2#11" csCatId="accent1" phldr="1"/>
      <dgm:spPr/>
      <dgm:t>
        <a:bodyPr/>
        <a:lstStyle/>
        <a:p>
          <a:endParaRPr lang="ru-RU"/>
        </a:p>
      </dgm:t>
    </dgm:pt>
    <dgm:pt modelId="{9FC70E8E-25CC-49A4-BA05-19B1F638932E}">
      <dgm:prSet custT="1"/>
      <dgm:spPr>
        <a:ln>
          <a:solidFill>
            <a:srgbClr val="00B0F0"/>
          </a:solidFill>
        </a:ln>
      </dgm:spPr>
      <dgm:t>
        <a:bodyPr/>
        <a:lstStyle/>
        <a:p>
          <a:pPr rtl="0"/>
          <a:r>
            <a:rPr lang="ru-RU" sz="2000" b="1" dirty="0" smtClean="0">
              <a:latin typeface="Bookman Old Style" pitchFamily="18" charset="0"/>
            </a:rPr>
            <a:t>Покорение новых высот</a:t>
          </a:r>
          <a:endParaRPr lang="ru-RU" sz="2000" dirty="0">
            <a:latin typeface="Bookman Old Style" pitchFamily="18" charset="0"/>
          </a:endParaRPr>
        </a:p>
      </dgm:t>
    </dgm:pt>
    <dgm:pt modelId="{BD5B41EA-6D6D-4A1E-AAED-3A339F613C26}" type="parTrans" cxnId="{8D780AB6-6CDE-47CC-A06D-DFDE8D7E37F0}">
      <dgm:prSet/>
      <dgm:spPr/>
      <dgm:t>
        <a:bodyPr/>
        <a:lstStyle/>
        <a:p>
          <a:endParaRPr lang="ru-RU"/>
        </a:p>
      </dgm:t>
    </dgm:pt>
    <dgm:pt modelId="{4793E474-E887-4BAD-8713-908F1C019DEF}" type="sibTrans" cxnId="{8D780AB6-6CDE-47CC-A06D-DFDE8D7E37F0}">
      <dgm:prSet/>
      <dgm:spPr/>
      <dgm:t>
        <a:bodyPr/>
        <a:lstStyle/>
        <a:p>
          <a:endParaRPr lang="ru-RU"/>
        </a:p>
      </dgm:t>
    </dgm:pt>
    <dgm:pt modelId="{B0A08FB9-3B62-40C9-A2A3-752C7B698E67}" type="pres">
      <dgm:prSet presAssocID="{01C82D7F-1CB1-4E5D-9820-4E88F88C133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84B739C-F02E-4639-A5BA-5068E91A46D0}" type="pres">
      <dgm:prSet presAssocID="{9FC70E8E-25CC-49A4-BA05-19B1F638932E}" presName="horFlow" presStyleCnt="0"/>
      <dgm:spPr/>
    </dgm:pt>
    <dgm:pt modelId="{63B1D1E4-1C35-4955-AE24-C7E7093003F3}" type="pres">
      <dgm:prSet presAssocID="{9FC70E8E-25CC-49A4-BA05-19B1F638932E}" presName="bigChev" presStyleLbl="node1" presStyleIdx="0" presStyleCnt="1" custScaleX="147763"/>
      <dgm:spPr/>
      <dgm:t>
        <a:bodyPr/>
        <a:lstStyle/>
        <a:p>
          <a:endParaRPr lang="ru-RU"/>
        </a:p>
      </dgm:t>
    </dgm:pt>
  </dgm:ptLst>
  <dgm:cxnLst>
    <dgm:cxn modelId="{8D780AB6-6CDE-47CC-A06D-DFDE8D7E37F0}" srcId="{01C82D7F-1CB1-4E5D-9820-4E88F88C133B}" destId="{9FC70E8E-25CC-49A4-BA05-19B1F638932E}" srcOrd="0" destOrd="0" parTransId="{BD5B41EA-6D6D-4A1E-AAED-3A339F613C26}" sibTransId="{4793E474-E887-4BAD-8713-908F1C019DEF}"/>
    <dgm:cxn modelId="{83DBF9C6-7C14-45AC-B7E3-B7CC868C9FD2}" type="presOf" srcId="{9FC70E8E-25CC-49A4-BA05-19B1F638932E}" destId="{63B1D1E4-1C35-4955-AE24-C7E7093003F3}" srcOrd="0" destOrd="0" presId="urn:microsoft.com/office/officeart/2005/8/layout/lProcess3"/>
    <dgm:cxn modelId="{BDBE1042-D3E7-42FF-A903-B2B59AD78B2F}" type="presOf" srcId="{01C82D7F-1CB1-4E5D-9820-4E88F88C133B}" destId="{B0A08FB9-3B62-40C9-A2A3-752C7B698E67}" srcOrd="0" destOrd="0" presId="urn:microsoft.com/office/officeart/2005/8/layout/lProcess3"/>
    <dgm:cxn modelId="{9F61BD01-D2B2-47E3-8F6D-A082C183BF00}" type="presParOf" srcId="{B0A08FB9-3B62-40C9-A2A3-752C7B698E67}" destId="{484B739C-F02E-4639-A5BA-5068E91A46D0}" srcOrd="0" destOrd="0" presId="urn:microsoft.com/office/officeart/2005/8/layout/lProcess3"/>
    <dgm:cxn modelId="{57A5762A-953F-4DDB-9C8E-41E21E6FBACE}" type="presParOf" srcId="{484B739C-F02E-4639-A5BA-5068E91A46D0}" destId="{63B1D1E4-1C35-4955-AE24-C7E7093003F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FDAEE8-91F4-47BE-9D61-22060F592963}" type="doc">
      <dgm:prSet loTypeId="urn:microsoft.com/office/officeart/2005/8/layout/lProcess3" loCatId="process" qsTypeId="urn:microsoft.com/office/officeart/2005/8/quickstyle/simple1#10" qsCatId="simple" csTypeId="urn:microsoft.com/office/officeart/2005/8/colors/accent1_2#12" csCatId="accent1" phldr="1"/>
      <dgm:spPr/>
      <dgm:t>
        <a:bodyPr/>
        <a:lstStyle/>
        <a:p>
          <a:endParaRPr lang="ru-RU"/>
        </a:p>
      </dgm:t>
    </dgm:pt>
    <dgm:pt modelId="{A2C661CE-288E-4ACF-8BEB-72E404A3575E}">
      <dgm:prSet custT="1"/>
      <dgm:spPr>
        <a:ln>
          <a:solidFill>
            <a:srgbClr val="00B0F0"/>
          </a:solidFill>
        </a:ln>
        <a:effectLst>
          <a:innerShdw blurRad="63500" dist="50800" dir="162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ru-RU" sz="2000" b="1" dirty="0" smtClean="0">
              <a:latin typeface="Bookman Old Style" pitchFamily="18" charset="0"/>
            </a:rPr>
            <a:t>Надежная команда</a:t>
          </a:r>
          <a:endParaRPr lang="ru-RU" sz="2000" dirty="0">
            <a:latin typeface="Bookman Old Style" pitchFamily="18" charset="0"/>
          </a:endParaRPr>
        </a:p>
      </dgm:t>
    </dgm:pt>
    <dgm:pt modelId="{653D5200-45DA-4201-A616-CEEED30976A3}" type="parTrans" cxnId="{1D4E8101-7B18-4609-803B-0E39F43B458F}">
      <dgm:prSet/>
      <dgm:spPr/>
      <dgm:t>
        <a:bodyPr/>
        <a:lstStyle/>
        <a:p>
          <a:endParaRPr lang="ru-RU"/>
        </a:p>
      </dgm:t>
    </dgm:pt>
    <dgm:pt modelId="{0066F12E-1227-4E9D-9EF2-1197D25783F5}" type="sibTrans" cxnId="{1D4E8101-7B18-4609-803B-0E39F43B458F}">
      <dgm:prSet/>
      <dgm:spPr/>
      <dgm:t>
        <a:bodyPr/>
        <a:lstStyle/>
        <a:p>
          <a:endParaRPr lang="ru-RU"/>
        </a:p>
      </dgm:t>
    </dgm:pt>
    <dgm:pt modelId="{8C149D77-6164-48ED-BFA9-BFF2B149C7F2}" type="pres">
      <dgm:prSet presAssocID="{9DFDAEE8-91F4-47BE-9D61-22060F59296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BF96E0E-E62E-4351-9D49-1F7FAB134AD6}" type="pres">
      <dgm:prSet presAssocID="{A2C661CE-288E-4ACF-8BEB-72E404A3575E}" presName="horFlow" presStyleCnt="0"/>
      <dgm:spPr/>
    </dgm:pt>
    <dgm:pt modelId="{1982B418-55D0-401D-A371-F4EBE706F90A}" type="pres">
      <dgm:prSet presAssocID="{A2C661CE-288E-4ACF-8BEB-72E404A3575E}" presName="bigChev" presStyleLbl="node1" presStyleIdx="0" presStyleCnt="1" custScaleX="140825"/>
      <dgm:spPr/>
      <dgm:t>
        <a:bodyPr/>
        <a:lstStyle/>
        <a:p>
          <a:endParaRPr lang="ru-RU"/>
        </a:p>
      </dgm:t>
    </dgm:pt>
  </dgm:ptLst>
  <dgm:cxnLst>
    <dgm:cxn modelId="{429A7966-2914-4254-9EE0-274878AD7488}" type="presOf" srcId="{A2C661CE-288E-4ACF-8BEB-72E404A3575E}" destId="{1982B418-55D0-401D-A371-F4EBE706F90A}" srcOrd="0" destOrd="0" presId="urn:microsoft.com/office/officeart/2005/8/layout/lProcess3"/>
    <dgm:cxn modelId="{1D4E8101-7B18-4609-803B-0E39F43B458F}" srcId="{9DFDAEE8-91F4-47BE-9D61-22060F592963}" destId="{A2C661CE-288E-4ACF-8BEB-72E404A3575E}" srcOrd="0" destOrd="0" parTransId="{653D5200-45DA-4201-A616-CEEED30976A3}" sibTransId="{0066F12E-1227-4E9D-9EF2-1197D25783F5}"/>
    <dgm:cxn modelId="{C1767F9D-1761-4104-8104-F323881E7F2A}" type="presOf" srcId="{9DFDAEE8-91F4-47BE-9D61-22060F592963}" destId="{8C149D77-6164-48ED-BFA9-BFF2B149C7F2}" srcOrd="0" destOrd="0" presId="urn:microsoft.com/office/officeart/2005/8/layout/lProcess3"/>
    <dgm:cxn modelId="{6390FCE5-D67B-4284-924A-689535CD2CB3}" type="presParOf" srcId="{8C149D77-6164-48ED-BFA9-BFF2B149C7F2}" destId="{CBF96E0E-E62E-4351-9D49-1F7FAB134AD6}" srcOrd="0" destOrd="0" presId="urn:microsoft.com/office/officeart/2005/8/layout/lProcess3"/>
    <dgm:cxn modelId="{075C2A6B-EBFD-4108-BFDA-78150E8BB53D}" type="presParOf" srcId="{CBF96E0E-E62E-4351-9D49-1F7FAB134AD6}" destId="{1982B418-55D0-401D-A371-F4EBE706F90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935057-33FB-4CAE-9A1B-6DD5D48D7590}" type="doc">
      <dgm:prSet loTypeId="urn:microsoft.com/office/officeart/2005/8/layout/lProcess3" loCatId="process" qsTypeId="urn:microsoft.com/office/officeart/2005/8/quickstyle/simple1#11" qsCatId="simple" csTypeId="urn:microsoft.com/office/officeart/2005/8/colors/accent1_2#13" csCatId="accent1" phldr="1"/>
      <dgm:spPr/>
      <dgm:t>
        <a:bodyPr/>
        <a:lstStyle/>
        <a:p>
          <a:endParaRPr lang="ru-RU"/>
        </a:p>
      </dgm:t>
    </dgm:pt>
    <dgm:pt modelId="{A85BFA22-19A9-413D-9BBE-A0542DAA8D01}">
      <dgm:prSet/>
      <dgm:spPr>
        <a:ln>
          <a:solidFill>
            <a:srgbClr val="00B0F0"/>
          </a:solidFill>
        </a:ln>
      </dgm:spPr>
      <dgm:t>
        <a:bodyPr/>
        <a:lstStyle/>
        <a:p>
          <a:pPr rtl="0"/>
          <a:r>
            <a:rPr lang="ru-RU" b="1" dirty="0" smtClean="0">
              <a:latin typeface="Bookman Old Style" pitchFamily="18" charset="0"/>
            </a:rPr>
            <a:t>Романтика</a:t>
          </a:r>
          <a:endParaRPr lang="ru-RU" dirty="0">
            <a:latin typeface="Bookman Old Style" pitchFamily="18" charset="0"/>
          </a:endParaRPr>
        </a:p>
      </dgm:t>
    </dgm:pt>
    <dgm:pt modelId="{4DE08D59-8D79-4D23-BED1-28FF183367C2}" type="parTrans" cxnId="{9AF656B9-CF5A-4745-B274-74DCE5A774CA}">
      <dgm:prSet/>
      <dgm:spPr/>
      <dgm:t>
        <a:bodyPr/>
        <a:lstStyle/>
        <a:p>
          <a:endParaRPr lang="ru-RU"/>
        </a:p>
      </dgm:t>
    </dgm:pt>
    <dgm:pt modelId="{A5FFF481-3296-4A94-8DE0-2BA420F5F71B}" type="sibTrans" cxnId="{9AF656B9-CF5A-4745-B274-74DCE5A774CA}">
      <dgm:prSet/>
      <dgm:spPr/>
      <dgm:t>
        <a:bodyPr/>
        <a:lstStyle/>
        <a:p>
          <a:endParaRPr lang="ru-RU"/>
        </a:p>
      </dgm:t>
    </dgm:pt>
    <dgm:pt modelId="{23A9D4AC-0D53-4F76-B0DF-EF2323DBE63A}" type="pres">
      <dgm:prSet presAssocID="{A0935057-33FB-4CAE-9A1B-6DD5D48D759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75C1C8-AD66-41FA-97F0-BE9BBEF34A0D}" type="pres">
      <dgm:prSet presAssocID="{A85BFA22-19A9-413D-9BBE-A0542DAA8D01}" presName="horFlow" presStyleCnt="0"/>
      <dgm:spPr/>
    </dgm:pt>
    <dgm:pt modelId="{66915929-A0DA-4D60-AB72-96B321343EC2}" type="pres">
      <dgm:prSet presAssocID="{A85BFA22-19A9-413D-9BBE-A0542DAA8D01}" presName="bigChev" presStyleLbl="node1" presStyleIdx="0" presStyleCnt="1" custScaleX="190689" custScaleY="190689"/>
      <dgm:spPr/>
      <dgm:t>
        <a:bodyPr/>
        <a:lstStyle/>
        <a:p>
          <a:endParaRPr lang="ru-RU"/>
        </a:p>
      </dgm:t>
    </dgm:pt>
  </dgm:ptLst>
  <dgm:cxnLst>
    <dgm:cxn modelId="{965A7EED-5033-4DC3-A1FB-045BDAE90E86}" type="presOf" srcId="{A85BFA22-19A9-413D-9BBE-A0542DAA8D01}" destId="{66915929-A0DA-4D60-AB72-96B321343EC2}" srcOrd="0" destOrd="0" presId="urn:microsoft.com/office/officeart/2005/8/layout/lProcess3"/>
    <dgm:cxn modelId="{9AF656B9-CF5A-4745-B274-74DCE5A774CA}" srcId="{A0935057-33FB-4CAE-9A1B-6DD5D48D7590}" destId="{A85BFA22-19A9-413D-9BBE-A0542DAA8D01}" srcOrd="0" destOrd="0" parTransId="{4DE08D59-8D79-4D23-BED1-28FF183367C2}" sibTransId="{A5FFF481-3296-4A94-8DE0-2BA420F5F71B}"/>
    <dgm:cxn modelId="{9F7ADDB6-F7FE-49C9-B999-7C8F991E96A0}" type="presOf" srcId="{A0935057-33FB-4CAE-9A1B-6DD5D48D7590}" destId="{23A9D4AC-0D53-4F76-B0DF-EF2323DBE63A}" srcOrd="0" destOrd="0" presId="urn:microsoft.com/office/officeart/2005/8/layout/lProcess3"/>
    <dgm:cxn modelId="{042C5CCA-4F74-4664-9F91-94B540A620D3}" type="presParOf" srcId="{23A9D4AC-0D53-4F76-B0DF-EF2323DBE63A}" destId="{1675C1C8-AD66-41FA-97F0-BE9BBEF34A0D}" srcOrd="0" destOrd="0" presId="urn:microsoft.com/office/officeart/2005/8/layout/lProcess3"/>
    <dgm:cxn modelId="{E6B793DC-B0E6-4C00-8DD2-E5BBB97EB34A}" type="presParOf" srcId="{1675C1C8-AD66-41FA-97F0-BE9BBEF34A0D}" destId="{66915929-A0DA-4D60-AB72-96B321343EC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BEB4BB-7EF9-46B6-AF54-C2424B3E2906}" type="doc">
      <dgm:prSet loTypeId="urn:microsoft.com/office/officeart/2005/8/layout/lProcess3" loCatId="process" qsTypeId="urn:microsoft.com/office/officeart/2005/8/quickstyle/simple1#12" qsCatId="simple" csTypeId="urn:microsoft.com/office/officeart/2005/8/colors/accent1_2#14" csCatId="accent1" phldr="1"/>
      <dgm:spPr/>
      <dgm:t>
        <a:bodyPr/>
        <a:lstStyle/>
        <a:p>
          <a:endParaRPr lang="ru-RU"/>
        </a:p>
      </dgm:t>
    </dgm:pt>
    <dgm:pt modelId="{7658B9D8-0D41-4E3D-A91D-83991A7DCF02}">
      <dgm:prSet custT="1"/>
      <dgm:spPr>
        <a:ln>
          <a:solidFill>
            <a:srgbClr val="00B0F0"/>
          </a:solidFill>
        </a:ln>
      </dgm:spPr>
      <dgm:t>
        <a:bodyPr/>
        <a:lstStyle/>
        <a:p>
          <a:pPr rtl="0"/>
          <a:r>
            <a:rPr lang="ru-RU" sz="2000" b="1" dirty="0" smtClean="0">
              <a:latin typeface="Bookman Old Style" pitchFamily="18" charset="0"/>
            </a:rPr>
            <a:t>Туристический поход</a:t>
          </a:r>
          <a:endParaRPr lang="ru-RU" sz="2000" b="1" dirty="0">
            <a:latin typeface="Bookman Old Style" pitchFamily="18" charset="0"/>
          </a:endParaRPr>
        </a:p>
      </dgm:t>
    </dgm:pt>
    <dgm:pt modelId="{1DC7068C-E4AB-4885-9B9B-F90BD8EF4969}" type="parTrans" cxnId="{BE8FFC89-B1BD-45D6-A4C8-17EF61D42079}">
      <dgm:prSet/>
      <dgm:spPr/>
      <dgm:t>
        <a:bodyPr/>
        <a:lstStyle/>
        <a:p>
          <a:endParaRPr lang="ru-RU"/>
        </a:p>
      </dgm:t>
    </dgm:pt>
    <dgm:pt modelId="{B939B61D-B9C7-4D6B-B926-720E9890E6C0}" type="sibTrans" cxnId="{BE8FFC89-B1BD-45D6-A4C8-17EF61D42079}">
      <dgm:prSet/>
      <dgm:spPr/>
      <dgm:t>
        <a:bodyPr/>
        <a:lstStyle/>
        <a:p>
          <a:endParaRPr lang="ru-RU"/>
        </a:p>
      </dgm:t>
    </dgm:pt>
    <dgm:pt modelId="{108A6ED3-4067-4C72-9F32-2297BF100164}" type="pres">
      <dgm:prSet presAssocID="{B5BEB4BB-7EF9-46B6-AF54-C2424B3E290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9493D49-1199-47EB-A21B-3A9E8576A61C}" type="pres">
      <dgm:prSet presAssocID="{7658B9D8-0D41-4E3D-A91D-83991A7DCF02}" presName="horFlow" presStyleCnt="0"/>
      <dgm:spPr/>
    </dgm:pt>
    <dgm:pt modelId="{A57BB022-DEF3-4890-8F24-D13661A39737}" type="pres">
      <dgm:prSet presAssocID="{7658B9D8-0D41-4E3D-A91D-83991A7DCF02}" presName="bigChev" presStyleLbl="node1" presStyleIdx="0" presStyleCnt="1" custScaleX="133507"/>
      <dgm:spPr/>
      <dgm:t>
        <a:bodyPr/>
        <a:lstStyle/>
        <a:p>
          <a:endParaRPr lang="ru-RU"/>
        </a:p>
      </dgm:t>
    </dgm:pt>
  </dgm:ptLst>
  <dgm:cxnLst>
    <dgm:cxn modelId="{E73D9081-1DD0-4101-8C47-4A12D5E30256}" type="presOf" srcId="{7658B9D8-0D41-4E3D-A91D-83991A7DCF02}" destId="{A57BB022-DEF3-4890-8F24-D13661A39737}" srcOrd="0" destOrd="0" presId="urn:microsoft.com/office/officeart/2005/8/layout/lProcess3"/>
    <dgm:cxn modelId="{FEA12982-9E1A-411E-874E-C0B2B6CA9C16}" type="presOf" srcId="{B5BEB4BB-7EF9-46B6-AF54-C2424B3E2906}" destId="{108A6ED3-4067-4C72-9F32-2297BF100164}" srcOrd="0" destOrd="0" presId="urn:microsoft.com/office/officeart/2005/8/layout/lProcess3"/>
    <dgm:cxn modelId="{BE8FFC89-B1BD-45D6-A4C8-17EF61D42079}" srcId="{B5BEB4BB-7EF9-46B6-AF54-C2424B3E2906}" destId="{7658B9D8-0D41-4E3D-A91D-83991A7DCF02}" srcOrd="0" destOrd="0" parTransId="{1DC7068C-E4AB-4885-9B9B-F90BD8EF4969}" sibTransId="{B939B61D-B9C7-4D6B-B926-720E9890E6C0}"/>
    <dgm:cxn modelId="{ABFDC2DD-C95A-4327-A40C-E447497C57B0}" type="presParOf" srcId="{108A6ED3-4067-4C72-9F32-2297BF100164}" destId="{F9493D49-1199-47EB-A21B-3A9E8576A61C}" srcOrd="0" destOrd="0" presId="urn:microsoft.com/office/officeart/2005/8/layout/lProcess3"/>
    <dgm:cxn modelId="{266E127A-9557-4FA2-82F9-B7F9E8E1283C}" type="presParOf" srcId="{F9493D49-1199-47EB-A21B-3A9E8576A61C}" destId="{A57BB022-DEF3-4890-8F24-D13661A3973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5C72CA-EAD6-453B-8818-A10DBA1F4454}" type="doc">
      <dgm:prSet loTypeId="urn:microsoft.com/office/officeart/2005/8/layout/hierarchy1" loCatId="hierarchy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0F7AE291-FE2B-4B7B-9AAB-AF7232EF3009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Результаты образования</a:t>
          </a:r>
          <a:endParaRPr lang="ru-RU" sz="32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A00FE88-3E3A-423F-87B2-6579AB1F8DFD}" type="parTrans" cxnId="{08BAEB76-55D0-49D9-8D67-6B1370A3CE13}">
      <dgm:prSet/>
      <dgm:spPr/>
      <dgm:t>
        <a:bodyPr/>
        <a:lstStyle/>
        <a:p>
          <a:endParaRPr lang="ru-RU" b="1"/>
        </a:p>
      </dgm:t>
    </dgm:pt>
    <dgm:pt modelId="{39F9FCD1-FCE2-4E19-88DF-0B427D352559}" type="sibTrans" cxnId="{08BAEB76-55D0-49D9-8D67-6B1370A3CE13}">
      <dgm:prSet/>
      <dgm:spPr/>
      <dgm:t>
        <a:bodyPr/>
        <a:lstStyle/>
        <a:p>
          <a:endParaRPr lang="ru-RU" b="1"/>
        </a:p>
      </dgm:t>
    </dgm:pt>
    <dgm:pt modelId="{1F96DE4B-6D87-4737-8745-1BF24717D9F0}">
      <dgm:prSet phldrT="[Текст]" custT="1"/>
      <dgm:spPr>
        <a:ln>
          <a:solidFill>
            <a:schemeClr val="accent2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 sz="2400" b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926E6CE-6600-464A-9A74-48100885B782}" type="parTrans" cxnId="{F37736FB-52C1-4679-8504-CB623BDD2D97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 b="1"/>
        </a:p>
      </dgm:t>
    </dgm:pt>
    <dgm:pt modelId="{9A405422-A98F-46DA-B7C0-E38DD90EC93C}" type="sibTrans" cxnId="{F37736FB-52C1-4679-8504-CB623BDD2D97}">
      <dgm:prSet/>
      <dgm:spPr/>
      <dgm:t>
        <a:bodyPr/>
        <a:lstStyle/>
        <a:p>
          <a:endParaRPr lang="ru-RU" b="1"/>
        </a:p>
      </dgm:t>
    </dgm:pt>
    <dgm:pt modelId="{A7427C93-BEAB-406D-A178-D0CACC17B12E}">
      <dgm:prSet phldrT="[Текст]" custT="1"/>
      <dgm:spPr>
        <a:ln>
          <a:solidFill>
            <a:schemeClr val="accent3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 sz="24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1158FC9-1A0E-475C-926D-989C49F1EB1D}" type="parTrans" cxnId="{9ABE4A28-ECC8-4895-8825-63AA6926CCF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 b="1"/>
        </a:p>
      </dgm:t>
    </dgm:pt>
    <dgm:pt modelId="{47CB376B-E061-496B-A53D-392C973E9660}" type="sibTrans" cxnId="{9ABE4A28-ECC8-4895-8825-63AA6926CCFA}">
      <dgm:prSet/>
      <dgm:spPr/>
      <dgm:t>
        <a:bodyPr/>
        <a:lstStyle/>
        <a:p>
          <a:endParaRPr lang="ru-RU" b="1"/>
        </a:p>
      </dgm:t>
    </dgm:pt>
    <dgm:pt modelId="{A8B2EBA5-68D0-4ECD-8BBE-2B47E161B935}">
      <dgm:prSet custT="1"/>
      <dgm:spPr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 sz="2400" b="1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EE51946-F634-45CC-A26A-44F1034A3F33}" type="parTrans" cxnId="{DF0BA6C8-DC8B-4DE2-84A3-446252A3DA3E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 b="1"/>
        </a:p>
      </dgm:t>
    </dgm:pt>
    <dgm:pt modelId="{C65BCCB3-AC5A-4F96-8898-7909D80ED8B3}" type="sibTrans" cxnId="{DF0BA6C8-DC8B-4DE2-84A3-446252A3DA3E}">
      <dgm:prSet/>
      <dgm:spPr/>
      <dgm:t>
        <a:bodyPr/>
        <a:lstStyle/>
        <a:p>
          <a:endParaRPr lang="ru-RU" b="1"/>
        </a:p>
      </dgm:t>
    </dgm:pt>
    <dgm:pt modelId="{D9EB444C-51A8-4BB9-BDD1-7164AB7FD83F}" type="pres">
      <dgm:prSet presAssocID="{CD5C72CA-EAD6-453B-8818-A10DBA1F44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C4EB32-4C7C-4ACA-A951-317465CCA2FE}" type="pres">
      <dgm:prSet presAssocID="{0F7AE291-FE2B-4B7B-9AAB-AF7232EF3009}" presName="hierRoot1" presStyleCnt="0"/>
      <dgm:spPr/>
    </dgm:pt>
    <dgm:pt modelId="{A1AA2863-494A-4B22-884F-141623ABB458}" type="pres">
      <dgm:prSet presAssocID="{0F7AE291-FE2B-4B7B-9AAB-AF7232EF3009}" presName="composite" presStyleCnt="0"/>
      <dgm:spPr/>
    </dgm:pt>
    <dgm:pt modelId="{09C70BB8-EE0D-44AA-86F0-069D19E4D7F7}" type="pres">
      <dgm:prSet presAssocID="{0F7AE291-FE2B-4B7B-9AAB-AF7232EF3009}" presName="background" presStyleLbl="node0" presStyleIdx="0" presStyleCnt="1"/>
      <dgm:spPr>
        <a:solidFill>
          <a:schemeClr val="accent1">
            <a:lumMod val="75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3AEC5581-7DAF-4AD9-9E5D-EC1292C23779}" type="pres">
      <dgm:prSet presAssocID="{0F7AE291-FE2B-4B7B-9AAB-AF7232EF3009}" presName="text" presStyleLbl="fgAcc0" presStyleIdx="0" presStyleCnt="1" custScaleX="158716" custLinFactNeighborX="217" custLinFactNeighborY="-22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F25D37-FE20-492E-A929-775C1853DD69}" type="pres">
      <dgm:prSet presAssocID="{0F7AE291-FE2B-4B7B-9AAB-AF7232EF3009}" presName="hierChild2" presStyleCnt="0"/>
      <dgm:spPr/>
    </dgm:pt>
    <dgm:pt modelId="{EF20F8E0-9465-419C-A112-FCE68FDDB311}" type="pres">
      <dgm:prSet presAssocID="{B926E6CE-6600-464A-9A74-48100885B782}" presName="Name10" presStyleLbl="parChTrans1D2" presStyleIdx="0" presStyleCnt="3"/>
      <dgm:spPr/>
      <dgm:t>
        <a:bodyPr/>
        <a:lstStyle/>
        <a:p>
          <a:endParaRPr lang="ru-RU"/>
        </a:p>
      </dgm:t>
    </dgm:pt>
    <dgm:pt modelId="{9CEC5414-5E41-41E3-97CF-E5FB23ECF6A6}" type="pres">
      <dgm:prSet presAssocID="{1F96DE4B-6D87-4737-8745-1BF24717D9F0}" presName="hierRoot2" presStyleCnt="0"/>
      <dgm:spPr/>
    </dgm:pt>
    <dgm:pt modelId="{B5EFA8D2-69E3-4AEE-85B8-2C761B1F9507}" type="pres">
      <dgm:prSet presAssocID="{1F96DE4B-6D87-4737-8745-1BF24717D9F0}" presName="composite2" presStyleCnt="0"/>
      <dgm:spPr/>
    </dgm:pt>
    <dgm:pt modelId="{F590B792-AC05-4E01-AA97-C0801171CC26}" type="pres">
      <dgm:prSet presAssocID="{1F96DE4B-6D87-4737-8745-1BF24717D9F0}" presName="background2" presStyleLbl="node2" presStyleIdx="0" presStyleCnt="3"/>
      <dgm:spPr>
        <a:solidFill>
          <a:schemeClr val="accent2">
            <a:lumMod val="75000"/>
          </a:schemeClr>
        </a:solidFill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EDF961F0-6F8D-4195-90D6-8DCC5D1B6E09}" type="pres">
      <dgm:prSet presAssocID="{1F96DE4B-6D87-4737-8745-1BF24717D9F0}" presName="text2" presStyleLbl="fgAcc2" presStyleIdx="0" presStyleCnt="3" custLinFactNeighborX="-1015" custLinFactNeighborY="63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994F0E-56AB-47FA-91CF-0E0DFC926A98}" type="pres">
      <dgm:prSet presAssocID="{1F96DE4B-6D87-4737-8745-1BF24717D9F0}" presName="hierChild3" presStyleCnt="0"/>
      <dgm:spPr/>
    </dgm:pt>
    <dgm:pt modelId="{F99C9DE3-2438-483B-B2BB-808301790681}" type="pres">
      <dgm:prSet presAssocID="{41158FC9-1A0E-475C-926D-989C49F1EB1D}" presName="Name10" presStyleLbl="parChTrans1D2" presStyleIdx="1" presStyleCnt="3"/>
      <dgm:spPr/>
      <dgm:t>
        <a:bodyPr/>
        <a:lstStyle/>
        <a:p>
          <a:endParaRPr lang="ru-RU"/>
        </a:p>
      </dgm:t>
    </dgm:pt>
    <dgm:pt modelId="{F22761D7-80F5-44D2-8D10-B19545CC0D7A}" type="pres">
      <dgm:prSet presAssocID="{A7427C93-BEAB-406D-A178-D0CACC17B12E}" presName="hierRoot2" presStyleCnt="0"/>
      <dgm:spPr/>
    </dgm:pt>
    <dgm:pt modelId="{C702196F-2645-4072-B6E9-7CDB1F805BCD}" type="pres">
      <dgm:prSet presAssocID="{A7427C93-BEAB-406D-A178-D0CACC17B12E}" presName="composite2" presStyleCnt="0"/>
      <dgm:spPr/>
    </dgm:pt>
    <dgm:pt modelId="{07677DAF-F124-4F5E-9B91-0BD70CBDFFF3}" type="pres">
      <dgm:prSet presAssocID="{A7427C93-BEAB-406D-A178-D0CACC17B12E}" presName="background2" presStyleLbl="node2" presStyleIdx="1" presStyleCnt="3"/>
      <dgm:spPr>
        <a:solidFill>
          <a:schemeClr val="accent3">
            <a:lumMod val="75000"/>
          </a:schemeClr>
        </a:solidFill>
        <a:effectLst>
          <a:glow rad="635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032CB3FC-39DF-48AA-8F5C-21ACFFFDBED6}" type="pres">
      <dgm:prSet presAssocID="{A7427C93-BEAB-406D-A178-D0CACC17B12E}" presName="text2" presStyleLbl="fgAcc2" presStyleIdx="1" presStyleCnt="3" custScaleX="1208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C57A27-95F2-4D62-8268-C9FB41FE6B2E}" type="pres">
      <dgm:prSet presAssocID="{A7427C93-BEAB-406D-A178-D0CACC17B12E}" presName="hierChild3" presStyleCnt="0"/>
      <dgm:spPr/>
    </dgm:pt>
    <dgm:pt modelId="{411C1F3E-C500-4E31-9BF2-06226849C0AD}" type="pres">
      <dgm:prSet presAssocID="{0EE51946-F634-45CC-A26A-44F1034A3F33}" presName="Name10" presStyleLbl="parChTrans1D2" presStyleIdx="2" presStyleCnt="3"/>
      <dgm:spPr/>
      <dgm:t>
        <a:bodyPr/>
        <a:lstStyle/>
        <a:p>
          <a:endParaRPr lang="ru-RU"/>
        </a:p>
      </dgm:t>
    </dgm:pt>
    <dgm:pt modelId="{7AF143AB-B626-458E-AD7B-D46F4E33803F}" type="pres">
      <dgm:prSet presAssocID="{A8B2EBA5-68D0-4ECD-8BBE-2B47E161B935}" presName="hierRoot2" presStyleCnt="0"/>
      <dgm:spPr/>
    </dgm:pt>
    <dgm:pt modelId="{E1F9BAE4-CE4B-4FE7-B099-E6F2A825708F}" type="pres">
      <dgm:prSet presAssocID="{A8B2EBA5-68D0-4ECD-8BBE-2B47E161B935}" presName="composite2" presStyleCnt="0"/>
      <dgm:spPr/>
    </dgm:pt>
    <dgm:pt modelId="{3056670D-C883-49B7-910C-0E4E956AF0E0}" type="pres">
      <dgm:prSet presAssocID="{A8B2EBA5-68D0-4ECD-8BBE-2B47E161B935}" presName="background2" presStyleLbl="node2" presStyleIdx="2" presStyleCnt="3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  <a:effectLst>
          <a:glow rad="635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1FA477F4-CC8C-430D-AD99-E114D60F670C}" type="pres">
      <dgm:prSet presAssocID="{A8B2EBA5-68D0-4ECD-8BBE-2B47E161B935}" presName="text2" presStyleLbl="fgAcc2" presStyleIdx="2" presStyleCnt="3" custLinFactNeighborX="-1741" custLinFactNeighborY="-39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44644F-87A8-4499-80F8-EB7EDE667C34}" type="pres">
      <dgm:prSet presAssocID="{A8B2EBA5-68D0-4ECD-8BBE-2B47E161B935}" presName="hierChild3" presStyleCnt="0"/>
      <dgm:spPr/>
    </dgm:pt>
  </dgm:ptLst>
  <dgm:cxnLst>
    <dgm:cxn modelId="{F37736FB-52C1-4679-8504-CB623BDD2D97}" srcId="{0F7AE291-FE2B-4B7B-9AAB-AF7232EF3009}" destId="{1F96DE4B-6D87-4737-8745-1BF24717D9F0}" srcOrd="0" destOrd="0" parTransId="{B926E6CE-6600-464A-9A74-48100885B782}" sibTransId="{9A405422-A98F-46DA-B7C0-E38DD90EC93C}"/>
    <dgm:cxn modelId="{4902B684-857B-4AC9-AED8-50C9A76C11E1}" type="presOf" srcId="{41158FC9-1A0E-475C-926D-989C49F1EB1D}" destId="{F99C9DE3-2438-483B-B2BB-808301790681}" srcOrd="0" destOrd="0" presId="urn:microsoft.com/office/officeart/2005/8/layout/hierarchy1"/>
    <dgm:cxn modelId="{DEE2B682-8D45-43A8-8D3F-D372DF7DCEF8}" type="presOf" srcId="{B926E6CE-6600-464A-9A74-48100885B782}" destId="{EF20F8E0-9465-419C-A112-FCE68FDDB311}" srcOrd="0" destOrd="0" presId="urn:microsoft.com/office/officeart/2005/8/layout/hierarchy1"/>
    <dgm:cxn modelId="{58567D97-33DC-4D75-8D2B-3FADAE1DE1D3}" type="presOf" srcId="{A8B2EBA5-68D0-4ECD-8BBE-2B47E161B935}" destId="{1FA477F4-CC8C-430D-AD99-E114D60F670C}" srcOrd="0" destOrd="0" presId="urn:microsoft.com/office/officeart/2005/8/layout/hierarchy1"/>
    <dgm:cxn modelId="{E9F507E2-95F0-4784-8793-B611D0D25975}" type="presOf" srcId="{0F7AE291-FE2B-4B7B-9AAB-AF7232EF3009}" destId="{3AEC5581-7DAF-4AD9-9E5D-EC1292C23779}" srcOrd="0" destOrd="0" presId="urn:microsoft.com/office/officeart/2005/8/layout/hierarchy1"/>
    <dgm:cxn modelId="{DF0BA6C8-DC8B-4DE2-84A3-446252A3DA3E}" srcId="{0F7AE291-FE2B-4B7B-9AAB-AF7232EF3009}" destId="{A8B2EBA5-68D0-4ECD-8BBE-2B47E161B935}" srcOrd="2" destOrd="0" parTransId="{0EE51946-F634-45CC-A26A-44F1034A3F33}" sibTransId="{C65BCCB3-AC5A-4F96-8898-7909D80ED8B3}"/>
    <dgm:cxn modelId="{9ABE4A28-ECC8-4895-8825-63AA6926CCFA}" srcId="{0F7AE291-FE2B-4B7B-9AAB-AF7232EF3009}" destId="{A7427C93-BEAB-406D-A178-D0CACC17B12E}" srcOrd="1" destOrd="0" parTransId="{41158FC9-1A0E-475C-926D-989C49F1EB1D}" sibTransId="{47CB376B-E061-496B-A53D-392C973E9660}"/>
    <dgm:cxn modelId="{08BAEB76-55D0-49D9-8D67-6B1370A3CE13}" srcId="{CD5C72CA-EAD6-453B-8818-A10DBA1F4454}" destId="{0F7AE291-FE2B-4B7B-9AAB-AF7232EF3009}" srcOrd="0" destOrd="0" parTransId="{CA00FE88-3E3A-423F-87B2-6579AB1F8DFD}" sibTransId="{39F9FCD1-FCE2-4E19-88DF-0B427D352559}"/>
    <dgm:cxn modelId="{EE557770-8AB3-4744-9FE4-0D6173241C08}" type="presOf" srcId="{0EE51946-F634-45CC-A26A-44F1034A3F33}" destId="{411C1F3E-C500-4E31-9BF2-06226849C0AD}" srcOrd="0" destOrd="0" presId="urn:microsoft.com/office/officeart/2005/8/layout/hierarchy1"/>
    <dgm:cxn modelId="{259F9623-95C2-4D70-BC8D-880602E40AF2}" type="presOf" srcId="{1F96DE4B-6D87-4737-8745-1BF24717D9F0}" destId="{EDF961F0-6F8D-4195-90D6-8DCC5D1B6E09}" srcOrd="0" destOrd="0" presId="urn:microsoft.com/office/officeart/2005/8/layout/hierarchy1"/>
    <dgm:cxn modelId="{ED228580-6C8F-4D6F-B49B-1C5D74F1E087}" type="presOf" srcId="{CD5C72CA-EAD6-453B-8818-A10DBA1F4454}" destId="{D9EB444C-51A8-4BB9-BDD1-7164AB7FD83F}" srcOrd="0" destOrd="0" presId="urn:microsoft.com/office/officeart/2005/8/layout/hierarchy1"/>
    <dgm:cxn modelId="{73FF8476-138E-4B68-A3CC-A5AB0AE73264}" type="presOf" srcId="{A7427C93-BEAB-406D-A178-D0CACC17B12E}" destId="{032CB3FC-39DF-48AA-8F5C-21ACFFFDBED6}" srcOrd="0" destOrd="0" presId="urn:microsoft.com/office/officeart/2005/8/layout/hierarchy1"/>
    <dgm:cxn modelId="{58E644AF-5B1A-454C-969E-A09202E39B07}" type="presParOf" srcId="{D9EB444C-51A8-4BB9-BDD1-7164AB7FD83F}" destId="{06C4EB32-4C7C-4ACA-A951-317465CCA2FE}" srcOrd="0" destOrd="0" presId="urn:microsoft.com/office/officeart/2005/8/layout/hierarchy1"/>
    <dgm:cxn modelId="{1CC67005-B197-442F-A214-48C23F58E023}" type="presParOf" srcId="{06C4EB32-4C7C-4ACA-A951-317465CCA2FE}" destId="{A1AA2863-494A-4B22-884F-141623ABB458}" srcOrd="0" destOrd="0" presId="urn:microsoft.com/office/officeart/2005/8/layout/hierarchy1"/>
    <dgm:cxn modelId="{D13E4320-B082-451E-A67F-E8C2D3814E00}" type="presParOf" srcId="{A1AA2863-494A-4B22-884F-141623ABB458}" destId="{09C70BB8-EE0D-44AA-86F0-069D19E4D7F7}" srcOrd="0" destOrd="0" presId="urn:microsoft.com/office/officeart/2005/8/layout/hierarchy1"/>
    <dgm:cxn modelId="{DA0B4DE4-CE58-49B2-881A-B36734606868}" type="presParOf" srcId="{A1AA2863-494A-4B22-884F-141623ABB458}" destId="{3AEC5581-7DAF-4AD9-9E5D-EC1292C23779}" srcOrd="1" destOrd="0" presId="urn:microsoft.com/office/officeart/2005/8/layout/hierarchy1"/>
    <dgm:cxn modelId="{8D8F5108-CB33-4072-AF69-8DCFA9857881}" type="presParOf" srcId="{06C4EB32-4C7C-4ACA-A951-317465CCA2FE}" destId="{5DF25D37-FE20-492E-A929-775C1853DD69}" srcOrd="1" destOrd="0" presId="urn:microsoft.com/office/officeart/2005/8/layout/hierarchy1"/>
    <dgm:cxn modelId="{FFFCAC3B-294B-4E69-94BF-A9B1A2B3D0AC}" type="presParOf" srcId="{5DF25D37-FE20-492E-A929-775C1853DD69}" destId="{EF20F8E0-9465-419C-A112-FCE68FDDB311}" srcOrd="0" destOrd="0" presId="urn:microsoft.com/office/officeart/2005/8/layout/hierarchy1"/>
    <dgm:cxn modelId="{46455D7C-7E93-4996-BC83-AF4ECCAD5EE7}" type="presParOf" srcId="{5DF25D37-FE20-492E-A929-775C1853DD69}" destId="{9CEC5414-5E41-41E3-97CF-E5FB23ECF6A6}" srcOrd="1" destOrd="0" presId="urn:microsoft.com/office/officeart/2005/8/layout/hierarchy1"/>
    <dgm:cxn modelId="{31FA3903-A394-4A09-B86F-6776CABA22F5}" type="presParOf" srcId="{9CEC5414-5E41-41E3-97CF-E5FB23ECF6A6}" destId="{B5EFA8D2-69E3-4AEE-85B8-2C761B1F9507}" srcOrd="0" destOrd="0" presId="urn:microsoft.com/office/officeart/2005/8/layout/hierarchy1"/>
    <dgm:cxn modelId="{D93CFF9A-65FC-4C52-9B17-2B029DC5B10A}" type="presParOf" srcId="{B5EFA8D2-69E3-4AEE-85B8-2C761B1F9507}" destId="{F590B792-AC05-4E01-AA97-C0801171CC26}" srcOrd="0" destOrd="0" presId="urn:microsoft.com/office/officeart/2005/8/layout/hierarchy1"/>
    <dgm:cxn modelId="{4D2C78AC-F02F-40ED-B913-A89F6DEFA166}" type="presParOf" srcId="{B5EFA8D2-69E3-4AEE-85B8-2C761B1F9507}" destId="{EDF961F0-6F8D-4195-90D6-8DCC5D1B6E09}" srcOrd="1" destOrd="0" presId="urn:microsoft.com/office/officeart/2005/8/layout/hierarchy1"/>
    <dgm:cxn modelId="{3B802474-E9E0-403C-81E8-DCFE90CE992C}" type="presParOf" srcId="{9CEC5414-5E41-41E3-97CF-E5FB23ECF6A6}" destId="{50994F0E-56AB-47FA-91CF-0E0DFC926A98}" srcOrd="1" destOrd="0" presId="urn:microsoft.com/office/officeart/2005/8/layout/hierarchy1"/>
    <dgm:cxn modelId="{BB963C35-E981-462C-8157-07EC15D3DE8B}" type="presParOf" srcId="{5DF25D37-FE20-492E-A929-775C1853DD69}" destId="{F99C9DE3-2438-483B-B2BB-808301790681}" srcOrd="2" destOrd="0" presId="urn:microsoft.com/office/officeart/2005/8/layout/hierarchy1"/>
    <dgm:cxn modelId="{EC371FEA-6B7B-43CB-8B4C-63E327E8D62A}" type="presParOf" srcId="{5DF25D37-FE20-492E-A929-775C1853DD69}" destId="{F22761D7-80F5-44D2-8D10-B19545CC0D7A}" srcOrd="3" destOrd="0" presId="urn:microsoft.com/office/officeart/2005/8/layout/hierarchy1"/>
    <dgm:cxn modelId="{81845A17-6465-49C9-B6D3-5D508B9AD1BA}" type="presParOf" srcId="{F22761D7-80F5-44D2-8D10-B19545CC0D7A}" destId="{C702196F-2645-4072-B6E9-7CDB1F805BCD}" srcOrd="0" destOrd="0" presId="urn:microsoft.com/office/officeart/2005/8/layout/hierarchy1"/>
    <dgm:cxn modelId="{93E0C5D3-6FA4-402F-88AE-352BD1A26F9A}" type="presParOf" srcId="{C702196F-2645-4072-B6E9-7CDB1F805BCD}" destId="{07677DAF-F124-4F5E-9B91-0BD70CBDFFF3}" srcOrd="0" destOrd="0" presId="urn:microsoft.com/office/officeart/2005/8/layout/hierarchy1"/>
    <dgm:cxn modelId="{1B479FCF-08C7-4EDC-9C53-E5584ECC64AF}" type="presParOf" srcId="{C702196F-2645-4072-B6E9-7CDB1F805BCD}" destId="{032CB3FC-39DF-48AA-8F5C-21ACFFFDBED6}" srcOrd="1" destOrd="0" presId="urn:microsoft.com/office/officeart/2005/8/layout/hierarchy1"/>
    <dgm:cxn modelId="{C1BE5E82-DB4D-4C84-91F5-7ADB98854963}" type="presParOf" srcId="{F22761D7-80F5-44D2-8D10-B19545CC0D7A}" destId="{D6C57A27-95F2-4D62-8268-C9FB41FE6B2E}" srcOrd="1" destOrd="0" presId="urn:microsoft.com/office/officeart/2005/8/layout/hierarchy1"/>
    <dgm:cxn modelId="{EB4FE081-DF8B-4FFB-BDB7-5A50C2E7E324}" type="presParOf" srcId="{5DF25D37-FE20-492E-A929-775C1853DD69}" destId="{411C1F3E-C500-4E31-9BF2-06226849C0AD}" srcOrd="4" destOrd="0" presId="urn:microsoft.com/office/officeart/2005/8/layout/hierarchy1"/>
    <dgm:cxn modelId="{D308EF13-F784-482E-AF0B-992F221565C5}" type="presParOf" srcId="{5DF25D37-FE20-492E-A929-775C1853DD69}" destId="{7AF143AB-B626-458E-AD7B-D46F4E33803F}" srcOrd="5" destOrd="0" presId="urn:microsoft.com/office/officeart/2005/8/layout/hierarchy1"/>
    <dgm:cxn modelId="{77B13BAA-424F-4EBE-8001-715FC7936B74}" type="presParOf" srcId="{7AF143AB-B626-458E-AD7B-D46F4E33803F}" destId="{E1F9BAE4-CE4B-4FE7-B099-E6F2A825708F}" srcOrd="0" destOrd="0" presId="urn:microsoft.com/office/officeart/2005/8/layout/hierarchy1"/>
    <dgm:cxn modelId="{3EFF24C7-2C91-46EA-B654-1192E0212391}" type="presParOf" srcId="{E1F9BAE4-CE4B-4FE7-B099-E6F2A825708F}" destId="{3056670D-C883-49B7-910C-0E4E956AF0E0}" srcOrd="0" destOrd="0" presId="urn:microsoft.com/office/officeart/2005/8/layout/hierarchy1"/>
    <dgm:cxn modelId="{B4421F11-33B1-4886-906A-52275FBAC96D}" type="presParOf" srcId="{E1F9BAE4-CE4B-4FE7-B099-E6F2A825708F}" destId="{1FA477F4-CC8C-430D-AD99-E114D60F670C}" srcOrd="1" destOrd="0" presId="urn:microsoft.com/office/officeart/2005/8/layout/hierarchy1"/>
    <dgm:cxn modelId="{1DD4DB8E-0299-4FEF-A1EA-A0330F63AEEC}" type="presParOf" srcId="{7AF143AB-B626-458E-AD7B-D46F4E33803F}" destId="{0D44644F-87A8-4499-80F8-EB7EDE667C34}" srcOrd="1" destOrd="0" presId="urn:microsoft.com/office/officeart/2005/8/layout/hierarchy1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0.44444</cdr:x>
      <cdr:y>0.0817</cdr:y>
    </cdr:from>
    <cdr:to>
      <cdr:x>0.57128</cdr:x>
      <cdr:y>0.25462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56384" y="432048"/>
          <a:ext cx="98640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b="1" dirty="0" smtClean="0"/>
            <a:t>66 %</a:t>
          </a:r>
          <a:endParaRPr lang="ru-RU" sz="3200" b="1" dirty="0"/>
        </a:p>
      </cdr:txBody>
    </cdr:sp>
  </cdr:relSizeAnchor>
  <cdr:relSizeAnchor xmlns:cdr="http://schemas.openxmlformats.org/drawingml/2006/chartDrawing">
    <cdr:from>
      <cdr:x>0.65741</cdr:x>
      <cdr:y>0.23149</cdr:y>
    </cdr:from>
    <cdr:to>
      <cdr:x>0.66329</cdr:x>
      <cdr:y>0.25872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12568" y="1224136"/>
          <a:ext cx="45719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0.57407</cdr:x>
      <cdr:y>0.1634</cdr:y>
    </cdr:from>
    <cdr:to>
      <cdr:x>0.66388</cdr:x>
      <cdr:y>0.27234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464496" y="864096"/>
          <a:ext cx="69837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b="1" dirty="0" smtClean="0"/>
            <a:t>36%</a:t>
          </a:r>
          <a:endParaRPr lang="ru-RU" sz="3200" b="1" dirty="0"/>
        </a:p>
      </cdr:txBody>
    </cdr:sp>
  </cdr:relSizeAnchor>
  <cdr:relSizeAnchor xmlns:cdr="http://schemas.openxmlformats.org/drawingml/2006/chartDrawing">
    <cdr:from>
      <cdr:x>0.6402</cdr:x>
      <cdr:y>0.22804</cdr:y>
    </cdr:from>
    <cdr:to>
      <cdr:x>0.74326</cdr:x>
      <cdr:y>0.34173</cdr:y>
    </cdr:to>
    <cdr:sp macro="" textlink="">
      <cdr:nvSpPr>
        <cdr:cNvPr id="5" name="TextBox 4"/>
        <cdr:cNvSpPr txBox="1"/>
      </cdr:nvSpPr>
      <cdr:spPr>
        <a:xfrm xmlns:a="http://schemas.openxmlformats.org/drawingml/2006/main" rot="9512028" flipV="1">
          <a:off x="4978747" y="1205924"/>
          <a:ext cx="801499" cy="6011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b="1" dirty="0" smtClean="0"/>
            <a:t>15%</a:t>
          </a:r>
          <a:endParaRPr lang="ru-RU" sz="3200" b="1" dirty="0"/>
        </a:p>
      </cdr:txBody>
    </cdr:sp>
  </cdr:relSizeAnchor>
  <cdr:relSizeAnchor xmlns:cdr="http://schemas.openxmlformats.org/drawingml/2006/chartDrawing">
    <cdr:from>
      <cdr:x>0.62037</cdr:x>
      <cdr:y>0.38127</cdr:y>
    </cdr:from>
    <cdr:to>
      <cdr:x>0.73795</cdr:x>
      <cdr:y>0.55419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824536" y="20162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b="1" dirty="0" smtClean="0"/>
            <a:t>66%</a:t>
          </a:r>
          <a:endParaRPr lang="ru-RU" sz="3200" b="1" dirty="0"/>
        </a:p>
      </cdr:txBody>
    </cdr:sp>
  </cdr:relSizeAnchor>
  <cdr:relSizeAnchor xmlns:cdr="http://schemas.openxmlformats.org/drawingml/2006/chartDrawing">
    <cdr:from>
      <cdr:x>0.61111</cdr:x>
      <cdr:y>0.57191</cdr:y>
    </cdr:from>
    <cdr:to>
      <cdr:x>0.72869</cdr:x>
      <cdr:y>0.74483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752528" y="30243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b="1" dirty="0" smtClean="0"/>
            <a:t>43%</a:t>
          </a:r>
          <a:endParaRPr lang="ru-RU" sz="3200" b="1" dirty="0"/>
        </a:p>
      </cdr:txBody>
    </cdr:sp>
  </cdr:relSizeAnchor>
  <cdr:relSizeAnchor xmlns:cdr="http://schemas.openxmlformats.org/drawingml/2006/chartDrawing">
    <cdr:from>
      <cdr:x>0.56481</cdr:x>
      <cdr:y>0.70808</cdr:y>
    </cdr:from>
    <cdr:to>
      <cdr:x>0.68239</cdr:x>
      <cdr:y>0.88099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392488" y="37444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b="1" dirty="0" smtClean="0"/>
            <a:t>56%</a:t>
          </a:r>
          <a:endParaRPr lang="ru-RU" sz="3200" b="1" dirty="0"/>
        </a:p>
      </cdr:txBody>
    </cdr:sp>
  </cdr:relSizeAnchor>
  <cdr:relSizeAnchor xmlns:cdr="http://schemas.openxmlformats.org/drawingml/2006/chartDrawing">
    <cdr:from>
      <cdr:x>0.43519</cdr:x>
      <cdr:y>0.8034</cdr:y>
    </cdr:from>
    <cdr:to>
      <cdr:x>0.55276</cdr:x>
      <cdr:y>0.97631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384376" y="42484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b="1" dirty="0" smtClean="0"/>
            <a:t>51%</a:t>
          </a:r>
          <a:endParaRPr lang="ru-RU" sz="3200" b="1" dirty="0"/>
        </a:p>
      </cdr:txBody>
    </cdr:sp>
  </cdr:relSizeAnchor>
  <cdr:relSizeAnchor xmlns:cdr="http://schemas.openxmlformats.org/drawingml/2006/chartDrawing">
    <cdr:from>
      <cdr:x>0.28704</cdr:x>
      <cdr:y>0.76255</cdr:y>
    </cdr:from>
    <cdr:to>
      <cdr:x>0.40462</cdr:x>
      <cdr:y>0.93546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232248" y="40324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b="1" dirty="0" smtClean="0"/>
            <a:t>61%</a:t>
          </a:r>
          <a:endParaRPr lang="ru-RU" sz="3200" b="1" dirty="0"/>
        </a:p>
      </cdr:txBody>
    </cdr:sp>
  </cdr:relSizeAnchor>
  <cdr:relSizeAnchor xmlns:cdr="http://schemas.openxmlformats.org/drawingml/2006/chartDrawing">
    <cdr:from>
      <cdr:x>0.15741</cdr:x>
      <cdr:y>0.68084</cdr:y>
    </cdr:from>
    <cdr:to>
      <cdr:x>0.27499</cdr:x>
      <cdr:y>0.85376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224136" y="3600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b="1" dirty="0" smtClean="0"/>
            <a:t>43%</a:t>
          </a:r>
          <a:endParaRPr lang="ru-RU" sz="3200" b="1" dirty="0"/>
        </a:p>
      </cdr:txBody>
    </cdr:sp>
  </cdr:relSizeAnchor>
  <cdr:relSizeAnchor xmlns:cdr="http://schemas.openxmlformats.org/drawingml/2006/chartDrawing">
    <cdr:from>
      <cdr:x>0.15741</cdr:x>
      <cdr:y>0.46297</cdr:y>
    </cdr:from>
    <cdr:to>
      <cdr:x>0.27499</cdr:x>
      <cdr:y>0.63589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224136" y="24482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b="1" dirty="0" smtClean="0"/>
            <a:t>97%</a:t>
          </a:r>
          <a:endParaRPr lang="ru-RU" sz="3200" b="1" dirty="0"/>
        </a:p>
      </cdr:txBody>
    </cdr:sp>
  </cdr:relSizeAnchor>
  <cdr:relSizeAnchor xmlns:cdr="http://schemas.openxmlformats.org/drawingml/2006/chartDrawing">
    <cdr:from>
      <cdr:x>0.18519</cdr:x>
      <cdr:y>0.21787</cdr:y>
    </cdr:from>
    <cdr:to>
      <cdr:x>0.30276</cdr:x>
      <cdr:y>0.39079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440160" y="1152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b="1" dirty="0" smtClean="0"/>
            <a:t>43%</a:t>
          </a:r>
          <a:endParaRPr lang="ru-RU" sz="3200" b="1" dirty="0"/>
        </a:p>
      </cdr:txBody>
    </cdr:sp>
  </cdr:relSizeAnchor>
  <cdr:relSizeAnchor xmlns:cdr="http://schemas.openxmlformats.org/drawingml/2006/chartDrawing">
    <cdr:from>
      <cdr:x>0.25926</cdr:x>
      <cdr:y>0.10894</cdr:y>
    </cdr:from>
    <cdr:to>
      <cdr:x>0.37684</cdr:x>
      <cdr:y>0.28185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016224" y="5760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b="1" dirty="0" smtClean="0"/>
            <a:t>38%</a:t>
          </a:r>
          <a:endParaRPr lang="ru-RU" sz="3200" b="1" dirty="0"/>
        </a:p>
      </cdr:txBody>
    </cdr:sp>
  </cdr:relSizeAnchor>
  <cdr:relSizeAnchor xmlns:cdr="http://schemas.openxmlformats.org/drawingml/2006/chartDrawing">
    <cdr:from>
      <cdr:x>0.33333</cdr:x>
      <cdr:y>0.05447</cdr:y>
    </cdr:from>
    <cdr:to>
      <cdr:x>0.45091</cdr:x>
      <cdr:y>0.22738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592288" y="2880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b="1" dirty="0" smtClean="0"/>
            <a:t>33%</a:t>
          </a:r>
          <a:endParaRPr lang="ru-RU" sz="3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FCCF68C-3A1C-4A6E-9F57-52C5B9EDD9A0}" type="datetimeFigureOut">
              <a:rPr lang="ru-RU"/>
              <a:pPr>
                <a:defRPr/>
              </a:pPr>
              <a:t>10.01.2017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6783DE5-BBC1-407B-B3C2-7898F1A20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862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F7F3D6-EAE8-42C3-B6B9-E92B190BDF9E}" type="slidenum">
              <a:rPr lang="ru-RU" sz="1200"/>
              <a:pPr algn="r"/>
              <a:t>32</a:t>
            </a:fld>
            <a:endParaRPr lang="ru-RU" sz="1200"/>
          </a:p>
        </p:txBody>
      </p:sp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0EE2F7-1389-4444-A2F0-4C4B49A209A9}" type="slidenum">
              <a:rPr lang="ru-RU" sz="1200"/>
              <a:pPr algn="r"/>
              <a:t>32</a:t>
            </a:fld>
            <a:endParaRPr lang="ru-RU" sz="1200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FDC464-E265-4B17-8260-C1C20DE08840}" type="slidenum">
              <a:rPr lang="ru-RU" sz="1200"/>
              <a:pPr algn="r"/>
              <a:t>32</a:t>
            </a:fld>
            <a:endParaRPr lang="ru-RU" sz="1200"/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	Разработка системы нормативов и выбор объектов нормрования определяются новым пониманием стандарта общего образования, в котором основной акцент переносится с содержания на результаты образования. Поэтому при разработке как Требований стандарта, так и документов, обеспечивающих его  реализацию, должны быть заданы рамки не только для изучаемого учебного материала, но и </a:t>
            </a:r>
            <a:r>
              <a:rPr lang="ru-RU" i="1" smtClean="0"/>
              <a:t>основные способы учебных действий</a:t>
            </a:r>
            <a:r>
              <a:rPr lang="ru-RU" smtClean="0"/>
              <a:t>, посредством которых дети осваивают данный учебный материал.</a:t>
            </a:r>
          </a:p>
          <a:p>
            <a:pPr eaLnBrk="1" hangingPunct="1"/>
            <a:r>
              <a:rPr lang="ru-RU" smtClean="0"/>
              <a:t>	Иными словами, наряду с традиционным вопросом «Чему учить?», по мнению разработчиков, важнейшим становится вопрос «Как учить?» или, точнее, «Как учить так, чтобы инициировать у детей собственные вопросы: “</a:t>
            </a:r>
            <a:r>
              <a:rPr lang="ru-RU" i="1" smtClean="0"/>
              <a:t>Чему мне нужно научиться?</a:t>
            </a:r>
            <a:r>
              <a:rPr lang="ru-RU" smtClean="0"/>
              <a:t>” и </a:t>
            </a:r>
            <a:r>
              <a:rPr lang="ru-RU" i="1" smtClean="0"/>
              <a:t>“Как мне этому научиться?”</a:t>
            </a:r>
            <a:r>
              <a:rPr lang="ru-RU" b="1" smtClean="0"/>
              <a:t>.</a:t>
            </a:r>
            <a:r>
              <a:rPr lang="ru-RU" smtClean="0"/>
              <a:t>  </a:t>
            </a:r>
            <a:r>
              <a:rPr lang="ru-RU" b="1" smtClean="0"/>
              <a:t>(Слайд 6)</a:t>
            </a:r>
          </a:p>
        </p:txBody>
      </p:sp>
    </p:spTree>
    <p:extLst>
      <p:ext uri="{BB962C8B-B14F-4D97-AF65-F5344CB8AC3E}">
        <p14:creationId xmlns:p14="http://schemas.microsoft.com/office/powerpoint/2010/main" val="3593946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5703593-24C8-40D7-9063-56C379833BD1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ru-RU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81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370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35000" algn="l"/>
                <a:tab pos="1270000" algn="l"/>
                <a:tab pos="1903413" algn="l"/>
                <a:tab pos="2538413" algn="l"/>
              </a:tabLst>
            </a:pPr>
            <a:fld id="{401ACFEA-A1BA-4534-A828-BF3C4FB0A5A2}" type="slidenum">
              <a:rPr lang="ru-RU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39370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35000" algn="l"/>
                  <a:tab pos="1270000" algn="l"/>
                  <a:tab pos="1903413" algn="l"/>
                  <a:tab pos="2538413" algn="l"/>
                </a:tabLst>
              </a:pPr>
              <a:t>45</a:t>
            </a:fld>
            <a:endParaRPr lang="ru-RU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4634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0F3AC-64F2-42A2-92E9-729ECBD3571F}" type="datetimeFigureOut">
              <a:rPr lang="ru-RU"/>
              <a:pPr>
                <a:defRPr/>
              </a:pPr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2B879-B830-4A8F-BA99-90294E034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1B005-3C0A-454B-97E1-89E2CC3863BC}" type="datetimeFigureOut">
              <a:rPr lang="ru-RU"/>
              <a:pPr>
                <a:defRPr/>
              </a:pPr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86604-F7C2-43CF-B2E0-364115F53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B1449-9FFE-40B8-B17B-AFAD22C9AA3F}" type="datetimeFigureOut">
              <a:rPr lang="ru-RU"/>
              <a:pPr>
                <a:defRPr/>
              </a:pPr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DEFC4-0AE8-4D5F-AA99-3C1116291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39650-A6EC-499E-B18A-8B2260553B17}" type="datetimeFigureOut">
              <a:rPr lang="ru-RU"/>
              <a:pPr>
                <a:defRPr/>
              </a:pPr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B277C-5FAB-456C-A397-769E7AE54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7FE0-E744-400A-8238-BC15F7D463B5}" type="datetimeFigureOut">
              <a:rPr lang="ru-RU"/>
              <a:pPr>
                <a:defRPr/>
              </a:pPr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D9553-8F40-46F7-A39B-140120565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B897F-EB56-4FF4-835F-6A2D9DE58572}" type="datetimeFigureOut">
              <a:rPr lang="ru-RU"/>
              <a:pPr>
                <a:defRPr/>
              </a:pPr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65A84-7D2B-4A56-AD0B-B844B0EE8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5C870-3391-4961-9E27-0C48F975FCF7}" type="datetimeFigureOut">
              <a:rPr lang="ru-RU"/>
              <a:pPr>
                <a:defRPr/>
              </a:pPr>
              <a:t>10.01.2017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9834-B248-45AE-81EE-88F6A3ACB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BC8B7-9A34-4AA9-A5AC-CDA202E821EF}" type="datetimeFigureOut">
              <a:rPr lang="ru-RU"/>
              <a:pPr>
                <a:defRPr/>
              </a:pPr>
              <a:t>10.01.2017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3B8A-5906-4B7F-88CB-BA7D293C8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AD52B-FD18-4D38-AC07-14B7C82E6795}" type="datetimeFigureOut">
              <a:rPr lang="ru-RU"/>
              <a:pPr>
                <a:defRPr/>
              </a:pPr>
              <a:t>10.01.2017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5DA9B-1ACF-43F8-A599-3DDDE8E5C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06529-1375-4EB7-8FF3-E4A5E9F845F6}" type="datetimeFigureOut">
              <a:rPr lang="ru-RU"/>
              <a:pPr>
                <a:defRPr/>
              </a:pPr>
              <a:t>10.01.2017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67C5-776A-46C6-A29D-FF3D0B63A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86AD8-B29D-43FE-84D7-C0C46630F0BB}" type="datetimeFigureOut">
              <a:rPr lang="ru-RU"/>
              <a:pPr>
                <a:defRPr/>
              </a:pPr>
              <a:t>10.01.2017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9395-76E9-4AF8-9EF0-D834B830D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9C94D-99D0-4E87-9C06-16D93564DE16}" type="datetimeFigureOut">
              <a:rPr lang="ru-RU"/>
              <a:pPr>
                <a:defRPr/>
              </a:pPr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D7684-1466-4D38-8534-B356BE04E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3421-73AD-49B9-BD18-25D726052DE0}" type="datetimeFigureOut">
              <a:rPr lang="ru-RU"/>
              <a:pPr>
                <a:defRPr/>
              </a:pPr>
              <a:t>10.01.2017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37A6F-0088-4289-AC17-45F18021F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85B1D-7000-4388-8EE6-3240E64114A7}" type="datetimeFigureOut">
              <a:rPr lang="ru-RU"/>
              <a:pPr>
                <a:defRPr/>
              </a:pPr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72A01-0C95-4357-A55E-3480756C9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B838E-1E18-4687-BB50-DBDFFC635980}" type="datetimeFigureOut">
              <a:rPr lang="ru-RU"/>
              <a:pPr>
                <a:defRPr/>
              </a:pPr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3CA97-2718-4575-A405-2C0A9A79F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4886A-5F8C-4C61-A2E9-D36C672AC38B}" type="datetimeFigureOut">
              <a:rPr lang="ru-RU"/>
              <a:pPr>
                <a:defRPr/>
              </a:pPr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F7F8E-FFC6-45F4-9514-CA3AA1F2E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321E4-1A6D-4D93-A840-855060D32784}" type="datetimeFigureOut">
              <a:rPr lang="ru-RU"/>
              <a:pPr>
                <a:defRPr/>
              </a:pPr>
              <a:t>10.01.2017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77D7-DCE0-480D-A9C6-B7A7D377A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EB1B7-61F2-4996-B29F-BB25100A296D}" type="datetimeFigureOut">
              <a:rPr lang="ru-RU"/>
              <a:pPr>
                <a:defRPr/>
              </a:pPr>
              <a:t>10.01.2017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5C30D-AB32-4341-900E-2F9E8D69F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0F5B8-1118-4C0F-B99B-8E267354511B}" type="datetimeFigureOut">
              <a:rPr lang="ru-RU"/>
              <a:pPr>
                <a:defRPr/>
              </a:pPr>
              <a:t>10.01.2017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B33EB-2A9B-42A2-80FA-5E5ADBF75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A64AE-0592-4499-9201-DD48EB08A2BF}" type="datetimeFigureOut">
              <a:rPr lang="ru-RU"/>
              <a:pPr>
                <a:defRPr/>
              </a:pPr>
              <a:t>10.01.2017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2A523-22FE-4C48-B7C8-3043464D9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780B2-4DFB-4FC6-9C04-BE3898772224}" type="datetimeFigureOut">
              <a:rPr lang="ru-RU"/>
              <a:pPr>
                <a:defRPr/>
              </a:pPr>
              <a:t>10.01.2017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580DC-C05D-4C19-B37E-419E650A7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746A6-A2F5-445F-AD91-588C4515D95E}" type="datetimeFigureOut">
              <a:rPr lang="ru-RU"/>
              <a:pPr>
                <a:defRPr/>
              </a:pPr>
              <a:t>10.01.2017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207C1-4B39-49F6-8FD5-801DD6E89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ADF554-9318-43A1-89E1-CAACD407CDB6}" type="datetimeFigureOut">
              <a:rPr lang="ru-RU"/>
              <a:pPr>
                <a:defRPr/>
              </a:pPr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B72972-3263-4856-AC80-11EF137C1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0EB8AC-01FB-449E-9069-3DB4BB77AFBA}" type="datetimeFigureOut">
              <a:rPr lang="ru-RU"/>
              <a:pPr>
                <a:defRPr/>
              </a:pPr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1CF619-E80D-45D6-AD8F-7CAB8D7CF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55;&#1088;&#1077;&#1079;&#1077;&#1085;&#1090;&#1072;&#1094;&#1080;&#1080;_3_4\636425\&#1055;&#1088;&#1077;&#1079;&#1077;&#1085;&#1090;&#1072;&#1094;&#1080;&#1103;%20ppt\008_&#1053;&#1072;&#1077;&#1076;&#1080;&#1085;&#1077;%20&#1089;%20&#1089;&#1086;&#1073;&#1086;&#1081;.mp3" TargetMode="Externa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diagramLayout" Target="../diagrams/layout7.xml"/><Relationship Id="rId7" Type="http://schemas.openxmlformats.org/officeDocument/2006/relationships/slide" Target="slide44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slide" Target="slide4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0.jpeg"/><Relationship Id="rId7" Type="http://schemas.openxmlformats.org/officeDocument/2006/relationships/image" Target="../media/image55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3.jpeg"/><Relationship Id="rId5" Type="http://schemas.openxmlformats.org/officeDocument/2006/relationships/image" Target="../media/image51.png"/><Relationship Id="rId10" Type="http://schemas.openxmlformats.org/officeDocument/2006/relationships/image" Target="../media/image64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2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image" Target="../media/image12.jpe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8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564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540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540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540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540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540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540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540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540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540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br>
              <a:rPr lang="ru-RU" sz="540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Мотивация ( самоопределение) к  учебной деятельности</a:t>
            </a:r>
            <a:r>
              <a:rPr lang="ru-RU" b="1" smtClean="0">
                <a:solidFill>
                  <a:schemeClr val="accent2"/>
                </a:solidFill>
              </a:rPr>
              <a:t> </a:t>
            </a:r>
            <a:r>
              <a:rPr lang="ru-RU" smtClean="0">
                <a:solidFill>
                  <a:schemeClr val="accent2"/>
                </a:solidFill>
                <a:latin typeface="Arial Black" pitchFamily="34" charset="0"/>
              </a:rPr>
              <a:t/>
            </a:r>
            <a:br>
              <a:rPr lang="ru-RU" smtClean="0">
                <a:solidFill>
                  <a:schemeClr val="accent2"/>
                </a:solidFill>
                <a:latin typeface="Arial Black" pitchFamily="34" charset="0"/>
              </a:rPr>
            </a:br>
            <a:r>
              <a:rPr lang="ru-RU" sz="5400" smtClean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ru-RU" sz="3200" b="1" smtClean="0"/>
              <a:t>Основной целью этапа мотивации (самоопределения) к учебной  деятельности       является    выработка    на   личностно     значимом     уровне  внутренней внутренней     готовности    выполнения     нормативных     требований     учебной  деятельности</a:t>
            </a:r>
            <a:br>
              <a:rPr lang="ru-RU" sz="3200" b="1" smtClean="0"/>
            </a:br>
            <a:endParaRPr lang="ru-RU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4800" y="228600"/>
            <a:ext cx="8537575" cy="1600200"/>
          </a:xfrm>
          <a:solidFill>
            <a:srgbClr val="66CCFF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Задание: </a:t>
            </a:r>
            <a:r>
              <a:rPr lang="ru-RU" sz="3600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в течение 1 минуты распределить в команде следующие роли: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28600" y="2057400"/>
            <a:ext cx="8763000" cy="4572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B97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Инструктор - проводник </a:t>
            </a:r>
          </a:p>
          <a:p>
            <a:pPr eaLnBrk="1" hangingPunct="1">
              <a:defRPr/>
            </a:pPr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Снабженец </a:t>
            </a:r>
          </a:p>
          <a:p>
            <a:pPr eaLnBrk="1" hangingPunct="1">
              <a:defRPr/>
            </a:pPr>
            <a:r>
              <a:rPr lang="ru-RU" b="1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Спасатель</a:t>
            </a:r>
            <a:r>
              <a:rPr lang="ru-RU" b="1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(докладчик)</a:t>
            </a:r>
          </a:p>
          <a:p>
            <a:pPr eaLnBrk="1" hangingPunct="1">
              <a:defRPr/>
            </a:pPr>
            <a:r>
              <a:rPr lang="ru-RU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Фотограф- репортер </a:t>
            </a:r>
            <a:endParaRPr lang="ru-RU" b="1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ru-RU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Специалисты</a:t>
            </a:r>
          </a:p>
        </p:txBody>
      </p:sp>
      <p:pic>
        <p:nvPicPr>
          <p:cNvPr id="35843" name="Picture 4" descr="intro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941888"/>
            <a:ext cx="207327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velobarnaul_20080910_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4941888"/>
            <a:ext cx="2017712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7f58363a045d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3340100"/>
            <a:ext cx="1914525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7" descr="4246492891ea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711700"/>
            <a:ext cx="22987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1314" name="Picture 2" descr="C:\Users\мвидео\Desktop\0029-057-Pust-vsegda-v-chistom-nebe-Budet-Solntse-svetit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323850" y="-387350"/>
            <a:ext cx="10287000" cy="76327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" y="7938"/>
            <a:ext cx="9128125" cy="6846887"/>
          </a:xfrm>
        </p:spPr>
      </p:pic>
      <p:pic>
        <p:nvPicPr>
          <p:cNvPr id="36866" name="Picture 4" descr="3da068f5cd0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49275"/>
            <a:ext cx="7345362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Содержимое 4" descr="http://festival.1september.ru/articles/310147/img4.gif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5038"/>
            <a:ext cx="37973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Содержимое 4" descr="http://festival.1september.ru/articles/310147/img4.gif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2205038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" y="11113"/>
            <a:ext cx="9128125" cy="6846887"/>
          </a:xfrm>
        </p:spPr>
      </p:pic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68313" y="2492375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0247" y="3287841"/>
            <a:ext cx="7111330" cy="3566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gor_b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0"/>
            <a:ext cx="3348038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79388" y="2420938"/>
            <a:ext cx="84250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Задание: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В течение 2 минут</a:t>
            </a:r>
          </a:p>
          <a:p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определить и записать</a:t>
            </a:r>
          </a:p>
          <a:p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возможные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профессиональные трудности на 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вашем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восхождении </a:t>
            </a:r>
          </a:p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 намеченной цели</a:t>
            </a:r>
            <a:r>
              <a:rPr lang="ru-RU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b="1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92500" y="3500438"/>
            <a:ext cx="5421313" cy="18732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/>
              </a:rPr>
              <a:t>Задание: </a:t>
            </a:r>
            <a:br>
              <a:rPr lang="ru-RU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/>
              </a:rPr>
            </a:br>
            <a:r>
              <a:rPr lang="ru-RU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/>
              </a:rPr>
              <a:t>Собрать рюкзак </a:t>
            </a:r>
            <a:r>
              <a:rPr lang="ru-RU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</a:t>
            </a:r>
            <a:r>
              <a:rPr lang="ru-RU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/>
              </a:rPr>
              <a:t>внутренних ресурсов</a:t>
            </a:r>
            <a:r>
              <a:rPr lang="ru-RU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»</a:t>
            </a:r>
          </a:p>
        </p:txBody>
      </p:sp>
      <p:pic>
        <p:nvPicPr>
          <p:cNvPr id="3993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717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3588" y="-42863"/>
            <a:ext cx="3282950" cy="224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0"/>
            <a:ext cx="3024188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" descr="salewa-crystal_28_blue_small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425700"/>
            <a:ext cx="337185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" y="7938"/>
            <a:ext cx="9128125" cy="6846887"/>
          </a:xfrm>
        </p:spPr>
      </p:pic>
      <p:sp>
        <p:nvSpPr>
          <p:cNvPr id="409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492375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5" descr="im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76475"/>
            <a:ext cx="5614988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6" descr="img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2060575"/>
            <a:ext cx="3503613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2"/>
          <p:cNvSpPr>
            <a:spLocks noRot="1" noChangeArrowheads="1"/>
          </p:cNvSpPr>
          <p:nvPr/>
        </p:nvSpPr>
        <p:spPr bwMode="auto">
          <a:xfrm>
            <a:off x="179388" y="476250"/>
            <a:ext cx="8613775" cy="15240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Багаж «внутренних ресурсов»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102291_or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Нам покорятся </a:t>
            </a:r>
            <a:br>
              <a:rPr lang="ru-RU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все вершины ! !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28125" cy="6846888"/>
          </a:xfrm>
        </p:spPr>
      </p:pic>
      <p:sp>
        <p:nvSpPr>
          <p:cNvPr id="430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FF0000"/>
                </a:solidFill>
                <a:cs typeface="Times New Roman" pitchFamily="18" charset="0"/>
              </a:rPr>
              <a:t>Актуализация и фиксирование индивидуального затруднения в пробном действии</a:t>
            </a:r>
          </a:p>
        </p:txBody>
      </p:sp>
      <p:sp>
        <p:nvSpPr>
          <p:cNvPr id="43011" name="Прямоугольник 2"/>
          <p:cNvSpPr>
            <a:spLocks noChangeArrowheads="1"/>
          </p:cNvSpPr>
          <p:nvPr/>
        </p:nvSpPr>
        <p:spPr bwMode="auto">
          <a:xfrm>
            <a:off x="0" y="188913"/>
            <a:ext cx="8785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395288" y="2420938"/>
            <a:ext cx="76327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92725"/>
                </a:solidFill>
                <a:latin typeface="Calibri" pitchFamily="34" charset="0"/>
              </a:rPr>
              <a:t>Основной целью этапа актуализации  и  пробного  учебного  действия  является  </a:t>
            </a:r>
          </a:p>
          <a:p>
            <a:r>
              <a:rPr lang="ru-RU" sz="2800" b="1">
                <a:solidFill>
                  <a:srgbClr val="692725"/>
                </a:solidFill>
                <a:latin typeface="Calibri" pitchFamily="34" charset="0"/>
              </a:rPr>
              <a:t>подготовка  мышления  учащихся,        организация  осознания  ими  внутренней  </a:t>
            </a:r>
          </a:p>
          <a:p>
            <a:r>
              <a:rPr lang="ru-RU" sz="2800" b="1">
                <a:solidFill>
                  <a:srgbClr val="692725"/>
                </a:solidFill>
                <a:latin typeface="Calibri" pitchFamily="34" charset="0"/>
              </a:rPr>
              <a:t>потребности к построению учебных действий и фиксирование каждым из них  </a:t>
            </a:r>
          </a:p>
          <a:p>
            <a:r>
              <a:rPr lang="ru-RU" sz="2800" b="1">
                <a:solidFill>
                  <a:srgbClr val="692725"/>
                </a:solidFill>
                <a:latin typeface="Calibri" pitchFamily="34" charset="0"/>
              </a:rPr>
              <a:t>индивидуального затруднения в пробном действии.</a:t>
            </a:r>
            <a:r>
              <a:rPr lang="ru-RU" sz="2800">
                <a:solidFill>
                  <a:srgbClr val="692725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28125" cy="6846888"/>
          </a:xfrm>
        </p:spPr>
      </p:pic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323850" y="188913"/>
            <a:ext cx="8424863" cy="642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692725"/>
                </a:solidFill>
                <a:latin typeface="Calibri" pitchFamily="34" charset="0"/>
              </a:rPr>
              <a:t>Мозговой штурм, фронтальный опрос, рефлексия, таблица«ЗХУ», </a:t>
            </a:r>
          </a:p>
          <a:p>
            <a:r>
              <a:rPr lang="ru-RU" b="1">
                <a:solidFill>
                  <a:srgbClr val="692725"/>
                </a:solidFill>
                <a:latin typeface="Calibri" pitchFamily="34" charset="0"/>
              </a:rPr>
              <a:t>виртуальная экскурсия, урок открытия новых знаний, практическая групповая  работа, эксперимент, </a:t>
            </a:r>
          </a:p>
          <a:p>
            <a:r>
              <a:rPr lang="ru-RU" b="1">
                <a:solidFill>
                  <a:srgbClr val="692725"/>
                </a:solidFill>
                <a:latin typeface="Calibri" pitchFamily="34" charset="0"/>
              </a:rPr>
              <a:t> самостоятельная работа, проблемная ситуация, комплексное применение новых знаний, опорные таблицы, исследование, составление алгоритма, контроль и коррекция знаний, комбинированный урок,</a:t>
            </a:r>
          </a:p>
          <a:p>
            <a:r>
              <a:rPr lang="ru-RU" b="1">
                <a:solidFill>
                  <a:srgbClr val="692725"/>
                </a:solidFill>
                <a:latin typeface="Calibri" pitchFamily="34" charset="0"/>
              </a:rPr>
              <a:t>актуализация</a:t>
            </a:r>
            <a:r>
              <a:rPr lang="ru-RU">
                <a:solidFill>
                  <a:srgbClr val="692725"/>
                </a:solidFill>
                <a:latin typeface="Calibri" pitchFamily="34" charset="0"/>
              </a:rPr>
              <a:t> </a:t>
            </a:r>
            <a:r>
              <a:rPr lang="ru-RU" b="1">
                <a:solidFill>
                  <a:srgbClr val="692725"/>
                </a:solidFill>
                <a:latin typeface="Calibri" pitchFamily="34" charset="0"/>
              </a:rPr>
              <a:t>знаний</a:t>
            </a:r>
          </a:p>
          <a:p>
            <a:endParaRPr lang="ru-RU">
              <a:solidFill>
                <a:srgbClr val="692725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" y="0"/>
            <a:ext cx="9128125" cy="6846888"/>
          </a:xfrm>
        </p:spPr>
      </p:pic>
      <p:sp>
        <p:nvSpPr>
          <p:cNvPr id="450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492375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92725"/>
                </a:solidFill>
                <a:latin typeface="Times New Roman" pitchFamily="18" charset="0"/>
                <a:cs typeface="Times New Roman" pitchFamily="18" charset="0"/>
              </a:rPr>
              <a:t>Современный урок-требование времени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19498" y="6350"/>
            <a:ext cx="799288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113"/>
            <a:ext cx="9128125" cy="6846887"/>
          </a:xfrm>
        </p:spPr>
      </p:pic>
      <p:sp>
        <p:nvSpPr>
          <p:cNvPr id="460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FF0000"/>
                </a:solidFill>
                <a:latin typeface="Times New Roman" pitchFamily="18" charset="0"/>
              </a:rPr>
              <a:t>Выявление места и причины затруднения</a:t>
            </a:r>
          </a:p>
        </p:txBody>
      </p:sp>
      <p:sp>
        <p:nvSpPr>
          <p:cNvPr id="46083" name="Прямоугольник 2"/>
          <p:cNvSpPr>
            <a:spLocks noChangeArrowheads="1"/>
          </p:cNvSpPr>
          <p:nvPr/>
        </p:nvSpPr>
        <p:spPr bwMode="auto">
          <a:xfrm>
            <a:off x="107950" y="188913"/>
            <a:ext cx="8785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395288" y="2133600"/>
            <a:ext cx="76327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692725"/>
                </a:solidFill>
              </a:rPr>
              <a:t>Основная   цель   этапа   - организовать   анализ   учащимися   возникшей  ситуации   и   на   этой   основе выявить   места   и причины   затруднения, осознать  то,  в  чем  именно  состоит недостаточность  их  знаний,  умений  или  способностей.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" y="0"/>
            <a:ext cx="9128125" cy="6846888"/>
          </a:xfrm>
        </p:spPr>
      </p:pic>
      <p:sp>
        <p:nvSpPr>
          <p:cNvPr id="3789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260350"/>
            <a:ext cx="7942263" cy="216058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Психологическая</a:t>
            </a:r>
            <a:br>
              <a:rPr lang="ru-RU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игра- метафора</a:t>
            </a:r>
            <a:r>
              <a:rPr lang="ru-RU" sz="4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/>
            </a:r>
            <a:br>
              <a:rPr lang="ru-RU" sz="4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4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«Подъем в горы»</a:t>
            </a:r>
          </a:p>
        </p:txBody>
      </p:sp>
      <p:pic>
        <p:nvPicPr>
          <p:cNvPr id="27651" name="Picture 4" descr="1909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276475"/>
            <a:ext cx="815340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86692472"/>
              </p:ext>
            </p:extLst>
          </p:nvPr>
        </p:nvGraphicFramePr>
        <p:xfrm>
          <a:off x="539552" y="404664"/>
          <a:ext cx="7776864" cy="5288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35696" y="5949280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Анализ уроков </a:t>
            </a:r>
            <a:endParaRPr lang="ru-RU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19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6" descr="http://www.myshared.ru/preview/216471/slide_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Рисунок 7" descr="Прием «ФИШБОУН». Причина. Причина. Проблема. Вывод. Факты. Факты."/>
          <p:cNvPicPr>
            <a:picLocks noChangeAspect="1" noChangeArrowheads="1"/>
          </p:cNvPicPr>
          <p:nvPr/>
        </p:nvPicPr>
        <p:blipFill>
          <a:blip r:embed="rId3"/>
          <a:srcRect l="14587" t="26068" r="12180" b="17094"/>
          <a:stretch>
            <a:fillRect/>
          </a:stretch>
        </p:blipFill>
        <p:spPr bwMode="auto">
          <a:xfrm>
            <a:off x="571500" y="3571875"/>
            <a:ext cx="621506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" y="11113"/>
            <a:ext cx="9128125" cy="6846887"/>
          </a:xfrm>
        </p:spPr>
      </p:pic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468313" y="2492375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Прямоугольник 2"/>
          <p:cNvSpPr>
            <a:spLocks noChangeArrowheads="1"/>
          </p:cNvSpPr>
          <p:nvPr/>
        </p:nvSpPr>
        <p:spPr bwMode="auto">
          <a:xfrm>
            <a:off x="107950" y="188913"/>
            <a:ext cx="8785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Равнобедренный треугольник 2"/>
          <p:cNvSpPr/>
          <p:nvPr/>
        </p:nvSpPr>
        <p:spPr>
          <a:xfrm rot="16200000">
            <a:off x="-535781" y="2812256"/>
            <a:ext cx="2714625" cy="1643063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>
              <a:defRPr/>
            </a:pPr>
            <a:r>
              <a:rPr lang="ru-RU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 многие педагоги нашей школы не проводят современные уроки?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19250" y="3429000"/>
            <a:ext cx="5429250" cy="5000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8466024">
            <a:off x="1828800" y="2211388"/>
            <a:ext cx="2714625" cy="396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8466024">
            <a:off x="3342482" y="2210594"/>
            <a:ext cx="2716212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8466024">
            <a:off x="4996657" y="2212181"/>
            <a:ext cx="2716212" cy="396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920738">
            <a:off x="1869281" y="4696620"/>
            <a:ext cx="2657475" cy="3667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ru-RU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2920738">
            <a:off x="3453606" y="4768057"/>
            <a:ext cx="2657475" cy="3667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ru-RU" sz="1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2920738">
            <a:off x="4893469" y="4625181"/>
            <a:ext cx="2657475" cy="3667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ru-RU" sz="1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16200000">
            <a:off x="6414294" y="2883694"/>
            <a:ext cx="2928937" cy="1571625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>
              <a:defRPr/>
            </a:pPr>
            <a:endParaRPr lang="ru-RU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113"/>
            <a:ext cx="9128125" cy="6846887"/>
          </a:xfrm>
        </p:spPr>
      </p:pic>
      <p:sp>
        <p:nvSpPr>
          <p:cNvPr id="512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FF0000"/>
                </a:solidFill>
                <a:latin typeface="Times New Roman" pitchFamily="18" charset="0"/>
              </a:rPr>
              <a:t>Построение  проекта  выхода  из  затруднения  (цель,  тема,  план,  сроки, способ, средство).</a:t>
            </a:r>
          </a:p>
        </p:txBody>
      </p:sp>
      <p:sp>
        <p:nvSpPr>
          <p:cNvPr id="51203" name="Прямоугольник 2"/>
          <p:cNvSpPr>
            <a:spLocks noChangeArrowheads="1"/>
          </p:cNvSpPr>
          <p:nvPr/>
        </p:nvSpPr>
        <p:spPr bwMode="auto">
          <a:xfrm>
            <a:off x="107950" y="188913"/>
            <a:ext cx="8785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395288" y="2420938"/>
            <a:ext cx="76327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692725"/>
                </a:solidFill>
              </a:rPr>
              <a:t>Основной  целью  этапа  построения  проекта  выхода  из  затруднения  является  постановка  целей  учебной  деятельности  и на  этой  основе  –  выбор  способа и средств их реализации.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28125" cy="6846888"/>
          </a:xfrm>
        </p:spPr>
      </p:pic>
      <p:sp>
        <p:nvSpPr>
          <p:cNvPr id="522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492375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7" name="Прямоугольник 2"/>
          <p:cNvSpPr>
            <a:spLocks noChangeArrowheads="1"/>
          </p:cNvSpPr>
          <p:nvPr/>
        </p:nvSpPr>
        <p:spPr bwMode="auto">
          <a:xfrm>
            <a:off x="0" y="188913"/>
            <a:ext cx="8785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Равнобедренный треугольник 2"/>
          <p:cNvSpPr/>
          <p:nvPr/>
        </p:nvSpPr>
        <p:spPr>
          <a:xfrm rot="16200000">
            <a:off x="-535781" y="2812256"/>
            <a:ext cx="2714625" cy="1643063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>
              <a:defRPr/>
            </a:pPr>
            <a:r>
              <a:rPr lang="ru-RU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 многие педагоги нашей школы не проводят современные уроки?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19250" y="3429000"/>
            <a:ext cx="5429250" cy="5000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Традиционный урок-это</a:t>
            </a:r>
          </a:p>
        </p:txBody>
      </p:sp>
      <p:sp>
        <p:nvSpPr>
          <p:cNvPr id="28" name="TextBox 27"/>
          <p:cNvSpPr txBox="1"/>
          <p:nvPr/>
        </p:nvSpPr>
        <p:spPr>
          <a:xfrm rot="18466024">
            <a:off x="1369219" y="1807369"/>
            <a:ext cx="2714625" cy="9159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rgbClr val="692725"/>
                </a:solidFill>
              </a:rPr>
              <a:t>известные ученые и</a:t>
            </a:r>
            <a:r>
              <a:rPr lang="ru-RU" sz="1800" b="1"/>
              <a:t> </a:t>
            </a:r>
            <a:r>
              <a:rPr lang="ru-RU" sz="1800" b="1">
                <a:solidFill>
                  <a:srgbClr val="692725"/>
                </a:solidFill>
              </a:rPr>
              <a:t>менее известные</a:t>
            </a:r>
            <a:r>
              <a:rPr lang="ru-RU" sz="1800" b="1"/>
              <a:t> </a:t>
            </a:r>
            <a:r>
              <a:rPr lang="ru-RU" sz="1800" b="1">
                <a:solidFill>
                  <a:srgbClr val="692725"/>
                </a:solidFill>
              </a:rPr>
              <a:t>учителя- практики.</a:t>
            </a:r>
          </a:p>
        </p:txBody>
      </p:sp>
      <p:sp>
        <p:nvSpPr>
          <p:cNvPr id="29" name="TextBox 28"/>
          <p:cNvSpPr txBox="1"/>
          <p:nvPr/>
        </p:nvSpPr>
        <p:spPr>
          <a:xfrm rot="18466024">
            <a:off x="2526507" y="1874044"/>
            <a:ext cx="2716212" cy="641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rgbClr val="692725"/>
                </a:solidFill>
              </a:rPr>
              <a:t>привычные формы  и</a:t>
            </a:r>
            <a:r>
              <a:rPr lang="ru-RU" sz="1800" b="1"/>
              <a:t> </a:t>
            </a:r>
            <a:r>
              <a:rPr lang="ru-RU" sz="1800" b="1">
                <a:solidFill>
                  <a:srgbClr val="692725"/>
                </a:solidFill>
              </a:rPr>
              <a:t>средства обучения</a:t>
            </a:r>
            <a:r>
              <a:rPr lang="ru-RU" sz="1800" b="1"/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 rot="18466024">
            <a:off x="4974431" y="1945482"/>
            <a:ext cx="2716213" cy="641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rgbClr val="692725"/>
                </a:solidFill>
              </a:rPr>
              <a:t>Знакомая всем</a:t>
            </a:r>
            <a:r>
              <a:rPr lang="ru-RU" sz="1800" b="1"/>
              <a:t> </a:t>
            </a:r>
            <a:r>
              <a:rPr lang="ru-RU" sz="1800" b="1">
                <a:solidFill>
                  <a:srgbClr val="692725"/>
                </a:solidFill>
              </a:rPr>
              <a:t>структура урока</a:t>
            </a:r>
          </a:p>
        </p:txBody>
      </p:sp>
      <p:sp>
        <p:nvSpPr>
          <p:cNvPr id="26" name="TextBox 25"/>
          <p:cNvSpPr txBox="1"/>
          <p:nvPr/>
        </p:nvSpPr>
        <p:spPr>
          <a:xfrm rot="2920738">
            <a:off x="1869281" y="4696620"/>
            <a:ext cx="2657475" cy="3667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ru-RU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2920738">
            <a:off x="3453606" y="4768057"/>
            <a:ext cx="2657475" cy="3667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ru-RU" sz="1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2920738">
            <a:off x="5003800" y="4723816"/>
            <a:ext cx="2657475" cy="3667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ru-RU" sz="1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 rot="-5400000">
            <a:off x="6485732" y="2955131"/>
            <a:ext cx="2928938" cy="1571625"/>
          </a:xfrm>
          <a:prstGeom prst="triangle">
            <a:avLst>
              <a:gd name="adj" fmla="val 50000"/>
            </a:avLst>
          </a:prstGeom>
          <a:solidFill>
            <a:srgbClr val="C6D9F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endParaRPr lang="ru-RU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28"/>
          <p:cNvSpPr txBox="1"/>
          <p:nvPr/>
        </p:nvSpPr>
        <p:spPr>
          <a:xfrm rot="18466024">
            <a:off x="3894137" y="1441451"/>
            <a:ext cx="2716213" cy="12176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692725"/>
                </a:solidFill>
              </a:rPr>
              <a:t>Нельзя обойтись без</a:t>
            </a:r>
            <a:r>
              <a:rPr lang="ru-RU" sz="1800" b="1"/>
              <a:t> </a:t>
            </a:r>
            <a:r>
              <a:rPr lang="ru-RU" sz="1400" b="1">
                <a:solidFill>
                  <a:srgbClr val="692725"/>
                </a:solidFill>
              </a:rPr>
              <a:t>воспитанной традиционным уроком</a:t>
            </a:r>
            <a:r>
              <a:rPr lang="ru-RU" sz="1400" b="1"/>
              <a:t> </a:t>
            </a:r>
            <a:r>
              <a:rPr lang="ru-RU" sz="1400" b="1">
                <a:solidFill>
                  <a:srgbClr val="692725"/>
                </a:solidFill>
              </a:rPr>
              <a:t>привычки к дисциплине и</a:t>
            </a:r>
            <a:r>
              <a:rPr lang="ru-RU" sz="1400" b="1"/>
              <a:t> </a:t>
            </a:r>
            <a:r>
              <a:rPr lang="ru-RU" sz="1400" b="1">
                <a:solidFill>
                  <a:srgbClr val="692725"/>
                </a:solidFill>
              </a:rPr>
              <a:t>порядку в голове. </a:t>
            </a:r>
          </a:p>
        </p:txBody>
      </p:sp>
      <p:sp>
        <p:nvSpPr>
          <p:cNvPr id="5" name="TextBox 29"/>
          <p:cNvSpPr txBox="1"/>
          <p:nvPr/>
        </p:nvSpPr>
        <p:spPr>
          <a:xfrm rot="18466024">
            <a:off x="6158706" y="1699419"/>
            <a:ext cx="2716213" cy="1279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692725"/>
                </a:solidFill>
              </a:rPr>
              <a:t>Все нормы четко</a:t>
            </a:r>
            <a:r>
              <a:rPr lang="ru-RU" sz="1800" b="1"/>
              <a:t> </a:t>
            </a:r>
            <a:r>
              <a:rPr lang="ru-RU" sz="1400" b="1">
                <a:solidFill>
                  <a:srgbClr val="692725"/>
                </a:solidFill>
              </a:rPr>
              <a:t>расписаны, легко</a:t>
            </a:r>
            <a:r>
              <a:rPr lang="ru-RU" sz="1400" b="1"/>
              <a:t> </a:t>
            </a:r>
            <a:r>
              <a:rPr lang="ru-RU" sz="1400" b="1">
                <a:solidFill>
                  <a:srgbClr val="692725"/>
                </a:solidFill>
              </a:rPr>
              <a:t>выполняются, никому ничего не надо доказывать, всем все понятно</a:t>
            </a:r>
            <a:r>
              <a:rPr lang="ru-RU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113"/>
            <a:ext cx="9128125" cy="6846887"/>
          </a:xfrm>
        </p:spPr>
      </p:pic>
      <p:sp>
        <p:nvSpPr>
          <p:cNvPr id="14745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7460" name="Прямоугольник 2"/>
          <p:cNvSpPr>
            <a:spLocks noChangeArrowheads="1"/>
          </p:cNvSpPr>
          <p:nvPr/>
        </p:nvSpPr>
        <p:spPr bwMode="auto">
          <a:xfrm>
            <a:off x="107950" y="188913"/>
            <a:ext cx="8785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395288" y="2060575"/>
            <a:ext cx="7632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srgbClr val="692725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" y="7938"/>
            <a:ext cx="9128125" cy="6846887"/>
          </a:xfrm>
        </p:spPr>
      </p:pic>
      <p:sp>
        <p:nvSpPr>
          <p:cNvPr id="532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492375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Современный урок, инновация,</a:t>
            </a:r>
            <a:b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Технологии, проблемные ситуации,</a:t>
            </a:r>
            <a:b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Методы, формы, приёмы,</a:t>
            </a:r>
            <a:b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Что в современном уроке применить мы готовы?</a:t>
            </a:r>
            <a:b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Приходят новое поколение, новые стандарты и новые решения.</a:t>
            </a: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19498" y="6350"/>
            <a:ext cx="799288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113"/>
            <a:ext cx="9128125" cy="6846887"/>
          </a:xfrm>
        </p:spPr>
      </p:pic>
      <p:sp>
        <p:nvSpPr>
          <p:cNvPr id="14745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7460" name="Прямоугольник 2"/>
          <p:cNvSpPr>
            <a:spLocks noChangeArrowheads="1"/>
          </p:cNvSpPr>
          <p:nvPr/>
        </p:nvSpPr>
        <p:spPr bwMode="auto">
          <a:xfrm>
            <a:off x="107950" y="188913"/>
            <a:ext cx="8785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395288" y="2060575"/>
            <a:ext cx="7632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srgbClr val="692725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42852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«Модель </a:t>
            </a:r>
            <a:r>
              <a:rPr lang="ru-RU" b="1" dirty="0">
                <a:solidFill>
                  <a:srgbClr val="FF0000"/>
                </a:solidFill>
              </a:rPr>
              <a:t>достижения целей </a:t>
            </a:r>
            <a:r>
              <a:rPr lang="ru-RU" b="1" dirty="0" smtClean="0">
                <a:solidFill>
                  <a:srgbClr val="FF0000"/>
                </a:solidFill>
              </a:rPr>
              <a:t>– </a:t>
            </a:r>
            <a:r>
              <a:rPr lang="en-US" b="1" dirty="0" smtClean="0">
                <a:solidFill>
                  <a:srgbClr val="FF0000"/>
                </a:solidFill>
              </a:rPr>
              <a:t>SMART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Постановка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целей по SMART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1154" y="1842798"/>
            <a:ext cx="7805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D6524"/>
                </a:solidFill>
              </a:rPr>
              <a:t>S (</a:t>
            </a:r>
            <a:r>
              <a:rPr lang="ru-RU" b="1" dirty="0" err="1">
                <a:solidFill>
                  <a:srgbClr val="1D6524"/>
                </a:solidFill>
              </a:rPr>
              <a:t>specific</a:t>
            </a:r>
            <a:r>
              <a:rPr lang="ru-RU" b="1" dirty="0">
                <a:solidFill>
                  <a:srgbClr val="1D6524"/>
                </a:solidFill>
              </a:rPr>
              <a:t>) -   конкретная.</a:t>
            </a:r>
            <a:r>
              <a:rPr lang="ru-RU" dirty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648850"/>
            <a:ext cx="6318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M (</a:t>
            </a:r>
            <a:r>
              <a:rPr lang="ru-RU" b="1" u="sng" dirty="0" err="1">
                <a:solidFill>
                  <a:schemeClr val="accent2">
                    <a:lumMod val="75000"/>
                  </a:schemeClr>
                </a:solidFill>
              </a:rPr>
              <a:t>measurable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 – измеримая.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5150" y="3573016"/>
            <a:ext cx="7344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FF3300"/>
                </a:solidFill>
              </a:rPr>
              <a:t>А (</a:t>
            </a:r>
            <a:r>
              <a:rPr lang="ru-RU" b="1" u="sng" dirty="0" err="1">
                <a:solidFill>
                  <a:srgbClr val="FF3300"/>
                </a:solidFill>
              </a:rPr>
              <a:t>аchievable</a:t>
            </a:r>
            <a:r>
              <a:rPr lang="ru-RU" b="1" u="sng" dirty="0">
                <a:solidFill>
                  <a:srgbClr val="FF3300"/>
                </a:solidFill>
              </a:rPr>
              <a:t>)-</a:t>
            </a:r>
            <a:r>
              <a:rPr lang="ru-RU" b="1" dirty="0">
                <a:solidFill>
                  <a:srgbClr val="FF3300"/>
                </a:solidFill>
              </a:rPr>
              <a:t> достижимая.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1154" y="4365104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D60093"/>
                </a:solidFill>
              </a:rPr>
              <a:t>R</a:t>
            </a:r>
            <a:r>
              <a:rPr lang="ru-RU" u="sng" dirty="0">
                <a:solidFill>
                  <a:srgbClr val="D60093"/>
                </a:solidFill>
              </a:rPr>
              <a:t> (</a:t>
            </a:r>
            <a:r>
              <a:rPr lang="ru-RU" u="sng" dirty="0" err="1">
                <a:solidFill>
                  <a:srgbClr val="D60093"/>
                </a:solidFill>
              </a:rPr>
              <a:t>Realistic</a:t>
            </a:r>
            <a:r>
              <a:rPr lang="ru-RU" dirty="0">
                <a:solidFill>
                  <a:srgbClr val="D60093"/>
                </a:solidFill>
              </a:rPr>
              <a:t> </a:t>
            </a:r>
            <a:r>
              <a:rPr lang="ru-RU" dirty="0" err="1">
                <a:solidFill>
                  <a:srgbClr val="D60093"/>
                </a:solidFill>
              </a:rPr>
              <a:t>relevant</a:t>
            </a:r>
            <a:r>
              <a:rPr lang="ru-RU" u="sng" dirty="0">
                <a:solidFill>
                  <a:srgbClr val="D60093"/>
                </a:solidFill>
              </a:rPr>
              <a:t>, )</a:t>
            </a:r>
            <a:r>
              <a:rPr lang="ru-RU" dirty="0">
                <a:solidFill>
                  <a:srgbClr val="D60093"/>
                </a:solidFill>
              </a:rPr>
              <a:t> – </a:t>
            </a:r>
            <a:r>
              <a:rPr lang="ru-RU" b="1" dirty="0">
                <a:solidFill>
                  <a:srgbClr val="D60093"/>
                </a:solidFill>
              </a:rPr>
              <a:t>реалистичная и актуальная.</a:t>
            </a:r>
            <a:r>
              <a:rPr lang="ru-RU" dirty="0">
                <a:solidFill>
                  <a:srgbClr val="D60093"/>
                </a:solidFill>
              </a:rPr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1154" y="5442322"/>
            <a:ext cx="77376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27139D"/>
                </a:solidFill>
              </a:rPr>
              <a:t>T (</a:t>
            </a:r>
            <a:r>
              <a:rPr lang="ru-RU" b="1" u="sng" dirty="0" err="1">
                <a:solidFill>
                  <a:srgbClr val="27139D"/>
                </a:solidFill>
              </a:rPr>
              <a:t>time-based</a:t>
            </a:r>
            <a:r>
              <a:rPr lang="ru-RU" b="1" u="sng" dirty="0">
                <a:solidFill>
                  <a:srgbClr val="27139D"/>
                </a:solidFill>
              </a:rPr>
              <a:t>)</a:t>
            </a:r>
            <a:r>
              <a:rPr lang="ru-RU" b="1" dirty="0">
                <a:solidFill>
                  <a:srgbClr val="27139D"/>
                </a:solidFill>
              </a:rPr>
              <a:t> – определенная во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56250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28125" cy="6846888"/>
          </a:xfrm>
        </p:spPr>
      </p:pic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492375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Прямоугольник 2"/>
          <p:cNvSpPr>
            <a:spLocks noChangeArrowheads="1"/>
          </p:cNvSpPr>
          <p:nvPr/>
        </p:nvSpPr>
        <p:spPr bwMode="auto">
          <a:xfrm>
            <a:off x="0" y="188913"/>
            <a:ext cx="8785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Равнобедренный треугольник 2"/>
          <p:cNvSpPr/>
          <p:nvPr/>
        </p:nvSpPr>
        <p:spPr>
          <a:xfrm rot="16200000">
            <a:off x="-535781" y="2812256"/>
            <a:ext cx="2714625" cy="1643063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>
              <a:defRPr/>
            </a:pPr>
            <a:r>
              <a:rPr lang="ru-RU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 многие педагоги нашей школы не проводят современные уроки?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19250" y="3429000"/>
            <a:ext cx="5429250" cy="5000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Традиционный урок-современный урок</a:t>
            </a:r>
          </a:p>
        </p:txBody>
      </p:sp>
      <p:sp>
        <p:nvSpPr>
          <p:cNvPr id="28" name="TextBox 27"/>
          <p:cNvSpPr txBox="1"/>
          <p:nvPr/>
        </p:nvSpPr>
        <p:spPr>
          <a:xfrm rot="18466024">
            <a:off x="1369219" y="1807369"/>
            <a:ext cx="2714625" cy="9159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rgbClr val="692725"/>
                </a:solidFill>
              </a:rPr>
              <a:t>известные ученые и</a:t>
            </a:r>
            <a:r>
              <a:rPr lang="ru-RU" sz="1800" b="1"/>
              <a:t> </a:t>
            </a:r>
            <a:r>
              <a:rPr lang="ru-RU" sz="1800" b="1">
                <a:solidFill>
                  <a:srgbClr val="692725"/>
                </a:solidFill>
              </a:rPr>
              <a:t>менее известные</a:t>
            </a:r>
            <a:r>
              <a:rPr lang="ru-RU" sz="1800" b="1"/>
              <a:t> </a:t>
            </a:r>
            <a:r>
              <a:rPr lang="ru-RU" sz="1800" b="1">
                <a:solidFill>
                  <a:srgbClr val="692725"/>
                </a:solidFill>
              </a:rPr>
              <a:t>учителя- практики.</a:t>
            </a:r>
          </a:p>
        </p:txBody>
      </p:sp>
      <p:sp>
        <p:nvSpPr>
          <p:cNvPr id="29" name="TextBox 28"/>
          <p:cNvSpPr txBox="1"/>
          <p:nvPr/>
        </p:nvSpPr>
        <p:spPr>
          <a:xfrm rot="18466024">
            <a:off x="2526507" y="1874044"/>
            <a:ext cx="2716212" cy="641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rgbClr val="692725"/>
                </a:solidFill>
              </a:rPr>
              <a:t>привычные формы  и</a:t>
            </a:r>
            <a:r>
              <a:rPr lang="ru-RU" sz="1800" b="1"/>
              <a:t> </a:t>
            </a:r>
            <a:r>
              <a:rPr lang="ru-RU" sz="1800" b="1">
                <a:solidFill>
                  <a:srgbClr val="692725"/>
                </a:solidFill>
              </a:rPr>
              <a:t>средства обучения</a:t>
            </a:r>
            <a:r>
              <a:rPr lang="ru-RU" sz="1800" b="1"/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 rot="18466024">
            <a:off x="4974431" y="1945482"/>
            <a:ext cx="2716213" cy="641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rgbClr val="692725"/>
                </a:solidFill>
              </a:rPr>
              <a:t>Знакомая всем</a:t>
            </a:r>
            <a:r>
              <a:rPr lang="ru-RU" sz="1800" b="1"/>
              <a:t> </a:t>
            </a:r>
            <a:r>
              <a:rPr lang="ru-RU" sz="1800" b="1">
                <a:solidFill>
                  <a:srgbClr val="692725"/>
                </a:solidFill>
              </a:rPr>
              <a:t>структура урока</a:t>
            </a:r>
          </a:p>
        </p:txBody>
      </p:sp>
      <p:sp>
        <p:nvSpPr>
          <p:cNvPr id="26" name="TextBox 25"/>
          <p:cNvSpPr txBox="1"/>
          <p:nvPr/>
        </p:nvSpPr>
        <p:spPr>
          <a:xfrm rot="2920738">
            <a:off x="1344612" y="4746626"/>
            <a:ext cx="2657475" cy="1098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6600" b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5400" b="1">
                <a:latin typeface="Times New Roman" pitchFamily="18" charset="0"/>
                <a:cs typeface="Times New Roman" pitchFamily="18" charset="0"/>
              </a:rPr>
              <a:t>знать</a:t>
            </a:r>
          </a:p>
        </p:txBody>
      </p:sp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 rot="-5400000">
            <a:off x="6485732" y="2955131"/>
            <a:ext cx="2928938" cy="1571625"/>
          </a:xfrm>
          <a:prstGeom prst="triangle">
            <a:avLst>
              <a:gd name="adj" fmla="val 50000"/>
            </a:avLst>
          </a:prstGeom>
          <a:solidFill>
            <a:srgbClr val="C6D9F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endParaRPr lang="ru-RU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28"/>
          <p:cNvSpPr txBox="1"/>
          <p:nvPr/>
        </p:nvSpPr>
        <p:spPr>
          <a:xfrm rot="18466024">
            <a:off x="3894137" y="1441451"/>
            <a:ext cx="2716213" cy="12176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692725"/>
                </a:solidFill>
              </a:rPr>
              <a:t>Нельзя обойтись без</a:t>
            </a:r>
            <a:r>
              <a:rPr lang="ru-RU" sz="1800" b="1"/>
              <a:t> </a:t>
            </a:r>
            <a:r>
              <a:rPr lang="ru-RU" sz="1400" b="1">
                <a:solidFill>
                  <a:srgbClr val="692725"/>
                </a:solidFill>
              </a:rPr>
              <a:t>воспитанной традиционным уроком</a:t>
            </a:r>
            <a:r>
              <a:rPr lang="ru-RU" sz="1400" b="1"/>
              <a:t> </a:t>
            </a:r>
            <a:r>
              <a:rPr lang="ru-RU" sz="1400" b="1">
                <a:solidFill>
                  <a:srgbClr val="692725"/>
                </a:solidFill>
              </a:rPr>
              <a:t>привычки к дисциплине и</a:t>
            </a:r>
            <a:r>
              <a:rPr lang="ru-RU" sz="1400" b="1"/>
              <a:t> </a:t>
            </a:r>
            <a:r>
              <a:rPr lang="ru-RU" sz="1400" b="1">
                <a:solidFill>
                  <a:srgbClr val="692725"/>
                </a:solidFill>
              </a:rPr>
              <a:t>порядку в голове. </a:t>
            </a:r>
          </a:p>
        </p:txBody>
      </p:sp>
      <p:sp>
        <p:nvSpPr>
          <p:cNvPr id="5" name="TextBox 29"/>
          <p:cNvSpPr txBox="1"/>
          <p:nvPr/>
        </p:nvSpPr>
        <p:spPr>
          <a:xfrm rot="18466024">
            <a:off x="6158706" y="1699419"/>
            <a:ext cx="2716213" cy="1279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692725"/>
                </a:solidFill>
              </a:rPr>
              <a:t>Все нормы четко</a:t>
            </a:r>
            <a:r>
              <a:rPr lang="ru-RU" sz="1800" b="1"/>
              <a:t> </a:t>
            </a:r>
            <a:r>
              <a:rPr lang="ru-RU" sz="1400" b="1">
                <a:solidFill>
                  <a:srgbClr val="692725"/>
                </a:solidFill>
              </a:rPr>
              <a:t>расписаны, легко</a:t>
            </a:r>
            <a:r>
              <a:rPr lang="ru-RU" sz="1400" b="1"/>
              <a:t> </a:t>
            </a:r>
            <a:r>
              <a:rPr lang="ru-RU" sz="1400" b="1">
                <a:solidFill>
                  <a:srgbClr val="692725"/>
                </a:solidFill>
              </a:rPr>
              <a:t>выполняются, никому ничего не надо доказывать, всем все понятно</a:t>
            </a:r>
            <a:r>
              <a:rPr lang="ru-RU" sz="1800"/>
              <a:t> </a:t>
            </a:r>
          </a:p>
        </p:txBody>
      </p:sp>
      <p:sp>
        <p:nvSpPr>
          <p:cNvPr id="7" name="TextBox 25"/>
          <p:cNvSpPr txBox="1"/>
          <p:nvPr/>
        </p:nvSpPr>
        <p:spPr>
          <a:xfrm rot="2920738">
            <a:off x="2728912" y="4889501"/>
            <a:ext cx="2657475" cy="1098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6600" b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аспознават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8" name="TextBox 25"/>
          <p:cNvSpPr txBox="1"/>
          <p:nvPr/>
        </p:nvSpPr>
        <p:spPr>
          <a:xfrm rot="2920738">
            <a:off x="3971925" y="4792663"/>
            <a:ext cx="2657475" cy="1098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6600" b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тличать</a:t>
            </a:r>
            <a:endParaRPr lang="ru-RU" sz="6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25"/>
          <p:cNvSpPr txBox="1"/>
          <p:nvPr/>
        </p:nvSpPr>
        <p:spPr>
          <a:xfrm rot="2920738">
            <a:off x="5347375" y="4850828"/>
            <a:ext cx="2718917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онкретизировать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5"/>
          <p:cNvSpPr txBox="1"/>
          <p:nvPr/>
        </p:nvSpPr>
        <p:spPr>
          <a:xfrm rot="2920738">
            <a:off x="6273800" y="4654550"/>
            <a:ext cx="2657475" cy="1006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6000" b="1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спользоваь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" y="0"/>
            <a:ext cx="9128125" cy="6846888"/>
          </a:xfrm>
        </p:spPr>
      </p:pic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755650" y="836613"/>
            <a:ext cx="6769100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Задачи семинара: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900113" y="2205038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sz="1800">
              <a:latin typeface="Tahoma" pitchFamily="34" charset="0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051050" y="2060575"/>
            <a:ext cx="228600" cy="2447925"/>
          </a:xfrm>
          <a:prstGeom prst="downArrow">
            <a:avLst>
              <a:gd name="adj1" fmla="val 50000"/>
              <a:gd name="adj2" fmla="val 267708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sz="1800">
              <a:latin typeface="Tahoma" pitchFamily="34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3779838" y="1989138"/>
            <a:ext cx="287337" cy="1511300"/>
          </a:xfrm>
          <a:prstGeom prst="downArrow">
            <a:avLst>
              <a:gd name="adj1" fmla="val 50000"/>
              <a:gd name="adj2" fmla="val 131492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sz="1800">
              <a:latin typeface="Tahoma" pitchFamily="34" charset="0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7308850" y="2060575"/>
            <a:ext cx="84138" cy="720725"/>
          </a:xfrm>
          <a:prstGeom prst="downArrow">
            <a:avLst>
              <a:gd name="adj1" fmla="val 50000"/>
              <a:gd name="adj2" fmla="val 21415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sz="1800">
              <a:latin typeface="Tahoma" pitchFamily="34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0" y="3500438"/>
            <a:ext cx="2362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FF0000"/>
                </a:solidFill>
              </a:rPr>
              <a:t>у</a:t>
            </a:r>
            <a:r>
              <a:rPr lang="ru-RU" sz="2000" b="1"/>
              <a:t>знать, что такое современный урок,  какие особенности имеет современный урок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908175" y="4581525"/>
            <a:ext cx="29384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FF0000"/>
                </a:solidFill>
              </a:rPr>
              <a:t>р</a:t>
            </a:r>
            <a:r>
              <a:rPr lang="ru-RU" sz="2000" b="1"/>
              <a:t>аспознавать УУД, моделировать на их основе  учебные или  жизненные ситуации</a:t>
            </a:r>
            <a:r>
              <a:rPr lang="ru-RU" sz="1800"/>
              <a:t> 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627313" y="3357563"/>
            <a:ext cx="322738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FF0000"/>
                </a:solidFill>
              </a:rPr>
              <a:t>о</a:t>
            </a:r>
            <a:r>
              <a:rPr lang="ru-RU" sz="1800" b="1"/>
              <a:t>тличать современный и традиционный уроки</a:t>
            </a:r>
            <a:r>
              <a:rPr lang="ru-RU" sz="1800"/>
              <a:t> 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940425" y="2708275"/>
            <a:ext cx="32035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>
                <a:solidFill>
                  <a:srgbClr val="FF0000"/>
                </a:solidFill>
              </a:rPr>
              <a:t>и</a:t>
            </a:r>
            <a:r>
              <a:rPr lang="ru-RU" sz="1800" b="1" dirty="0"/>
              <a:t>спользовать полученные знания для определения типов уроков по новым ФГОС, их структуру, для </a:t>
            </a:r>
            <a:r>
              <a:rPr lang="ru-RU" sz="1800" b="1" dirty="0" smtClean="0"/>
              <a:t>конструирования </a:t>
            </a:r>
            <a:r>
              <a:rPr lang="ru-RU" sz="1800" b="1" dirty="0"/>
              <a:t>урока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724525" y="2133600"/>
            <a:ext cx="155575" cy="2879725"/>
          </a:xfrm>
          <a:prstGeom prst="downArrow">
            <a:avLst>
              <a:gd name="adj1" fmla="val 50000"/>
              <a:gd name="adj2" fmla="val 462755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sz="1800">
              <a:latin typeface="Tahoma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716463" y="5119688"/>
            <a:ext cx="3586162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FF0000"/>
                </a:solidFill>
              </a:rPr>
              <a:t>к</a:t>
            </a:r>
            <a:r>
              <a:rPr lang="ru-RU" sz="1800" b="1"/>
              <a:t>онкретизировать, какие факторы повлияли на то, что заговорили об изменении системы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5" grpId="0" animBg="1"/>
      <p:bldP spid="2" grpId="0" animBg="1"/>
      <p:bldP spid="3" grpId="0" animBg="1"/>
      <p:bldP spid="4" grpId="0" animBg="1"/>
      <p:bldP spid="12299" grpId="0"/>
      <p:bldP spid="5" grpId="0"/>
      <p:bldP spid="6" grpId="0"/>
      <p:bldP spid="7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tumblr_l9294euuxk1qzyjg7o1_5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2363" y="146050"/>
            <a:ext cx="6570662" cy="130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Притча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38916" name="008_Наедине с собой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2000" y="594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739" fill="hold"/>
                                        <p:tgtEl>
                                          <p:spTgt spid="389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1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" y="11113"/>
            <a:ext cx="9128125" cy="6846887"/>
          </a:xfrm>
        </p:spPr>
      </p:pic>
      <p:sp>
        <p:nvSpPr>
          <p:cNvPr id="563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492375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Прямоугольник 2"/>
          <p:cNvSpPr>
            <a:spLocks noChangeArrowheads="1"/>
          </p:cNvSpPr>
          <p:nvPr/>
        </p:nvSpPr>
        <p:spPr bwMode="auto">
          <a:xfrm>
            <a:off x="107950" y="15875"/>
            <a:ext cx="8785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40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5" name="Содержимое 4" descr="http://festival.1september.ru/articles/310147/img4.gif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36838"/>
            <a:ext cx="43211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множение 6"/>
          <p:cNvSpPr/>
          <p:nvPr/>
        </p:nvSpPr>
        <p:spPr>
          <a:xfrm>
            <a:off x="1042988" y="2636838"/>
            <a:ext cx="914400" cy="914400"/>
          </a:xfrm>
          <a:prstGeom prst="mathMultiply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D95BC7"/>
              </a:solidFill>
            </a:endParaRPr>
          </a:p>
        </p:txBody>
      </p:sp>
      <p:pic>
        <p:nvPicPr>
          <p:cNvPr id="56327" name="Содержимое 4" descr="http://festival.1september.ru/articles/310147/img4.gif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636838"/>
            <a:ext cx="43211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9"/>
          <p:cNvSpPr>
            <a:spLocks noChangeArrowheads="1"/>
          </p:cNvSpPr>
          <p:nvPr/>
        </p:nvSpPr>
        <p:spPr bwMode="auto">
          <a:xfrm>
            <a:off x="179388" y="1371600"/>
            <a:ext cx="2754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i="1"/>
              <a:t>цель достигнута</a:t>
            </a:r>
            <a:r>
              <a:rPr lang="ru-RU" sz="1800" i="1"/>
              <a:t> </a:t>
            </a:r>
            <a:r>
              <a:rPr lang="ru-RU" sz="1800"/>
              <a:t>   </a:t>
            </a:r>
          </a:p>
        </p:txBody>
      </p:sp>
      <p:sp>
        <p:nvSpPr>
          <p:cNvPr id="56329" name="Rectangle 10"/>
          <p:cNvSpPr>
            <a:spLocks noChangeArrowheads="1"/>
          </p:cNvSpPr>
          <p:nvPr/>
        </p:nvSpPr>
        <p:spPr bwMode="auto">
          <a:xfrm>
            <a:off x="2627313" y="1396971"/>
            <a:ext cx="4289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i="1" dirty="0" smtClean="0"/>
              <a:t>   справляюсь</a:t>
            </a:r>
            <a:r>
              <a:rPr lang="ru-RU" sz="2000" b="1" i="1" dirty="0"/>
              <a:t>, но есть ошибки</a:t>
            </a:r>
            <a:r>
              <a:rPr lang="ru-RU" sz="1800" dirty="0"/>
              <a:t> </a:t>
            </a:r>
          </a:p>
        </p:txBody>
      </p:sp>
      <p:sp>
        <p:nvSpPr>
          <p:cNvPr id="56330" name="Rectangle 11"/>
          <p:cNvSpPr>
            <a:spLocks noChangeArrowheads="1"/>
          </p:cNvSpPr>
          <p:nvPr/>
        </p:nvSpPr>
        <p:spPr bwMode="auto">
          <a:xfrm>
            <a:off x="5317350" y="2211388"/>
            <a:ext cx="387985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 b="1" i="1" dirty="0"/>
              <a:t>ещё нужно над этим работать</a:t>
            </a:r>
          </a:p>
        </p:txBody>
      </p:sp>
      <p:sp>
        <p:nvSpPr>
          <p:cNvPr id="4" name="Умножение 6"/>
          <p:cNvSpPr/>
          <p:nvPr/>
        </p:nvSpPr>
        <p:spPr>
          <a:xfrm>
            <a:off x="2268538" y="3789363"/>
            <a:ext cx="914400" cy="914400"/>
          </a:xfrm>
          <a:prstGeom prst="mathMultiply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D95BC7"/>
              </a:solidFill>
            </a:endParaRPr>
          </a:p>
        </p:txBody>
      </p:sp>
      <p:sp>
        <p:nvSpPr>
          <p:cNvPr id="6" name="Умножение 6"/>
          <p:cNvSpPr/>
          <p:nvPr/>
        </p:nvSpPr>
        <p:spPr>
          <a:xfrm>
            <a:off x="4643438" y="5013325"/>
            <a:ext cx="914400" cy="914400"/>
          </a:xfrm>
          <a:prstGeom prst="mathMultiply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D95BC7"/>
              </a:solidFill>
            </a:endParaRP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1042988" y="333375"/>
            <a:ext cx="7267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Восхождение на пик Знания</a:t>
            </a:r>
          </a:p>
        </p:txBody>
      </p:sp>
      <p:sp>
        <p:nvSpPr>
          <p:cNvPr id="14" name="Умножение 6"/>
          <p:cNvSpPr/>
          <p:nvPr/>
        </p:nvSpPr>
        <p:spPr>
          <a:xfrm>
            <a:off x="6948264" y="2636838"/>
            <a:ext cx="914400" cy="914400"/>
          </a:xfrm>
          <a:prstGeom prst="mathMultiply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D95BC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113"/>
            <a:ext cx="9128125" cy="6846887"/>
          </a:xfrm>
        </p:spPr>
      </p:pic>
      <p:sp>
        <p:nvSpPr>
          <p:cNvPr id="14745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построенного проекта</a:t>
            </a:r>
            <a:endParaRPr lang="ru-RU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7460" name="Прямоугольник 2"/>
          <p:cNvSpPr>
            <a:spLocks noChangeArrowheads="1"/>
          </p:cNvSpPr>
          <p:nvPr/>
        </p:nvSpPr>
        <p:spPr bwMode="auto">
          <a:xfrm>
            <a:off x="107950" y="188913"/>
            <a:ext cx="8785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395288" y="2060575"/>
            <a:ext cx="76327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692725"/>
                </a:solidFill>
              </a:rPr>
              <a:t>Основной  целью  этапа  реализации  построенного  проекта   является  построение учащимися нового способа действий и формирование умений его  </a:t>
            </a:r>
          </a:p>
          <a:p>
            <a:r>
              <a:rPr lang="ru-RU" b="1">
                <a:solidFill>
                  <a:srgbClr val="692725"/>
                </a:solidFill>
              </a:rPr>
              <a:t>применять  как  при  решении  задачи,  вызвавшей  затруднение,  так  и  при  решении задач такого класса или типа вообще.</a:t>
            </a:r>
            <a:r>
              <a:rPr lang="ru-RU">
                <a:solidFill>
                  <a:srgbClr val="692725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276475"/>
            <a:ext cx="8642350" cy="4581525"/>
          </a:xfrm>
          <a:solidFill>
            <a:schemeClr val="bg1"/>
          </a:solidFill>
          <a:effectLst>
            <a:outerShdw dist="107763" dir="13500000" algn="ctr" rotWithShape="0">
              <a:srgbClr val="FF0000">
                <a:alpha val="50000"/>
              </a:srgbClr>
            </a:outerShdw>
          </a:effectLst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defRPr/>
            </a:pPr>
            <a:r>
              <a:rPr lang="ru-RU" b="1" smtClean="0">
                <a:solidFill>
                  <a:srgbClr val="FFFFFF"/>
                </a:solidFill>
              </a:rPr>
              <a:t>     </a:t>
            </a:r>
            <a:r>
              <a:rPr lang="ru-RU" sz="2800" b="1" smtClean="0">
                <a:solidFill>
                  <a:srgbClr val="0000CC"/>
                </a:solidFill>
              </a:rPr>
              <a:t>Основная педагогическая задача:</a:t>
            </a:r>
          </a:p>
          <a:p>
            <a:pPr marL="609600" indent="-609600" algn="ctr" ea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defRPr/>
            </a:pPr>
            <a:r>
              <a:rPr lang="ru-RU" sz="2800" b="1" i="1" smtClean="0">
                <a:solidFill>
                  <a:srgbClr val="FF0000"/>
                </a:solidFill>
              </a:rPr>
              <a:t>организация условий, инициирующих детское действие</a:t>
            </a:r>
          </a:p>
          <a:p>
            <a:pPr marL="609600" indent="-609600" algn="ctr" ea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None/>
              <a:defRPr/>
            </a:pPr>
            <a:endParaRPr lang="ru-RU" sz="2800" b="1" smtClean="0">
              <a:solidFill>
                <a:srgbClr val="FF0000"/>
              </a:solidFill>
            </a:endParaRPr>
          </a:p>
          <a:p>
            <a:pPr marL="609600" indent="-609600" algn="ctr" ea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defRPr/>
            </a:pPr>
            <a:endParaRPr lang="ru-RU" sz="2800" b="1" smtClean="0">
              <a:solidFill>
                <a:srgbClr val="FF0000"/>
              </a:solidFill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50825" y="0"/>
            <a:ext cx="8604250" cy="7572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Системно-деятельностный подход</a:t>
            </a: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250825" y="3905250"/>
            <a:ext cx="2879725" cy="2952750"/>
          </a:xfrm>
          <a:prstGeom prst="ellipse">
            <a:avLst/>
          </a:prstGeom>
          <a:solidFill>
            <a:srgbClr val="FFFF00"/>
          </a:solidFill>
          <a:ln w="14351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000" b="1" i="1">
                <a:solidFill>
                  <a:schemeClr val="accent2"/>
                </a:solidFill>
                <a:latin typeface="Tahoma" pitchFamily="34" charset="0"/>
              </a:rPr>
              <a:t>Чему учить?</a:t>
            </a:r>
          </a:p>
          <a:p>
            <a:pPr algn="ctr">
              <a:defRPr/>
            </a:pPr>
            <a:endParaRPr lang="ru-RU" sz="2000" b="1" i="1">
              <a:solidFill>
                <a:schemeClr val="accent2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ru-RU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обновление</a:t>
            </a:r>
          </a:p>
          <a:p>
            <a:pPr algn="ctr">
              <a:defRPr/>
            </a:pPr>
            <a:r>
              <a:rPr lang="ru-RU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содержания</a:t>
            </a:r>
          </a:p>
          <a:p>
            <a:pPr algn="ctr">
              <a:defRPr/>
            </a:pPr>
            <a:r>
              <a:rPr lang="ru-RU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образования</a:t>
            </a:r>
            <a:r>
              <a:rPr lang="ru-RU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  <a:p>
            <a:pPr algn="ctr">
              <a:defRPr/>
            </a:pPr>
            <a:endParaRPr lang="ru-RU" sz="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7348" name="Oval 6"/>
          <p:cNvSpPr>
            <a:spLocks noChangeArrowheads="1"/>
          </p:cNvSpPr>
          <p:nvPr/>
        </p:nvSpPr>
        <p:spPr bwMode="auto">
          <a:xfrm>
            <a:off x="6011863" y="3832225"/>
            <a:ext cx="2879725" cy="3025775"/>
          </a:xfrm>
          <a:prstGeom prst="ellipse">
            <a:avLst/>
          </a:prstGeom>
          <a:solidFill>
            <a:srgbClr val="CC99FF"/>
          </a:solidFill>
          <a:ln w="14351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003300"/>
                </a:solidFill>
                <a:latin typeface="Tahoma" pitchFamily="34" charset="0"/>
              </a:rPr>
              <a:t>Как учить?</a:t>
            </a:r>
          </a:p>
          <a:p>
            <a:pPr algn="ctr"/>
            <a:endParaRPr lang="ru-RU" sz="1000" b="1" i="1">
              <a:solidFill>
                <a:srgbClr val="003300"/>
              </a:solidFill>
              <a:latin typeface="Tahoma" pitchFamily="34" charset="0"/>
            </a:endParaRPr>
          </a:p>
          <a:p>
            <a:pPr algn="ctr"/>
            <a:r>
              <a:rPr lang="ru-RU" sz="1800" b="1">
                <a:solidFill>
                  <a:srgbClr val="003300"/>
                </a:solidFill>
                <a:latin typeface="Tahoma" pitchFamily="34" charset="0"/>
              </a:rPr>
              <a:t>Обновление</a:t>
            </a:r>
          </a:p>
          <a:p>
            <a:pPr algn="ctr"/>
            <a:r>
              <a:rPr lang="ru-RU" sz="1800" b="1">
                <a:solidFill>
                  <a:srgbClr val="003300"/>
                </a:solidFill>
                <a:latin typeface="Tahoma" pitchFamily="34" charset="0"/>
              </a:rPr>
              <a:t>технологий </a:t>
            </a:r>
          </a:p>
          <a:p>
            <a:pPr algn="ctr"/>
            <a:r>
              <a:rPr lang="ru-RU" sz="1800" b="1">
                <a:solidFill>
                  <a:srgbClr val="003300"/>
                </a:solidFill>
                <a:latin typeface="Tahoma" pitchFamily="34" charset="0"/>
              </a:rPr>
              <a:t>образования</a:t>
            </a:r>
          </a:p>
        </p:txBody>
      </p:sp>
      <p:sp>
        <p:nvSpPr>
          <p:cNvPr id="28678" name="Oval 5"/>
          <p:cNvSpPr>
            <a:spLocks noChangeArrowheads="1"/>
          </p:cNvSpPr>
          <p:nvPr/>
        </p:nvSpPr>
        <p:spPr bwMode="auto">
          <a:xfrm>
            <a:off x="3132138" y="3429000"/>
            <a:ext cx="2879725" cy="3167063"/>
          </a:xfrm>
          <a:prstGeom prst="ellipse">
            <a:avLst/>
          </a:prstGeom>
          <a:solidFill>
            <a:srgbClr val="CCFFCC"/>
          </a:solidFill>
          <a:ln w="14351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i="1">
                <a:solidFill>
                  <a:srgbClr val="CC0000"/>
                </a:solidFill>
                <a:latin typeface="Tahoma" pitchFamily="34" charset="0"/>
              </a:rPr>
              <a:t>Ради чего учить</a:t>
            </a:r>
            <a:r>
              <a:rPr lang="ru-RU" sz="2400" b="1" i="1">
                <a:solidFill>
                  <a:schemeClr val="bg1"/>
                </a:solidFill>
                <a:latin typeface="Tahoma" pitchFamily="34" charset="0"/>
              </a:rPr>
              <a:t>?</a:t>
            </a:r>
          </a:p>
          <a:p>
            <a:pPr algn="ctr">
              <a:defRPr/>
            </a:pPr>
            <a:endParaRPr lang="ru-RU" sz="1800" b="1" i="1">
              <a:solidFill>
                <a:schemeClr val="bg1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ru-RU" sz="1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Ценности </a:t>
            </a:r>
          </a:p>
          <a:p>
            <a:pPr algn="ctr">
              <a:defRPr/>
            </a:pPr>
            <a:r>
              <a:rPr lang="ru-RU" sz="1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образования</a:t>
            </a:r>
          </a:p>
          <a:p>
            <a:pPr algn="ctr">
              <a:defRPr/>
            </a:pPr>
            <a:endParaRPr lang="ru-RU" sz="800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323850" y="981075"/>
            <a:ext cx="8820150" cy="9144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</a:gradFill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1" lang="ru-RU" sz="2400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kumimoji="1" lang="ru-RU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развитие личности учащегося на основе освоения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1" lang="ru-RU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универсальных способов деятельности.</a:t>
            </a:r>
            <a:r>
              <a:rPr kumimoji="1" lang="ru-RU" sz="240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ru-RU" sz="4000" b="1" u="sng" smtClean="0">
                <a:solidFill>
                  <a:schemeClr val="bg1"/>
                </a:solidFill>
                <a:latin typeface="Tahoma" pitchFamily="34" charset="0"/>
              </a:rPr>
              <a:t>Учебная деятельность</a:t>
            </a:r>
            <a:r>
              <a:rPr lang="ru-RU" sz="4000" b="1" smtClean="0">
                <a:solidFill>
                  <a:schemeClr val="bg1"/>
                </a:solidFill>
                <a:latin typeface="Tahoma" pitchFamily="34" charset="0"/>
              </a:rPr>
              <a:t>-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600200"/>
            <a:ext cx="7772400" cy="4114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>
                <a:latin typeface="Tahoma" pitchFamily="34" charset="0"/>
              </a:rPr>
              <a:t>  </a:t>
            </a:r>
            <a:r>
              <a:rPr lang="ru-RU" sz="4000" b="1" u="sng" smtClean="0">
                <a:solidFill>
                  <a:srgbClr val="FF0000"/>
                </a:solidFill>
                <a:latin typeface="Tahoma" pitchFamily="34" charset="0"/>
              </a:rPr>
              <a:t>самостоятельная</a:t>
            </a:r>
            <a:r>
              <a:rPr lang="ru-RU" sz="4000" b="1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4000" b="1" smtClean="0">
                <a:solidFill>
                  <a:schemeClr val="accent2"/>
                </a:solidFill>
                <a:latin typeface="Tahoma" pitchFamily="34" charset="0"/>
              </a:rPr>
              <a:t>деятельность ученика по усвоению знаний, умений и навыков, в которой он </a:t>
            </a:r>
            <a:r>
              <a:rPr lang="ru-RU" sz="4000" b="1" u="sng" smtClean="0">
                <a:solidFill>
                  <a:srgbClr val="FF0000"/>
                </a:solidFill>
                <a:latin typeface="Tahoma" pitchFamily="34" charset="0"/>
              </a:rPr>
              <a:t>изменяется</a:t>
            </a:r>
            <a:r>
              <a:rPr lang="ru-RU" sz="4000" b="1" smtClean="0">
                <a:solidFill>
                  <a:schemeClr val="accent2"/>
                </a:solidFill>
                <a:latin typeface="Tahoma" pitchFamily="34" charset="0"/>
              </a:rPr>
              <a:t> и эти изменения </a:t>
            </a:r>
            <a:r>
              <a:rPr lang="ru-RU" sz="4000" b="1" u="sng" smtClean="0">
                <a:solidFill>
                  <a:srgbClr val="FF0000"/>
                </a:solidFill>
                <a:latin typeface="Tahoma" pitchFamily="34" charset="0"/>
              </a:rPr>
              <a:t>осознает</a:t>
            </a:r>
          </a:p>
        </p:txBody>
      </p:sp>
      <p:pic>
        <p:nvPicPr>
          <p:cNvPr id="59395" name="Picture 4" descr="j0396742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6934200" y="4343400"/>
            <a:ext cx="19907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533400"/>
            <a:ext cx="7772400" cy="1143000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ahoma" pitchFamily="34" charset="0"/>
              </a:rPr>
              <a:t/>
            </a:r>
            <a:br>
              <a:rPr lang="ru-RU" b="1" smtClean="0">
                <a:latin typeface="Tahoma" pitchFamily="34" charset="0"/>
              </a:rPr>
            </a:br>
            <a:r>
              <a:rPr lang="ru-RU" b="1" smtClean="0">
                <a:latin typeface="Tahoma" pitchFamily="34" charset="0"/>
              </a:rPr>
              <a:t/>
            </a:r>
            <a:br>
              <a:rPr lang="ru-RU" b="1" smtClean="0">
                <a:latin typeface="Tahoma" pitchFamily="34" charset="0"/>
              </a:rPr>
            </a:br>
            <a:r>
              <a:rPr lang="ru-RU" b="1" u="sng" smtClean="0">
                <a:solidFill>
                  <a:schemeClr val="accent2"/>
                </a:solidFill>
                <a:latin typeface="Tahoma" pitchFamily="34" charset="0"/>
              </a:rPr>
              <a:t>Учебное действие</a:t>
            </a:r>
            <a:r>
              <a:rPr lang="ru-RU" b="1" smtClean="0">
                <a:solidFill>
                  <a:schemeClr val="accent2"/>
                </a:solidFill>
                <a:latin typeface="Tahoma" pitchFamily="34" charset="0"/>
              </a:rPr>
              <a:t>- система существенных признаков понятия или алгоритм</a:t>
            </a:r>
          </a:p>
        </p:txBody>
      </p:sp>
      <p:pic>
        <p:nvPicPr>
          <p:cNvPr id="61442" name="Picture 3" descr="j0396744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1447800" y="3124200"/>
            <a:ext cx="22447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Oval 4"/>
          <p:cNvSpPr>
            <a:spLocks noChangeArrowheads="1"/>
          </p:cNvSpPr>
          <p:nvPr/>
        </p:nvSpPr>
        <p:spPr bwMode="auto">
          <a:xfrm>
            <a:off x="3886200" y="3429000"/>
            <a:ext cx="4800600" cy="8001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Как?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pPr eaLnBrk="1" hangingPunct="1"/>
            <a:r>
              <a:rPr lang="ru-RU" sz="4000" b="1" u="sng" smtClean="0">
                <a:latin typeface="Tahoma" pitchFamily="34" charset="0"/>
              </a:rPr>
              <a:t/>
            </a:r>
            <a:br>
              <a:rPr lang="ru-RU" sz="4000" b="1" u="sng" smtClean="0">
                <a:latin typeface="Tahoma" pitchFamily="34" charset="0"/>
              </a:rPr>
            </a:br>
            <a:r>
              <a:rPr lang="ru-RU" sz="4000" b="1" u="sng" smtClean="0">
                <a:latin typeface="Tahoma" pitchFamily="34" charset="0"/>
              </a:rPr>
              <a:t/>
            </a:r>
            <a:br>
              <a:rPr lang="ru-RU" sz="4000" b="1" u="sng" smtClean="0">
                <a:latin typeface="Tahoma" pitchFamily="34" charset="0"/>
              </a:rPr>
            </a:br>
            <a:r>
              <a:rPr lang="ru-RU" sz="4000" b="1" u="sng" smtClean="0">
                <a:solidFill>
                  <a:schemeClr val="accent2"/>
                </a:solidFill>
                <a:latin typeface="Tahoma" pitchFamily="34" charset="0"/>
              </a:rPr>
              <a:t>Самоконтроль</a:t>
            </a:r>
            <a:r>
              <a:rPr lang="ru-RU" sz="4000" b="1" smtClean="0">
                <a:solidFill>
                  <a:schemeClr val="accent2"/>
                </a:solidFill>
                <a:latin typeface="Tahoma" pitchFamily="34" charset="0"/>
              </a:rPr>
              <a:t>- определение правильности выполненного действия</a:t>
            </a:r>
            <a:br>
              <a:rPr lang="ru-RU" sz="4000" b="1" smtClean="0">
                <a:solidFill>
                  <a:schemeClr val="accent2"/>
                </a:solidFill>
                <a:latin typeface="Tahoma" pitchFamily="34" charset="0"/>
              </a:rPr>
            </a:br>
            <a:endParaRPr lang="ru-RU" sz="4000" b="1" smtClean="0">
              <a:solidFill>
                <a:schemeClr val="accent2"/>
              </a:solidFill>
              <a:latin typeface="Tahoma" pitchFamily="34" charset="0"/>
            </a:endParaRPr>
          </a:p>
        </p:txBody>
      </p:sp>
      <p:pic>
        <p:nvPicPr>
          <p:cNvPr id="62466" name="Picture 3" descr="j0396744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1295400" y="2514600"/>
            <a:ext cx="27416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Oval 4"/>
          <p:cNvSpPr>
            <a:spLocks noChangeArrowheads="1"/>
          </p:cNvSpPr>
          <p:nvPr/>
        </p:nvSpPr>
        <p:spPr bwMode="auto">
          <a:xfrm>
            <a:off x="3806825" y="2857500"/>
            <a:ext cx="4803775" cy="10287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Правильно?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z="4000" b="1" u="sng" smtClean="0">
                <a:solidFill>
                  <a:schemeClr val="accent2"/>
                </a:solidFill>
                <a:latin typeface="Tahoma" pitchFamily="34" charset="0"/>
              </a:rPr>
              <a:t>Самооценка</a:t>
            </a:r>
            <a:r>
              <a:rPr lang="ru-RU" sz="4000" b="1" smtClean="0">
                <a:solidFill>
                  <a:schemeClr val="accent2"/>
                </a:solidFill>
                <a:latin typeface="Tahoma" pitchFamily="34" charset="0"/>
              </a:rPr>
              <a:t>- определение степени соответствия эталону или качества выполненного действия</a:t>
            </a:r>
          </a:p>
        </p:txBody>
      </p:sp>
      <p:pic>
        <p:nvPicPr>
          <p:cNvPr id="63490" name="Picture 3" descr="j0396744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1371600" y="3124200"/>
            <a:ext cx="23510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Oval 4"/>
          <p:cNvSpPr>
            <a:spLocks noChangeArrowheads="1"/>
          </p:cNvSpPr>
          <p:nvPr/>
        </p:nvSpPr>
        <p:spPr bwMode="auto">
          <a:xfrm>
            <a:off x="3733800" y="3429000"/>
            <a:ext cx="4686300" cy="21336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Хорошо?</a:t>
            </a:r>
          </a:p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Можно лучше?</a:t>
            </a:r>
          </a:p>
        </p:txBody>
      </p:sp>
      <p:sp>
        <p:nvSpPr>
          <p:cNvPr id="63492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6324600"/>
            <a:ext cx="609600" cy="304800"/>
          </a:xfrm>
          <a:prstGeom prst="actionButtonBlank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827088" y="260350"/>
            <a:ext cx="7772400" cy="360363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r>
              <a:rPr lang="ru-RU" sz="2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bor"/>
              </a:rPr>
              <a:t>Отличие традиционного урока от урока по ФГОС</a:t>
            </a:r>
          </a:p>
        </p:txBody>
      </p:sp>
      <p:graphicFrame>
        <p:nvGraphicFramePr>
          <p:cNvPr id="78904" name="Group 56"/>
          <p:cNvGraphicFramePr>
            <a:graphicFrameLocks noGrp="1"/>
          </p:cNvGraphicFramePr>
          <p:nvPr/>
        </p:nvGraphicFramePr>
        <p:xfrm>
          <a:off x="0" y="692150"/>
          <a:ext cx="9144000" cy="6399531"/>
        </p:xfrm>
        <a:graphic>
          <a:graphicData uri="http://schemas.openxmlformats.org/drawingml/2006/table">
            <a:tbl>
              <a:tblPr/>
              <a:tblGrid>
                <a:gridCol w="1619250"/>
                <a:gridCol w="4032250"/>
                <a:gridCol w="3492500"/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Требования к уроку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Традиционный урок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современного типа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Объявление темы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сообщает учащимся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Формулируют сами ученики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Сообщение целей и задач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формулирует и сообщает учащимся, чему должны научиться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Формулируют сами учащиеся, определив границы знания и незнания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сообщает учащимся, какую работу они должны выполнить, чтобы достичь цели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учащимися способов достижения намеченной цели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Практическая деятельность учащихся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 руководством учителя учащиеся выполняют ряд практических задач (чаще применяется фронтальный метод организации деятельности)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 осуществляют учебные действия по намеченному плану (применяются групповой и индивидуальный методы)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контроля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осуществляет контроль за выполнением учащимися практической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 осуществляют контроль (применяются формы самоконтроля, взаимоконтроля)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коррекции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в ходе выполнения и по итогам выполнения работы учащимися осуществляет коррекцию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 формулируют затруднения и осуществляют коррекцию самостоятельно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Оценивание учащихся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осуществляет оценивание учащихся за работу на уроке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 дают оценку деятельности по её результатам (самооценивание, оценивание результатов деятельности одноклассников)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выясняет у учащихся ,что они запомнили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Проводится рефлексия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Домашнее задание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объявляет и комментирует (чаще – одно для всех)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 могут выбирать задание из предложенного учителем с учётом индивидуальных способностей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113"/>
            <a:ext cx="9128125" cy="6846887"/>
          </a:xfrm>
        </p:spPr>
      </p:pic>
      <p:sp>
        <p:nvSpPr>
          <p:cNvPr id="675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algn="l"/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FF0000"/>
                </a:solidFill>
                <a:latin typeface="Times New Roman" pitchFamily="18" charset="0"/>
              </a:rPr>
              <a:t>Первичное закрепление с проговариванием во внешней речи.</a:t>
            </a:r>
            <a:r>
              <a:rPr lang="ru-RU" smtClean="0"/>
              <a:t> </a:t>
            </a:r>
          </a:p>
        </p:txBody>
      </p:sp>
      <p:sp>
        <p:nvSpPr>
          <p:cNvPr id="67587" name="Прямоугольник 2"/>
          <p:cNvSpPr>
            <a:spLocks noChangeArrowheads="1"/>
          </p:cNvSpPr>
          <p:nvPr/>
        </p:nvSpPr>
        <p:spPr bwMode="auto">
          <a:xfrm>
            <a:off x="107950" y="188913"/>
            <a:ext cx="8785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468313" y="2420938"/>
            <a:ext cx="76327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692725"/>
                </a:solidFill>
              </a:rPr>
              <a:t>Основной  целью  этапа первичного  закрепления  с  проговариванием  во  внешней  речи  является  усвоение  учащимися  нового  способа  действия  при  </a:t>
            </a:r>
          </a:p>
          <a:p>
            <a:r>
              <a:rPr lang="ru-RU" b="1">
                <a:solidFill>
                  <a:srgbClr val="692725"/>
                </a:solidFill>
              </a:rPr>
              <a:t>решении типовых задач.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Calibri" pitchFamily="34" charset="0"/>
            </a:endParaRPr>
          </a:p>
        </p:txBody>
      </p:sp>
      <p:grpSp>
        <p:nvGrpSpPr>
          <p:cNvPr id="68610" name="Group 1"/>
          <p:cNvGrpSpPr>
            <a:grpSpLocks noChangeAspect="1"/>
          </p:cNvGrpSpPr>
          <p:nvPr/>
        </p:nvGrpSpPr>
        <p:grpSpPr bwMode="auto">
          <a:xfrm>
            <a:off x="0" y="0"/>
            <a:ext cx="9145588" cy="6858000"/>
            <a:chOff x="2362" y="8595"/>
            <a:chExt cx="7201" cy="3847"/>
          </a:xfrm>
        </p:grpSpPr>
        <p:sp>
          <p:nvSpPr>
            <p:cNvPr id="2054" name="AutoShape 6"/>
            <p:cNvSpPr>
              <a:spLocks noChangeAspect="1" noChangeArrowheads="1" noTextEdit="1"/>
            </p:cNvSpPr>
            <p:nvPr/>
          </p:nvSpPr>
          <p:spPr bwMode="auto">
            <a:xfrm>
              <a:off x="2362" y="8595"/>
              <a:ext cx="7200" cy="384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  <a:cs typeface="+mn-cs"/>
              </a:endParaRPr>
            </a:p>
          </p:txBody>
        </p:sp>
        <p:sp>
          <p:nvSpPr>
            <p:cNvPr id="68623" name="Rectangle 5"/>
            <p:cNvSpPr>
              <a:spLocks noChangeArrowheads="1"/>
            </p:cNvSpPr>
            <p:nvPr/>
          </p:nvSpPr>
          <p:spPr bwMode="auto">
            <a:xfrm>
              <a:off x="4701" y="9912"/>
              <a:ext cx="417" cy="1608"/>
            </a:xfrm>
            <a:prstGeom prst="rect">
              <a:avLst/>
            </a:prstGeom>
            <a:solidFill>
              <a:srgbClr val="C2D69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40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</a:t>
              </a:r>
              <a:endParaRPr lang="ru-RU" sz="4000"/>
            </a:p>
            <a:p>
              <a:pPr eaLnBrk="0" hangingPunct="0"/>
              <a:r>
                <a:rPr lang="ru-RU" sz="40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</a:t>
              </a:r>
              <a:endParaRPr lang="ru-RU" sz="4000"/>
            </a:p>
            <a:p>
              <a:pPr eaLnBrk="0" hangingPunct="0"/>
              <a:r>
                <a:rPr lang="ru-RU" sz="40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endParaRPr lang="ru-RU" sz="4000"/>
            </a:p>
          </p:txBody>
        </p:sp>
        <p:sp>
          <p:nvSpPr>
            <p:cNvPr id="68624" name="AutoShape 4"/>
            <p:cNvSpPr>
              <a:spLocks noChangeArrowheads="1"/>
            </p:cNvSpPr>
            <p:nvPr/>
          </p:nvSpPr>
          <p:spPr bwMode="auto">
            <a:xfrm rot="-5400000">
              <a:off x="5064" y="7944"/>
              <a:ext cx="1797" cy="7200"/>
            </a:xfrm>
            <a:prstGeom prst="moon">
              <a:avLst>
                <a:gd name="adj" fmla="val 50000"/>
              </a:avLst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/>
              <a:endParaRPr lang="ru-RU" sz="1800"/>
            </a:p>
          </p:txBody>
        </p:sp>
        <p:sp>
          <p:nvSpPr>
            <p:cNvPr id="68625" name="AutoShape 3"/>
            <p:cNvSpPr>
              <a:spLocks noChangeArrowheads="1"/>
            </p:cNvSpPr>
            <p:nvPr/>
          </p:nvSpPr>
          <p:spPr bwMode="auto">
            <a:xfrm>
              <a:off x="4668" y="9116"/>
              <a:ext cx="4387" cy="1132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F2DBD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b="1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>
                  <a:latin typeface="Times New Roman" pitchFamily="18" charset="0"/>
                  <a:cs typeface="Times New Roman" pitchFamily="18" charset="0"/>
                </a:rPr>
                <a:t>Системно-деятельностный </a:t>
              </a:r>
              <a:endParaRPr lang="ru-RU"/>
            </a:p>
            <a:p>
              <a:pPr algn="ctr" eaLnBrk="0" hangingPunct="0"/>
              <a:r>
                <a:rPr lang="ru-RU" b="1">
                  <a:latin typeface="Times New Roman" pitchFamily="18" charset="0"/>
                  <a:cs typeface="Times New Roman" pitchFamily="18" charset="0"/>
                </a:rPr>
                <a:t>подход к обучению</a:t>
              </a:r>
              <a:endParaRPr lang="ru-RU"/>
            </a:p>
            <a:p>
              <a:pPr eaLnBrk="0" hangingPunct="0"/>
              <a:endParaRPr lang="ru-RU"/>
            </a:p>
          </p:txBody>
        </p:sp>
        <p:sp>
          <p:nvSpPr>
            <p:cNvPr id="68626" name="Rectangle 2"/>
            <p:cNvSpPr>
              <a:spLocks noChangeArrowheads="1"/>
            </p:cNvSpPr>
            <p:nvPr/>
          </p:nvSpPr>
          <p:spPr bwMode="auto">
            <a:xfrm>
              <a:off x="5512" y="10278"/>
              <a:ext cx="2148" cy="4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54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Умение учиться</a:t>
              </a:r>
              <a:endParaRPr lang="ru-RU" sz="5400"/>
            </a:p>
          </p:txBody>
        </p:sp>
      </p:grpSp>
      <p:sp>
        <p:nvSpPr>
          <p:cNvPr id="68611" name="TextBox 8"/>
          <p:cNvSpPr txBox="1">
            <a:spLocks noChangeArrowheads="1"/>
          </p:cNvSpPr>
          <p:nvPr/>
        </p:nvSpPr>
        <p:spPr bwMode="auto">
          <a:xfrm>
            <a:off x="1571625" y="5286375"/>
            <a:ext cx="6715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Современные образовательные технологии, активные и интерактивные методы</a:t>
            </a:r>
          </a:p>
        </p:txBody>
      </p:sp>
      <p:sp>
        <p:nvSpPr>
          <p:cNvPr id="68612" name="AutoShape 12"/>
          <p:cNvSpPr>
            <a:spLocks noChangeArrowheads="1"/>
          </p:cNvSpPr>
          <p:nvPr/>
        </p:nvSpPr>
        <p:spPr bwMode="auto">
          <a:xfrm>
            <a:off x="323850" y="0"/>
            <a:ext cx="3816350" cy="1484313"/>
          </a:xfrm>
          <a:prstGeom prst="cloudCallout">
            <a:avLst>
              <a:gd name="adj1" fmla="val -18343"/>
              <a:gd name="adj2" fmla="val 1684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600"/>
          </a:p>
        </p:txBody>
      </p:sp>
      <p:sp>
        <p:nvSpPr>
          <p:cNvPr id="68613" name="Text Box 13"/>
          <p:cNvSpPr txBox="1">
            <a:spLocks noChangeArrowheads="1"/>
          </p:cNvSpPr>
          <p:nvPr/>
        </p:nvSpPr>
        <p:spPr bwMode="auto">
          <a:xfrm>
            <a:off x="611188" y="260350"/>
            <a:ext cx="33575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/>
              <a:t>Создание определённых</a:t>
            </a:r>
          </a:p>
          <a:p>
            <a:r>
              <a:rPr lang="ru-RU" altLang="ru-RU" sz="2000" b="1"/>
              <a:t> учебных ситуаций</a:t>
            </a:r>
          </a:p>
          <a:p>
            <a:endParaRPr lang="ru-RU" sz="2000" b="1"/>
          </a:p>
        </p:txBody>
      </p:sp>
      <p:sp>
        <p:nvSpPr>
          <p:cNvPr id="68614" name="AutoShape 14"/>
          <p:cNvSpPr>
            <a:spLocks noChangeArrowheads="1"/>
          </p:cNvSpPr>
          <p:nvPr/>
        </p:nvSpPr>
        <p:spPr bwMode="auto">
          <a:xfrm>
            <a:off x="5292725" y="0"/>
            <a:ext cx="3851275" cy="1916113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/>
          </a:p>
        </p:txBody>
      </p:sp>
      <p:sp>
        <p:nvSpPr>
          <p:cNvPr id="68615" name="Text Box 16"/>
          <p:cNvSpPr txBox="1">
            <a:spLocks noChangeArrowheads="1"/>
          </p:cNvSpPr>
          <p:nvPr/>
        </p:nvSpPr>
        <p:spPr bwMode="auto">
          <a:xfrm>
            <a:off x="6156325" y="333375"/>
            <a:ext cx="2674938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b="1"/>
          </a:p>
          <a:p>
            <a:r>
              <a:rPr lang="ru-RU" altLang="ru-RU" sz="2000" b="1"/>
              <a:t>Контрольно-оценочная </a:t>
            </a:r>
          </a:p>
          <a:p>
            <a:r>
              <a:rPr lang="ru-RU" altLang="ru-RU" sz="2000" b="1"/>
              <a:t>деятельность</a:t>
            </a:r>
          </a:p>
          <a:p>
            <a:endParaRPr lang="ru-RU" sz="2000"/>
          </a:p>
        </p:txBody>
      </p:sp>
      <p:sp>
        <p:nvSpPr>
          <p:cNvPr id="68616" name="AutoShape 17"/>
          <p:cNvSpPr>
            <a:spLocks noChangeArrowheads="1"/>
          </p:cNvSpPr>
          <p:nvPr/>
        </p:nvSpPr>
        <p:spPr bwMode="auto">
          <a:xfrm rot="5763320">
            <a:off x="1163637" y="4943476"/>
            <a:ext cx="836613" cy="2671762"/>
          </a:xfrm>
          <a:prstGeom prst="flowChartCollat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/>
          </a:p>
        </p:txBody>
      </p:sp>
      <p:sp>
        <p:nvSpPr>
          <p:cNvPr id="68617" name="Text Box 19"/>
          <p:cNvSpPr txBox="1">
            <a:spLocks noChangeArrowheads="1"/>
          </p:cNvSpPr>
          <p:nvPr/>
        </p:nvSpPr>
        <p:spPr bwMode="auto">
          <a:xfrm>
            <a:off x="395288" y="5997575"/>
            <a:ext cx="4308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 dirty="0"/>
              <a:t>У</a:t>
            </a:r>
            <a:r>
              <a:rPr lang="ru-RU" sz="1800" b="1" dirty="0" smtClean="0"/>
              <a:t>частие </a:t>
            </a:r>
            <a:r>
              <a:rPr lang="ru-RU" sz="1800" b="1" dirty="0"/>
              <a:t>в проектной </a:t>
            </a:r>
          </a:p>
          <a:p>
            <a:r>
              <a:rPr lang="ru-RU" sz="1800" b="1" dirty="0"/>
              <a:t>и исследовательской деятельности</a:t>
            </a:r>
          </a:p>
        </p:txBody>
      </p:sp>
      <p:cxnSp>
        <p:nvCxnSpPr>
          <p:cNvPr id="68618" name="AutoShape 21"/>
          <p:cNvCxnSpPr>
            <a:cxnSpLocks noChangeShapeType="1"/>
            <a:stCxn id="2054" idx="2"/>
          </p:cNvCxnSpPr>
          <p:nvPr/>
        </p:nvCxnSpPr>
        <p:spPr bwMode="auto">
          <a:xfrm rot="16200000" flipH="1">
            <a:off x="4572000" y="6858000"/>
            <a:ext cx="1588" cy="1588"/>
          </a:xfrm>
          <a:prstGeom prst="bentConnector3">
            <a:avLst>
              <a:gd name="adj1" fmla="val 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8619" name="AutoShape 22"/>
          <p:cNvCxnSpPr>
            <a:cxnSpLocks noChangeShapeType="1"/>
            <a:stCxn id="2054" idx="2"/>
            <a:endCxn id="68624" idx="1"/>
          </p:cNvCxnSpPr>
          <p:nvPr/>
        </p:nvCxnSpPr>
        <p:spPr bwMode="auto">
          <a:xfrm rot="16200000" flipH="1">
            <a:off x="4572000" y="6858000"/>
            <a:ext cx="1588" cy="1588"/>
          </a:xfrm>
          <a:prstGeom prst="bent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8620" name="AutoShape 23"/>
          <p:cNvSpPr>
            <a:spLocks noChangeArrowheads="1"/>
          </p:cNvSpPr>
          <p:nvPr/>
        </p:nvSpPr>
        <p:spPr bwMode="auto">
          <a:xfrm>
            <a:off x="7929563" y="5373688"/>
            <a:ext cx="1214437" cy="733425"/>
          </a:xfrm>
          <a:prstGeom prst="curvedDown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21" name="Text Box 24"/>
          <p:cNvSpPr txBox="1">
            <a:spLocks noChangeArrowheads="1"/>
          </p:cNvSpPr>
          <p:nvPr/>
        </p:nvSpPr>
        <p:spPr bwMode="auto">
          <a:xfrm>
            <a:off x="6877050" y="6032500"/>
            <a:ext cx="2266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/>
              <a:t>Планирование</a:t>
            </a:r>
          </a:p>
          <a:p>
            <a:r>
              <a:rPr lang="ru-RU" sz="1800" b="1"/>
              <a:t>деятельности</a:t>
            </a:r>
          </a:p>
          <a:p>
            <a:r>
              <a:rPr lang="ru-RU" sz="1800" b="1"/>
              <a:t>учащимися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%D0%9E%D0%B7%D0%B5%D1%80%D0%BE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1625" y="228600"/>
            <a:ext cx="86137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kern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Горы остаются безучастны...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" y="0"/>
            <a:ext cx="9128125" cy="6846888"/>
          </a:xfrm>
        </p:spPr>
      </p:pic>
      <p:sp>
        <p:nvSpPr>
          <p:cNvPr id="696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algn="l"/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69635" name="Прямоугольник 2"/>
          <p:cNvSpPr>
            <a:spLocks noChangeArrowheads="1"/>
          </p:cNvSpPr>
          <p:nvPr/>
        </p:nvSpPr>
        <p:spPr bwMode="auto">
          <a:xfrm>
            <a:off x="0" y="188913"/>
            <a:ext cx="8785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6" name="Picture 5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2349500"/>
            <a:ext cx="2262187" cy="20161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9637" name="Line 6"/>
          <p:cNvSpPr>
            <a:spLocks noChangeShapeType="1"/>
          </p:cNvSpPr>
          <p:nvPr/>
        </p:nvSpPr>
        <p:spPr bwMode="auto">
          <a:xfrm flipH="1">
            <a:off x="3708400" y="1341438"/>
            <a:ext cx="0" cy="100806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38" name="Line 7"/>
          <p:cNvSpPr>
            <a:spLocks noChangeShapeType="1"/>
          </p:cNvSpPr>
          <p:nvPr/>
        </p:nvSpPr>
        <p:spPr bwMode="auto">
          <a:xfrm>
            <a:off x="4787900" y="3716338"/>
            <a:ext cx="1871663" cy="21748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39" name="Line 8"/>
          <p:cNvSpPr>
            <a:spLocks noChangeShapeType="1"/>
          </p:cNvSpPr>
          <p:nvPr/>
        </p:nvSpPr>
        <p:spPr bwMode="auto">
          <a:xfrm>
            <a:off x="4356100" y="4149725"/>
            <a:ext cx="647700" cy="9350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40" name="Line 9"/>
          <p:cNvSpPr>
            <a:spLocks noChangeShapeType="1"/>
          </p:cNvSpPr>
          <p:nvPr/>
        </p:nvSpPr>
        <p:spPr bwMode="auto">
          <a:xfrm flipH="1">
            <a:off x="1692275" y="4076700"/>
            <a:ext cx="1368425" cy="12239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41" name="Line 10"/>
          <p:cNvSpPr>
            <a:spLocks noChangeShapeType="1"/>
          </p:cNvSpPr>
          <p:nvPr/>
        </p:nvSpPr>
        <p:spPr bwMode="auto">
          <a:xfrm>
            <a:off x="971550" y="2205038"/>
            <a:ext cx="1727200" cy="10096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42" name="Line 11"/>
          <p:cNvSpPr>
            <a:spLocks noChangeShapeType="1"/>
          </p:cNvSpPr>
          <p:nvPr/>
        </p:nvSpPr>
        <p:spPr bwMode="auto">
          <a:xfrm flipH="1">
            <a:off x="4716463" y="1196975"/>
            <a:ext cx="1439862" cy="18002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43" name="Text Box 12"/>
          <p:cNvSpPr txBox="1">
            <a:spLocks noChangeArrowheads="1"/>
          </p:cNvSpPr>
          <p:nvPr/>
        </p:nvSpPr>
        <p:spPr bwMode="auto">
          <a:xfrm>
            <a:off x="755650" y="16510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3</a:t>
            </a:r>
          </a:p>
        </p:txBody>
      </p:sp>
      <p:sp>
        <p:nvSpPr>
          <p:cNvPr id="69644" name="Text Box 13"/>
          <p:cNvSpPr txBox="1">
            <a:spLocks noChangeArrowheads="1"/>
          </p:cNvSpPr>
          <p:nvPr/>
        </p:nvSpPr>
        <p:spPr bwMode="auto">
          <a:xfrm>
            <a:off x="6156325" y="7874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5</a:t>
            </a:r>
          </a:p>
        </p:txBody>
      </p:sp>
      <p:sp>
        <p:nvSpPr>
          <p:cNvPr id="69645" name="Text Box 14"/>
          <p:cNvSpPr txBox="1">
            <a:spLocks noChangeArrowheads="1"/>
          </p:cNvSpPr>
          <p:nvPr/>
        </p:nvSpPr>
        <p:spPr bwMode="auto">
          <a:xfrm>
            <a:off x="6156325" y="330835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4</a:t>
            </a:r>
          </a:p>
        </p:txBody>
      </p:sp>
      <p:sp>
        <p:nvSpPr>
          <p:cNvPr id="69646" name="Text Box 15"/>
          <p:cNvSpPr txBox="1">
            <a:spLocks noChangeArrowheads="1"/>
          </p:cNvSpPr>
          <p:nvPr/>
        </p:nvSpPr>
        <p:spPr bwMode="auto">
          <a:xfrm>
            <a:off x="1547813" y="474821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4</a:t>
            </a:r>
          </a:p>
        </p:txBody>
      </p:sp>
      <p:sp>
        <p:nvSpPr>
          <p:cNvPr id="69647" name="Text Box 16"/>
          <p:cNvSpPr txBox="1">
            <a:spLocks noChangeArrowheads="1"/>
          </p:cNvSpPr>
          <p:nvPr/>
        </p:nvSpPr>
        <p:spPr bwMode="auto">
          <a:xfrm>
            <a:off x="3687763" y="903288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2</a:t>
            </a:r>
          </a:p>
        </p:txBody>
      </p:sp>
      <p:sp>
        <p:nvSpPr>
          <p:cNvPr id="69648" name="Text Box 17"/>
          <p:cNvSpPr txBox="1">
            <a:spLocks noChangeArrowheads="1"/>
          </p:cNvSpPr>
          <p:nvPr/>
        </p:nvSpPr>
        <p:spPr bwMode="auto">
          <a:xfrm>
            <a:off x="4932363" y="50609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/>
              <a:t>2</a:t>
            </a:r>
          </a:p>
        </p:txBody>
      </p:sp>
      <p:sp>
        <p:nvSpPr>
          <p:cNvPr id="69649" name="Line 18"/>
          <p:cNvSpPr>
            <a:spLocks noChangeShapeType="1"/>
          </p:cNvSpPr>
          <p:nvPr/>
        </p:nvSpPr>
        <p:spPr bwMode="auto">
          <a:xfrm flipV="1">
            <a:off x="971550" y="1341438"/>
            <a:ext cx="2808288" cy="86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50" name="Line 19"/>
          <p:cNvSpPr>
            <a:spLocks noChangeShapeType="1"/>
          </p:cNvSpPr>
          <p:nvPr/>
        </p:nvSpPr>
        <p:spPr bwMode="auto">
          <a:xfrm flipV="1">
            <a:off x="3779838" y="1196975"/>
            <a:ext cx="24479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51" name="Line 20"/>
          <p:cNvSpPr>
            <a:spLocks noChangeShapeType="1"/>
          </p:cNvSpPr>
          <p:nvPr/>
        </p:nvSpPr>
        <p:spPr bwMode="auto">
          <a:xfrm>
            <a:off x="6227763" y="1268413"/>
            <a:ext cx="431800" cy="26654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52" name="Line 21"/>
          <p:cNvSpPr>
            <a:spLocks noChangeShapeType="1"/>
          </p:cNvSpPr>
          <p:nvPr/>
        </p:nvSpPr>
        <p:spPr bwMode="auto">
          <a:xfrm flipH="1">
            <a:off x="4932363" y="3933825"/>
            <a:ext cx="1727200" cy="1150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53" name="Line 22"/>
          <p:cNvSpPr>
            <a:spLocks noChangeShapeType="1"/>
          </p:cNvSpPr>
          <p:nvPr/>
        </p:nvSpPr>
        <p:spPr bwMode="auto">
          <a:xfrm flipH="1">
            <a:off x="1547813" y="5013325"/>
            <a:ext cx="3384550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54" name="Line 23"/>
          <p:cNvSpPr>
            <a:spLocks noChangeShapeType="1"/>
          </p:cNvSpPr>
          <p:nvPr/>
        </p:nvSpPr>
        <p:spPr bwMode="auto">
          <a:xfrm>
            <a:off x="1042988" y="2276475"/>
            <a:ext cx="504825" cy="30241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785225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Отличительная особенность ФГОС - усиление ориентации на результаты образования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439737" y="1657350"/>
          <a:ext cx="830580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088" y="4365625"/>
            <a:ext cx="18827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личностные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475" y="4221163"/>
            <a:ext cx="2592388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Метапредметные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Регулятивные</a:t>
            </a:r>
          </a:p>
          <a:p>
            <a:pPr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Коммуникативные</a:t>
            </a:r>
          </a:p>
          <a:p>
            <a:pPr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Познавательные</a:t>
            </a:r>
          </a:p>
          <a:p>
            <a:pPr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32588" y="4292600"/>
            <a:ext cx="18732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предметные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6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683" name="Picture 4" descr="65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00025"/>
            <a:ext cx="975360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Rectangle 5"/>
          <p:cNvSpPr>
            <a:spLocks noChangeArrowheads="1"/>
          </p:cNvSpPr>
          <p:nvPr/>
        </p:nvSpPr>
        <p:spPr bwMode="auto">
          <a:xfrm>
            <a:off x="1187450" y="2284413"/>
            <a:ext cx="684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5" name="Rectangle 6"/>
          <p:cNvSpPr>
            <a:spLocks noChangeArrowheads="1"/>
          </p:cNvSpPr>
          <p:nvPr/>
        </p:nvSpPr>
        <p:spPr bwMode="auto">
          <a:xfrm>
            <a:off x="250825" y="476250"/>
            <a:ext cx="836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chemeClr val="tx2"/>
                </a:solidFill>
              </a:rPr>
              <a:t>Учимся определять и находить УУД или о чем может рассказать сказка</a:t>
            </a:r>
            <a:br>
              <a:rPr lang="ru-RU" sz="1800" b="1">
                <a:solidFill>
                  <a:schemeClr val="tx2"/>
                </a:solidFill>
              </a:rPr>
            </a:br>
            <a:endParaRPr lang="ru-RU" sz="1800" b="1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7326" y="1057373"/>
            <a:ext cx="6399962" cy="9055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SimSun" charset="-122"/>
                <a:cs typeface="+mn-cs"/>
              </a:rPr>
              <a:t>Чему учит «лавочка»?...</a:t>
            </a:r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989138"/>
            <a:ext cx="6624637" cy="3705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31307" y="2996952"/>
            <a:ext cx="7546604" cy="239740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SimSun" charset="-122"/>
                <a:cs typeface="+mn-cs"/>
              </a:rPr>
              <a:t>Цель: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SimSun" charset="-122"/>
              <a:cs typeface="+mn-cs"/>
            </a:endParaRP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SimSun" charset="-122"/>
                <a:cs typeface="+mn-cs"/>
              </a:rPr>
              <a:t>показать, что 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SimSun" charset="-122"/>
                <a:cs typeface="+mn-cs"/>
              </a:rPr>
              <a:t>обучаться можно 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SimSun" charset="-122"/>
                <a:cs typeface="+mn-cs"/>
              </a:rPr>
              <a:t>везде и всегда.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opy%20of%20IMG_15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1" y="35988"/>
            <a:ext cx="9121033" cy="6844987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3731" name="AutoShape 4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3732" name="AutoShape 5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3733" name="Picture 6" descr="%D0%9F%D0%B0%D1%80%D0%B0-%D0%BD%D0%B0-%D0%BB%D0%B0%D0%B2%D0%BE%D1%87%D0%BA%D0%B5-%D1%81-%D1%81%D0%BE%D0%B1%D0%B0%D0%BA%D0%BE%D0%B9-1284462746_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3"/>
          <p:cNvSpPr>
            <a:spLocks noGrp="1" noChangeArrowheads="1"/>
          </p:cNvSpPr>
          <p:nvPr/>
        </p:nvSpPr>
        <p:spPr bwMode="auto">
          <a:xfrm>
            <a:off x="6021388" y="1600200"/>
            <a:ext cx="2649537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800">
              <a:ea typeface="SimSun" pitchFamily="2" charset="-122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089" y="278246"/>
            <a:ext cx="7461411" cy="6308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bde02ee7e3f6bde19e0980e0c26a41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0"/>
            <a:ext cx="47799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Двое на лавочке :: Константин :: fotoclub.inf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21111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0"/>
            <a:ext cx="4581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s640x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SzV037-008__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697913" cy="617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kern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Горы остаются безучастны...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1201" y="-13505"/>
            <a:ext cx="7406348" cy="68462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456" y="-86129"/>
            <a:ext cx="8643208" cy="6875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2303" y="12135"/>
            <a:ext cx="7135974" cy="68073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110" y="-70137"/>
            <a:ext cx="6907823" cy="69078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 descr="ANd9GcRFj5d1JEqZsbQOGkAWlcxcvkAJ-GL728VC6VPmpJBIodP1u6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0"/>
            <a:ext cx="3954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 descr="ANd9GcQ7qLG4SidFseuQL66kxVV7SVt6PErhRkrWCTkRFA72MYvMXwF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7043" name="Picture 4" descr="65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2888"/>
            <a:ext cx="9753600" cy="725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Rectangle 5"/>
          <p:cNvSpPr>
            <a:spLocks noChangeArrowheads="1"/>
          </p:cNvSpPr>
          <p:nvPr/>
        </p:nvSpPr>
        <p:spPr bwMode="auto">
          <a:xfrm>
            <a:off x="1187450" y="2284413"/>
            <a:ext cx="684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333375"/>
            <a:ext cx="2987675" cy="14287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>
                <a:solidFill>
                  <a:srgbClr val="000000"/>
                </a:solidFill>
                <a:latin typeface="Arial" charset="0"/>
                <a:cs typeface="Arial" charset="0"/>
              </a:rPr>
              <a:t>КОММУНИКАТИВНЫЕ</a:t>
            </a:r>
          </a:p>
        </p:txBody>
      </p:sp>
      <p:sp>
        <p:nvSpPr>
          <p:cNvPr id="87046" name="Rectangle 7"/>
          <p:cNvSpPr>
            <a:spLocks noChangeArrowheads="1"/>
          </p:cNvSpPr>
          <p:nvPr/>
        </p:nvSpPr>
        <p:spPr bwMode="auto">
          <a:xfrm>
            <a:off x="2700338" y="260350"/>
            <a:ext cx="6523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Low"/>
            <a:r>
              <a:rPr lang="ru-RU" sz="2000" b="1">
                <a:solidFill>
                  <a:srgbClr val="FF9900"/>
                </a:solidFill>
              </a:rPr>
              <a:t>Научила  взаимодействовать с разными людьми</a:t>
            </a:r>
            <a:r>
              <a:rPr lang="ru-RU" sz="1800"/>
              <a:t> </a:t>
            </a:r>
          </a:p>
        </p:txBody>
      </p:sp>
      <p:sp>
        <p:nvSpPr>
          <p:cNvPr id="87047" name="Line 8"/>
          <p:cNvSpPr>
            <a:spLocks noChangeShapeType="1"/>
          </p:cNvSpPr>
          <p:nvPr/>
        </p:nvSpPr>
        <p:spPr bwMode="auto">
          <a:xfrm flipV="1">
            <a:off x="2843213" y="620713"/>
            <a:ext cx="50482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48" name="Rectangle 9"/>
          <p:cNvSpPr>
            <a:spLocks noChangeArrowheads="1"/>
          </p:cNvSpPr>
          <p:nvPr/>
        </p:nvSpPr>
        <p:spPr bwMode="auto">
          <a:xfrm>
            <a:off x="3027363" y="741363"/>
            <a:ext cx="5721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FF9900"/>
                </a:solidFill>
              </a:rPr>
              <a:t>Умения с достаточной полнотой выражать </a:t>
            </a:r>
          </a:p>
          <a:p>
            <a:r>
              <a:rPr lang="ru-RU" sz="2000" b="1">
                <a:solidFill>
                  <a:srgbClr val="FF9900"/>
                </a:solidFill>
              </a:rPr>
              <a:t>свои мысли</a:t>
            </a:r>
            <a:r>
              <a:rPr lang="ru-RU" sz="1800"/>
              <a:t> </a:t>
            </a:r>
          </a:p>
        </p:txBody>
      </p:sp>
      <p:sp>
        <p:nvSpPr>
          <p:cNvPr id="87049" name="Line 10"/>
          <p:cNvSpPr>
            <a:spLocks noChangeShapeType="1"/>
          </p:cNvSpPr>
          <p:nvPr/>
        </p:nvSpPr>
        <p:spPr bwMode="auto">
          <a:xfrm>
            <a:off x="2843213" y="1125538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50" name="Rectangle 11"/>
          <p:cNvSpPr>
            <a:spLocks noChangeArrowheads="1"/>
          </p:cNvSpPr>
          <p:nvPr/>
        </p:nvSpPr>
        <p:spPr bwMode="auto">
          <a:xfrm>
            <a:off x="2771775" y="1557338"/>
            <a:ext cx="6246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FF9900"/>
                </a:solidFill>
              </a:rPr>
              <a:t>Умение обратиться за помощью, вести диалог, </a:t>
            </a:r>
          </a:p>
          <a:p>
            <a:r>
              <a:rPr lang="ru-RU" sz="2000" b="1">
                <a:solidFill>
                  <a:srgbClr val="FF9900"/>
                </a:solidFill>
              </a:rPr>
              <a:t>отвечать на вопросы</a:t>
            </a:r>
            <a:r>
              <a:rPr lang="ru-RU" sz="1800"/>
              <a:t> </a:t>
            </a:r>
          </a:p>
        </p:txBody>
      </p:sp>
      <p:sp>
        <p:nvSpPr>
          <p:cNvPr id="87051" name="Line 12"/>
          <p:cNvSpPr>
            <a:spLocks noChangeShapeType="1"/>
          </p:cNvSpPr>
          <p:nvPr/>
        </p:nvSpPr>
        <p:spPr bwMode="auto">
          <a:xfrm>
            <a:off x="2627313" y="1484313"/>
            <a:ext cx="21590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0" y="2060575"/>
            <a:ext cx="2928938" cy="1428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>
                <a:solidFill>
                  <a:srgbClr val="000000"/>
                </a:solidFill>
                <a:latin typeface="Arial" charset="0"/>
                <a:cs typeface="Arial" charset="0"/>
              </a:rPr>
              <a:t>ЛИЧНОСТНЫЕ</a:t>
            </a:r>
          </a:p>
        </p:txBody>
      </p:sp>
      <p:sp>
        <p:nvSpPr>
          <p:cNvPr id="87053" name="Rectangle 14"/>
          <p:cNvSpPr>
            <a:spLocks noChangeArrowheads="1"/>
          </p:cNvSpPr>
          <p:nvPr/>
        </p:nvSpPr>
        <p:spPr bwMode="auto">
          <a:xfrm>
            <a:off x="3419475" y="2478088"/>
            <a:ext cx="5027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48A7AE"/>
                </a:solidFill>
              </a:rPr>
              <a:t>Адекватно реагировать на замечания</a:t>
            </a:r>
            <a:r>
              <a:rPr lang="ru-RU" sz="1800"/>
              <a:t> </a:t>
            </a:r>
          </a:p>
        </p:txBody>
      </p:sp>
      <p:sp>
        <p:nvSpPr>
          <p:cNvPr id="87054" name="Rectangle 15"/>
          <p:cNvSpPr>
            <a:spLocks noChangeArrowheads="1"/>
          </p:cNvSpPr>
          <p:nvPr/>
        </p:nvSpPr>
        <p:spPr bwMode="auto">
          <a:xfrm>
            <a:off x="2990850" y="2997200"/>
            <a:ext cx="6153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48A7AE"/>
                </a:solidFill>
              </a:rPr>
              <a:t>Умение делать нравственный выбор и давать </a:t>
            </a:r>
          </a:p>
          <a:p>
            <a:r>
              <a:rPr lang="ru-RU" sz="2000" b="1">
                <a:solidFill>
                  <a:srgbClr val="48A7AE"/>
                </a:solidFill>
              </a:rPr>
              <a:t>нравственную оценку </a:t>
            </a:r>
          </a:p>
        </p:txBody>
      </p:sp>
      <p:sp>
        <p:nvSpPr>
          <p:cNvPr id="87055" name="Rectangle 16"/>
          <p:cNvSpPr>
            <a:spLocks noChangeArrowheads="1"/>
          </p:cNvSpPr>
          <p:nvPr/>
        </p:nvSpPr>
        <p:spPr bwMode="auto">
          <a:xfrm>
            <a:off x="2124075" y="3563938"/>
            <a:ext cx="6613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48A7AE"/>
                </a:solidFill>
              </a:rPr>
              <a:t>Ответственность за поведение и действие других </a:t>
            </a:r>
          </a:p>
          <a:p>
            <a:r>
              <a:rPr lang="ru-RU" sz="2000" b="1">
                <a:solidFill>
                  <a:srgbClr val="48A7AE"/>
                </a:solidFill>
              </a:rPr>
              <a:t>и себя</a:t>
            </a:r>
            <a:r>
              <a:rPr lang="ru-RU" sz="1800"/>
              <a:t> </a:t>
            </a:r>
          </a:p>
        </p:txBody>
      </p:sp>
      <p:sp>
        <p:nvSpPr>
          <p:cNvPr id="87056" name="Line 17"/>
          <p:cNvSpPr>
            <a:spLocks noChangeShapeType="1"/>
          </p:cNvSpPr>
          <p:nvPr/>
        </p:nvSpPr>
        <p:spPr bwMode="auto">
          <a:xfrm>
            <a:off x="2916238" y="2636838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57" name="Line 18"/>
          <p:cNvSpPr>
            <a:spLocks noChangeShapeType="1"/>
          </p:cNvSpPr>
          <p:nvPr/>
        </p:nvSpPr>
        <p:spPr bwMode="auto">
          <a:xfrm>
            <a:off x="2771775" y="3068638"/>
            <a:ext cx="287338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58" name="Line 19"/>
          <p:cNvSpPr>
            <a:spLocks noChangeShapeType="1"/>
          </p:cNvSpPr>
          <p:nvPr/>
        </p:nvSpPr>
        <p:spPr bwMode="auto">
          <a:xfrm>
            <a:off x="2411413" y="3357563"/>
            <a:ext cx="73025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0" y="4149725"/>
            <a:ext cx="3563938" cy="14287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  <a:t>ПОЗНАВАТЕЛЬНЫЕ</a:t>
            </a:r>
          </a:p>
          <a:p>
            <a:pPr algn="ctr">
              <a:defRPr/>
            </a:pPr>
            <a:endParaRPr lang="ru-RU" sz="1800" dirty="0">
              <a:solidFill>
                <a:srgbClr val="FFFFFF"/>
              </a:solidFill>
              <a:latin typeface="Corbel" pitchFamily="34" charset="0"/>
              <a:cs typeface="Arial" charset="0"/>
            </a:endParaRPr>
          </a:p>
        </p:txBody>
      </p:sp>
      <p:sp>
        <p:nvSpPr>
          <p:cNvPr id="87060" name="Rectangle 21"/>
          <p:cNvSpPr>
            <a:spLocks noChangeArrowheads="1"/>
          </p:cNvSpPr>
          <p:nvPr/>
        </p:nvSpPr>
        <p:spPr bwMode="auto">
          <a:xfrm>
            <a:off x="3779838" y="4135438"/>
            <a:ext cx="4616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chemeClr val="folHlink"/>
                </a:solidFill>
              </a:rPr>
              <a:t>Выбор необходимой информации</a:t>
            </a:r>
            <a:r>
              <a:rPr lang="ru-RU" sz="1800"/>
              <a:t> </a:t>
            </a:r>
          </a:p>
        </p:txBody>
      </p:sp>
      <p:sp>
        <p:nvSpPr>
          <p:cNvPr id="87061" name="Rectangle 22"/>
          <p:cNvSpPr>
            <a:spLocks noChangeArrowheads="1"/>
          </p:cNvSpPr>
          <p:nvPr/>
        </p:nvSpPr>
        <p:spPr bwMode="auto">
          <a:xfrm>
            <a:off x="3744913" y="4508500"/>
            <a:ext cx="5399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chemeClr val="folHlink"/>
                </a:solidFill>
              </a:rPr>
              <a:t>Установление причинно - следственных </a:t>
            </a:r>
          </a:p>
          <a:p>
            <a:r>
              <a:rPr lang="ru-RU" sz="2000" b="1">
                <a:solidFill>
                  <a:schemeClr val="folHlink"/>
                </a:solidFill>
              </a:rPr>
              <a:t>связей </a:t>
            </a:r>
          </a:p>
        </p:txBody>
      </p:sp>
      <p:sp>
        <p:nvSpPr>
          <p:cNvPr id="87062" name="Line 23"/>
          <p:cNvSpPr>
            <a:spLocks noChangeShapeType="1"/>
          </p:cNvSpPr>
          <p:nvPr/>
        </p:nvSpPr>
        <p:spPr bwMode="auto">
          <a:xfrm flipV="1">
            <a:off x="3348038" y="4365625"/>
            <a:ext cx="503237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63" name="Line 24"/>
          <p:cNvSpPr>
            <a:spLocks noChangeShapeType="1"/>
          </p:cNvSpPr>
          <p:nvPr/>
        </p:nvSpPr>
        <p:spPr bwMode="auto">
          <a:xfrm flipV="1">
            <a:off x="3348038" y="4868863"/>
            <a:ext cx="503237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619249" y="5429250"/>
            <a:ext cx="2988469" cy="14287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>
                <a:solidFill>
                  <a:srgbClr val="000000"/>
                </a:solidFill>
                <a:latin typeface="Arial" charset="0"/>
                <a:cs typeface="Arial" charset="0"/>
              </a:rPr>
              <a:t>РЕГУЛЯТИВНЫЕ</a:t>
            </a:r>
          </a:p>
        </p:txBody>
      </p:sp>
      <p:sp>
        <p:nvSpPr>
          <p:cNvPr id="87065" name="Rectangle 26"/>
          <p:cNvSpPr>
            <a:spLocks noChangeArrowheads="1"/>
          </p:cNvSpPr>
          <p:nvPr/>
        </p:nvSpPr>
        <p:spPr bwMode="auto">
          <a:xfrm>
            <a:off x="4787900" y="5229225"/>
            <a:ext cx="4687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FF6699"/>
                </a:solidFill>
              </a:rPr>
              <a:t>Установление связи между </a:t>
            </a:r>
          </a:p>
          <a:p>
            <a:r>
              <a:rPr lang="ru-RU" sz="2000" b="1">
                <a:solidFill>
                  <a:srgbClr val="FF6699"/>
                </a:solidFill>
              </a:rPr>
              <a:t>целью деятельности и ее мотивом</a:t>
            </a:r>
            <a:r>
              <a:rPr lang="ru-RU" sz="2000" b="1"/>
              <a:t> </a:t>
            </a:r>
          </a:p>
        </p:txBody>
      </p:sp>
      <p:sp>
        <p:nvSpPr>
          <p:cNvPr id="87066" name="Rectangle 27"/>
          <p:cNvSpPr>
            <a:spLocks noChangeArrowheads="1"/>
          </p:cNvSpPr>
          <p:nvPr/>
        </p:nvSpPr>
        <p:spPr bwMode="auto">
          <a:xfrm>
            <a:off x="4859338" y="5949950"/>
            <a:ext cx="4087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FF6699"/>
                </a:solidFill>
              </a:rPr>
              <a:t>Прогнозирование результатов</a:t>
            </a:r>
          </a:p>
          <a:p>
            <a:r>
              <a:rPr lang="ru-RU" sz="2000" b="1">
                <a:solidFill>
                  <a:srgbClr val="FF6699"/>
                </a:solidFill>
              </a:rPr>
              <a:t> деятельности</a:t>
            </a:r>
            <a:r>
              <a:rPr lang="ru-RU" sz="1800"/>
              <a:t> </a:t>
            </a:r>
          </a:p>
        </p:txBody>
      </p:sp>
      <p:sp>
        <p:nvSpPr>
          <p:cNvPr id="87067" name="Line 28"/>
          <p:cNvSpPr>
            <a:spLocks noChangeShapeType="1"/>
          </p:cNvSpPr>
          <p:nvPr/>
        </p:nvSpPr>
        <p:spPr bwMode="auto">
          <a:xfrm flipV="1">
            <a:off x="4356100" y="5445125"/>
            <a:ext cx="503238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68" name="Line 29"/>
          <p:cNvSpPr>
            <a:spLocks noChangeShapeType="1"/>
          </p:cNvSpPr>
          <p:nvPr/>
        </p:nvSpPr>
        <p:spPr bwMode="auto">
          <a:xfrm>
            <a:off x="4427538" y="6308725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80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8067" name="Picture 4" descr="65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00025"/>
            <a:ext cx="975360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8" name="Rectangle 5"/>
          <p:cNvSpPr>
            <a:spLocks noChangeArrowheads="1"/>
          </p:cNvSpPr>
          <p:nvPr/>
        </p:nvSpPr>
        <p:spPr bwMode="auto">
          <a:xfrm>
            <a:off x="152400" y="304800"/>
            <a:ext cx="86868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latin typeface="Times New Roman" pitchFamily="18" charset="0"/>
              </a:rPr>
              <a:t>2 задание</a:t>
            </a:r>
            <a:r>
              <a:rPr lang="ru-RU">
                <a:latin typeface="Times New Roman" pitchFamily="18" charset="0"/>
              </a:rPr>
              <a:t>: </a:t>
            </a:r>
            <a:endParaRPr lang="ru-RU" i="1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i="1">
                <a:latin typeface="Times New Roman" pitchFamily="18" charset="0"/>
              </a:rPr>
              <a:t>-определить сформированные у героев универсальные действия </a:t>
            </a:r>
          </a:p>
          <a:p>
            <a:pPr>
              <a:spcBef>
                <a:spcPct val="20000"/>
              </a:spcBef>
            </a:pPr>
            <a:r>
              <a:rPr lang="ru-RU" i="1">
                <a:latin typeface="Times New Roman" pitchFamily="18" charset="0"/>
              </a:rPr>
              <a:t>-подумать, какому герою и какие учебные действия нужно сформировать</a:t>
            </a:r>
          </a:p>
          <a:p>
            <a:pPr>
              <a:spcBef>
                <a:spcPct val="20000"/>
              </a:spcBef>
            </a:pPr>
            <a:endParaRPr lang="ru-RU" i="1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50980" y="3998902"/>
            <a:ext cx="5500726" cy="112274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SimSun" charset="-122"/>
                <a:cs typeface="+mn-cs"/>
              </a:rPr>
              <a:t>КОРАБЛИК</a:t>
            </a:r>
          </a:p>
        </p:txBody>
      </p:sp>
      <p:sp>
        <p:nvSpPr>
          <p:cNvPr id="88070" name="Rectangle 7"/>
          <p:cNvSpPr>
            <a:spLocks noChangeArrowheads="1"/>
          </p:cNvSpPr>
          <p:nvPr/>
        </p:nvSpPr>
        <p:spPr bwMode="auto">
          <a:xfrm>
            <a:off x="6443663" y="5372100"/>
            <a:ext cx="17589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33CC33"/>
                </a:solidFill>
              </a:rPr>
              <a:t>В. Сутеев</a:t>
            </a:r>
            <a:r>
              <a:rPr lang="ru-RU" sz="1800" b="1" i="1">
                <a:solidFill>
                  <a:srgbClr val="002060"/>
                </a:solidFill>
              </a:rPr>
              <a:t/>
            </a:r>
            <a:br>
              <a:rPr lang="ru-RU" sz="1800" b="1" i="1">
                <a:solidFill>
                  <a:srgbClr val="002060"/>
                </a:solidFill>
              </a:rPr>
            </a:br>
            <a:endParaRPr lang="ru-RU" sz="1800" b="1" i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274638"/>
            <a:ext cx="9036050" cy="1143000"/>
          </a:xfrm>
        </p:spPr>
        <p:txBody>
          <a:bodyPr lIns="0" tIns="0" rIns="0" bIns="0" anchor="t"/>
          <a:lstStyle/>
          <a:p>
            <a:r>
              <a:rPr lang="ru-RU" sz="2400" smtClean="0">
                <a:latin typeface="Franklin Gothic Medium" pitchFamily="34" charset="0"/>
              </a:rPr>
              <a:t>Пошли гулять Лягушонок, Цыпленок, Мышонок, Муравей и Жучок.</a:t>
            </a:r>
            <a:br>
              <a:rPr lang="ru-RU" sz="2400" smtClean="0">
                <a:latin typeface="Franklin Gothic Medium" pitchFamily="34" charset="0"/>
              </a:rPr>
            </a:br>
            <a:r>
              <a:rPr lang="ru-RU" sz="2400" smtClean="0">
                <a:latin typeface="Franklin Gothic Medium" pitchFamily="34" charset="0"/>
              </a:rPr>
              <a:t>Пришли на речку</a:t>
            </a:r>
            <a:r>
              <a:rPr lang="ru-RU" sz="2400" smtClean="0">
                <a:latin typeface="Franklin Gothic Book"/>
              </a:rPr>
              <a:t>.</a:t>
            </a:r>
          </a:p>
        </p:txBody>
      </p:sp>
      <p:pic>
        <p:nvPicPr>
          <p:cNvPr id="3076" name="Picture 4" descr="КАРТИНКИ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59200"/>
            <a:ext cx="91440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4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34925" y="1417638"/>
          <a:ext cx="9074150" cy="539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3" name="Image" r:id="rId3" imgW="6836569" imgH="4066361" progId="">
                  <p:embed/>
                </p:oleObj>
              </mc:Choice>
              <mc:Fallback>
                <p:oleObj name="Image" r:id="rId3" imgW="6836569" imgH="4066361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1417638"/>
                        <a:ext cx="9074150" cy="539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8" name="Picture 12" descr="КАРТИНКИ_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2238" y="2986088"/>
            <a:ext cx="1620837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tIns="91440" anchor="t"/>
          <a:lstStyle/>
          <a:p>
            <a:r>
              <a:rPr lang="ru-RU" sz="2400" smtClean="0">
                <a:latin typeface="Franklin Gothic Medium" pitchFamily="34" charset="0"/>
              </a:rPr>
              <a:t>- Давайте купаться! – сказал Лягушонок и прыгнул в воду.</a:t>
            </a:r>
          </a:p>
        </p:txBody>
      </p:sp>
      <p:pic>
        <p:nvPicPr>
          <p:cNvPr id="4103" name="Picture 7" descr="КАРТИНКИ_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5825" y="3860800"/>
            <a:ext cx="1749425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032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610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Горы остаются безучастны...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 tIns="91440" anchor="t"/>
          <a:lstStyle/>
          <a:p>
            <a:pPr>
              <a:buFontTx/>
              <a:buChar char="-"/>
            </a:pPr>
            <a:r>
              <a:rPr lang="ru-RU" sz="2400" smtClean="0">
                <a:latin typeface="Franklin Gothic Medium" pitchFamily="34" charset="0"/>
              </a:rPr>
              <a:t> Мы не умеем плавать,- сказали Цыпленок, Мышонок, Муравей и Жучок.</a:t>
            </a:r>
            <a:br>
              <a:rPr lang="ru-RU" sz="2400" smtClean="0">
                <a:latin typeface="Franklin Gothic Medium" pitchFamily="34" charset="0"/>
              </a:rPr>
            </a:br>
            <a:r>
              <a:rPr lang="ru-RU" sz="2400" smtClean="0">
                <a:latin typeface="Franklin Gothic Medium" pitchFamily="34" charset="0"/>
              </a:rPr>
              <a:t>- Ква-ха-ха! Ква-ха-ха! – засмеялся Лягушонок. – Куда же вы годитесь! – и так стал смеяться – чуть было не захлебнулся. </a:t>
            </a:r>
          </a:p>
        </p:txBody>
      </p:sp>
      <p:pic>
        <p:nvPicPr>
          <p:cNvPr id="111618" name="Picture 7" descr="КАРТИНКИ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1851025"/>
            <a:ext cx="8843963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Oval 8"/>
          <p:cNvSpPr>
            <a:spLocks noChangeArrowheads="1"/>
          </p:cNvSpPr>
          <p:nvPr/>
        </p:nvSpPr>
        <p:spPr bwMode="auto">
          <a:xfrm rot="764057">
            <a:off x="3348038" y="2997200"/>
            <a:ext cx="3238500" cy="1079500"/>
          </a:xfrm>
          <a:prstGeom prst="ellipse">
            <a:avLst/>
          </a:prstGeom>
          <a:solidFill>
            <a:srgbClr val="F9F9F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800">
              <a:ea typeface="SimSun" pitchFamily="2" charset="-122"/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tIns="91440" anchor="t"/>
          <a:lstStyle/>
          <a:p>
            <a:r>
              <a:rPr lang="ru-RU" sz="2400" smtClean="0">
                <a:latin typeface="Franklin Gothic Medium" pitchFamily="34" charset="0"/>
              </a:rPr>
              <a:t>Обиделись Цыпленок, Мышонок, Муравей и Жучок. Стали думать. Думали-думали и придумали.</a:t>
            </a:r>
          </a:p>
        </p:txBody>
      </p:sp>
      <p:pic>
        <p:nvPicPr>
          <p:cNvPr id="112642" name="Picture 4" descr="КАРТИНКИ_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2306638"/>
            <a:ext cx="9059863" cy="4548187"/>
          </a:xfr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tIns="91440" anchor="t"/>
          <a:lstStyle/>
          <a:p>
            <a:r>
              <a:rPr lang="ru-RU" sz="2400" smtClean="0">
                <a:latin typeface="Franklin Gothic Medium" pitchFamily="34" charset="0"/>
              </a:rPr>
              <a:t>Пошел цыпленок и принес листочек.</a:t>
            </a:r>
          </a:p>
        </p:txBody>
      </p:sp>
      <p:pic>
        <p:nvPicPr>
          <p:cNvPr id="8196" name="Picture 4" descr="КАРТИНКИ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928688"/>
            <a:ext cx="3009900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86000" y="3143250"/>
            <a:ext cx="621506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91440"/>
          <a:lstStyle/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>
                <a:solidFill>
                  <a:srgbClr val="000000"/>
                </a:solidFill>
                <a:latin typeface="Franklin Gothic Medium" pitchFamily="34" charset="0"/>
                <a:ea typeface="SimSun" pitchFamily="2" charset="-122"/>
              </a:rPr>
              <a:t>Мышонок - ореховую скорлупку.</a:t>
            </a:r>
          </a:p>
        </p:txBody>
      </p:sp>
      <p:pic>
        <p:nvPicPr>
          <p:cNvPr id="6" name="Picture 4" descr="КАРТИНКИ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4429125"/>
            <a:ext cx="36004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tIns="91440" anchor="t"/>
          <a:lstStyle/>
          <a:p>
            <a:r>
              <a:rPr lang="ru-RU" sz="2400" smtClean="0">
                <a:latin typeface="Franklin Gothic Medium" pitchFamily="34" charset="0"/>
              </a:rPr>
              <a:t>Муравей соломинку притащил.</a:t>
            </a:r>
          </a:p>
        </p:txBody>
      </p:sp>
      <p:pic>
        <p:nvPicPr>
          <p:cNvPr id="11268" name="Picture 4" descr="КАРТИНКИ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357313"/>
            <a:ext cx="3671887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00563" y="3714750"/>
            <a:ext cx="4084637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91440"/>
          <a:lstStyle/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>
                <a:latin typeface="Franklin Gothic Medium" pitchFamily="34" charset="0"/>
                <a:ea typeface="SimSun" pitchFamily="2" charset="-122"/>
              </a:rPr>
              <a:t>А жучок – веревочку.</a:t>
            </a:r>
          </a:p>
        </p:txBody>
      </p:sp>
      <p:pic>
        <p:nvPicPr>
          <p:cNvPr id="6" name="Picture 4" descr="КАРТИНКИ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5286375"/>
            <a:ext cx="3370263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1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tIns="91440" anchor="t"/>
          <a:lstStyle/>
          <a:p>
            <a:r>
              <a:rPr lang="ru-RU" sz="2400" smtClean="0">
                <a:latin typeface="Franklin Gothic Medium" pitchFamily="34" charset="0"/>
              </a:rPr>
              <a:t>И пошла работа: в скорлупу соломинку воткнули, листочек веревочкой привязали – и построили кораблик!</a:t>
            </a:r>
          </a:p>
        </p:txBody>
      </p:sp>
      <p:pic>
        <p:nvPicPr>
          <p:cNvPr id="115714" name="Picture 4" descr="КАРТИНКИ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2182813"/>
            <a:ext cx="9109075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tIns="91440" anchor="t"/>
          <a:lstStyle/>
          <a:p>
            <a:r>
              <a:rPr lang="ru-RU" sz="2400" smtClean="0">
                <a:latin typeface="Franklin Gothic Medium" pitchFamily="34" charset="0"/>
              </a:rPr>
              <a:t>Столкнули кораблик в воду.</a:t>
            </a:r>
          </a:p>
        </p:txBody>
      </p:sp>
      <p:pic>
        <p:nvPicPr>
          <p:cNvPr id="116738" name="Picture 4" descr="КАРТИНКИ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698625"/>
            <a:ext cx="907415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35600" y="274638"/>
            <a:ext cx="3529013" cy="2867025"/>
          </a:xfrm>
        </p:spPr>
        <p:txBody>
          <a:bodyPr tIns="91440" anchor="t"/>
          <a:lstStyle/>
          <a:p>
            <a:pPr algn="l"/>
            <a:r>
              <a:rPr lang="ru-RU" sz="2400" dirty="0">
                <a:latin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</a:rPr>
              <a:t>ели на него и поплыли!</a:t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Лягушонок голову из воды высунул, хотел еще посмеяться, а кораблик далеко уплыл… и  не догонишь!</a:t>
            </a:r>
          </a:p>
        </p:txBody>
      </p:sp>
      <p:pic>
        <p:nvPicPr>
          <p:cNvPr id="117762" name="Picture 4" descr="КАРТИНКИ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8"/>
            <a:ext cx="5443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КАРТИНКИ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4656138"/>
            <a:ext cx="1008062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КАРТИНКИ_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2852738"/>
            <a:ext cx="165576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5" name="Picture 8" descr="КАРТИНКИ_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4725" y="5373688"/>
            <a:ext cx="17970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1644 -0.00462 C -0.13072 0.0081 -0.02916 0.10128 0.03716 0.07145 C 0.10348 0.04162 0.19306 -0.13109 0.23403 -0.18427 " pathEditMode="relative" rAng="0" ptsTypes="aaa">
                                      <p:cBhvr>
                                        <p:cTn id="16" dur="5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0" y="-37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_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57158" y="214290"/>
            <a:ext cx="3643338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29027" name="Object 3"/>
          <p:cNvGraphicFramePr>
            <a:graphicFrameLocks noChangeAspect="1"/>
          </p:cNvGraphicFramePr>
          <p:nvPr/>
        </p:nvGraphicFramePr>
        <p:xfrm>
          <a:off x="5072063" y="142875"/>
          <a:ext cx="3643312" cy="207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6" name="Image" r:id="rId4" imgW="6836569" imgH="4066361" progId="">
                  <p:embed/>
                </p:oleObj>
              </mc:Choice>
              <mc:Fallback>
                <p:oleObj name="Image" r:id="rId4" imgW="6836569" imgH="4066361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142875"/>
                        <a:ext cx="3643312" cy="207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9029" name="Picture 7" descr="КАРТИНКИ_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63" y="1285875"/>
            <a:ext cx="10017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КАРТИНКИ_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2143116"/>
            <a:ext cx="3643338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КАРТИНКИ_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4357694"/>
            <a:ext cx="3743814" cy="22145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4" descr="КАРТИНКИ_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21" y="2714620"/>
            <a:ext cx="3062011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9033" name="Picture 7" descr="КАРТИНКИ_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3688" y="3857625"/>
            <a:ext cx="14700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28125" cy="6846888"/>
          </a:xfrm>
        </p:spPr>
      </p:pic>
      <p:sp>
        <p:nvSpPr>
          <p:cNvPr id="1310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FF0000"/>
                </a:solidFill>
              </a:rPr>
              <a:t>Самостоятельная работа с самопроверкой по эталону.</a:t>
            </a:r>
            <a:r>
              <a:rPr lang="ru-RU" smtClean="0"/>
              <a:t> </a:t>
            </a:r>
          </a:p>
        </p:txBody>
      </p:sp>
      <p:sp>
        <p:nvSpPr>
          <p:cNvPr id="131075" name="Прямоугольник 2"/>
          <p:cNvSpPr>
            <a:spLocks noChangeArrowheads="1"/>
          </p:cNvSpPr>
          <p:nvPr/>
        </p:nvSpPr>
        <p:spPr bwMode="auto">
          <a:xfrm>
            <a:off x="107950" y="188913"/>
            <a:ext cx="8785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076" name="Rectangle 5"/>
          <p:cNvSpPr>
            <a:spLocks noChangeArrowheads="1"/>
          </p:cNvSpPr>
          <p:nvPr/>
        </p:nvSpPr>
        <p:spPr bwMode="auto">
          <a:xfrm>
            <a:off x="179388" y="2060575"/>
            <a:ext cx="8640762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692725"/>
                </a:solidFill>
              </a:rPr>
              <a:t>Основной целью этапа самостоятельной работы с самопроверкой по  эталону  является  интериоризация  (переход  извне  внутрь)  нового  способа  </a:t>
            </a:r>
          </a:p>
          <a:p>
            <a:r>
              <a:rPr lang="ru-RU" b="1">
                <a:solidFill>
                  <a:srgbClr val="692725"/>
                </a:solidFill>
              </a:rPr>
              <a:t>действия  и  исполнительская  рефлексия  (коллективная  и  индивидуальная)  достижения цели пробного учебного действия,применение нового знания</a:t>
            </a:r>
            <a:r>
              <a:rPr lang="ru-RU">
                <a:solidFill>
                  <a:srgbClr val="692725"/>
                </a:solidFill>
              </a:rPr>
              <a:t> в  </a:t>
            </a:r>
            <a:r>
              <a:rPr lang="ru-RU" b="1">
                <a:solidFill>
                  <a:srgbClr val="692725"/>
                </a:solidFill>
              </a:rPr>
              <a:t>типовых заданиях.</a:t>
            </a:r>
            <a:r>
              <a:rPr lang="ru-RU">
                <a:solidFill>
                  <a:srgbClr val="692725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2098" name="Содержимое 3" descr="http://storage0.dms.mpinteractiv.ro/media/401/781/10382/4158853/1/02-engleza.jpg?width=638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2268538" y="688975"/>
            <a:ext cx="52022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692725"/>
                </a:solidFill>
              </a:rPr>
              <a:t>Учебная ситуация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12785363096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4800" y="228600"/>
            <a:ext cx="8537575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Горы остаются безучастны...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" y="11113"/>
            <a:ext cx="9128125" cy="6846887"/>
          </a:xfrm>
        </p:spPr>
      </p:pic>
      <p:sp>
        <p:nvSpPr>
          <p:cNvPr id="133122" name="Rectangle 6"/>
          <p:cNvSpPr>
            <a:spLocks noChangeArrowheads="1"/>
          </p:cNvSpPr>
          <p:nvPr/>
        </p:nvSpPr>
        <p:spPr bwMode="auto">
          <a:xfrm>
            <a:off x="323850" y="37623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133123" name="Rectangle 8"/>
          <p:cNvSpPr>
            <a:spLocks noChangeArrowheads="1"/>
          </p:cNvSpPr>
          <p:nvPr/>
        </p:nvSpPr>
        <p:spPr bwMode="auto">
          <a:xfrm>
            <a:off x="1835150" y="260350"/>
            <a:ext cx="3452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692725"/>
                </a:solidFill>
              </a:rPr>
              <a:t>Виды ситуаций:</a:t>
            </a:r>
            <a:endParaRPr lang="ru-RU" b="1">
              <a:solidFill>
                <a:srgbClr val="692725"/>
              </a:solidFill>
            </a:endParaRPr>
          </a:p>
        </p:txBody>
      </p:sp>
      <p:sp>
        <p:nvSpPr>
          <p:cNvPr id="133124" name="Rectangle 9"/>
          <p:cNvSpPr>
            <a:spLocks noChangeArrowheads="1"/>
          </p:cNvSpPr>
          <p:nvPr/>
        </p:nvSpPr>
        <p:spPr bwMode="auto">
          <a:xfrm>
            <a:off x="395288" y="1125538"/>
            <a:ext cx="7993062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Выбор.    </a:t>
            </a:r>
            <a:r>
              <a:rPr lang="ru-RU">
                <a:solidFill>
                  <a:srgbClr val="0D0D0D"/>
                </a:solidFill>
              </a:rPr>
              <a:t>Дается ряд готовых решений. Среди них и неправильные. Надо выбрать правильное.</a:t>
            </a:r>
          </a:p>
          <a:p>
            <a:r>
              <a:rPr lang="ru-RU">
                <a:solidFill>
                  <a:srgbClr val="0D0D0D"/>
                </a:solidFill>
              </a:rPr>
              <a:t> </a:t>
            </a:r>
            <a:r>
              <a:rPr lang="ru-RU" b="1">
                <a:solidFill>
                  <a:srgbClr val="FF0000"/>
                </a:solidFill>
              </a:rPr>
              <a:t>Неопределенность. </a:t>
            </a:r>
            <a:r>
              <a:rPr lang="ru-RU">
                <a:solidFill>
                  <a:srgbClr val="0D0D0D"/>
                </a:solidFill>
              </a:rPr>
              <a:t>Неоднозначные решения ввиду недостатка данных</a:t>
            </a:r>
          </a:p>
          <a:p>
            <a:r>
              <a:rPr lang="ru-RU">
                <a:solidFill>
                  <a:srgbClr val="0D0D0D"/>
                </a:solidFill>
              </a:rPr>
              <a:t> </a:t>
            </a:r>
            <a:r>
              <a:rPr lang="ru-RU" b="1">
                <a:solidFill>
                  <a:srgbClr val="FF0000"/>
                </a:solidFill>
              </a:rPr>
              <a:t>Неожиданность. </a:t>
            </a:r>
            <a:r>
              <a:rPr lang="ru-RU">
                <a:solidFill>
                  <a:srgbClr val="0D0D0D"/>
                </a:solidFill>
              </a:rPr>
              <a:t>Вызывает удивление необычностью, парадоксальность.</a:t>
            </a:r>
          </a:p>
          <a:p>
            <a:r>
              <a:rPr lang="ru-RU">
                <a:solidFill>
                  <a:srgbClr val="0D0D0D"/>
                </a:solidFill>
              </a:rPr>
              <a:t> </a:t>
            </a:r>
            <a:r>
              <a:rPr lang="ru-RU" b="1">
                <a:solidFill>
                  <a:srgbClr val="FF0000"/>
                </a:solidFill>
              </a:rPr>
              <a:t>Конфликт. </a:t>
            </a:r>
            <a:r>
              <a:rPr lang="ru-RU">
                <a:solidFill>
                  <a:srgbClr val="0D0D0D"/>
                </a:solidFill>
              </a:rPr>
              <a:t>Ситуация, рассматривающая противоположности.</a:t>
            </a:r>
          </a:p>
          <a:p>
            <a:r>
              <a:rPr lang="ru-RU">
                <a:solidFill>
                  <a:srgbClr val="0D0D0D"/>
                </a:solidFill>
              </a:rPr>
              <a:t> </a:t>
            </a:r>
            <a:r>
              <a:rPr lang="ru-RU" b="1">
                <a:solidFill>
                  <a:srgbClr val="FF0000"/>
                </a:solidFill>
              </a:rPr>
              <a:t>Несоответствие</a:t>
            </a:r>
            <a:r>
              <a:rPr lang="ru-RU">
                <a:solidFill>
                  <a:srgbClr val="FF0000"/>
                </a:solidFill>
              </a:rPr>
              <a:t>. </a:t>
            </a:r>
            <a:r>
              <a:rPr lang="ru-RU">
                <a:solidFill>
                  <a:srgbClr val="0D0D0D"/>
                </a:solidFill>
              </a:rPr>
              <a:t>Не «вписывается» в уже имеющийся опыт и представления.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387350"/>
            <a:ext cx="9128125" cy="6846888"/>
          </a:xfrm>
        </p:spPr>
      </p:pic>
      <p:sp>
        <p:nvSpPr>
          <p:cNvPr id="134146" name="Rectangle 3"/>
          <p:cNvSpPr>
            <a:spLocks noChangeArrowheads="1"/>
          </p:cNvSpPr>
          <p:nvPr/>
        </p:nvSpPr>
        <p:spPr bwMode="auto">
          <a:xfrm>
            <a:off x="323850" y="37623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1835150" y="260350"/>
            <a:ext cx="4456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692725"/>
                </a:solidFill>
              </a:rPr>
              <a:t>Типология</a:t>
            </a:r>
            <a:r>
              <a:rPr lang="ru-RU" altLang="ru-RU"/>
              <a:t> </a:t>
            </a:r>
            <a:r>
              <a:rPr lang="ru-RU" altLang="ru-RU" b="1">
                <a:solidFill>
                  <a:srgbClr val="692725"/>
                </a:solidFill>
              </a:rPr>
              <a:t>ситуаций:</a:t>
            </a:r>
            <a:endParaRPr lang="ru-RU" b="1">
              <a:solidFill>
                <a:srgbClr val="692725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650" y="1700213"/>
            <a:ext cx="3529013" cy="144145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pic>
        <p:nvPicPr>
          <p:cNvPr id="13414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00213"/>
            <a:ext cx="38671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005263"/>
            <a:ext cx="35528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005263"/>
            <a:ext cx="378618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52" name="Rectangle 10"/>
          <p:cNvSpPr>
            <a:spLocks noChangeArrowheads="1"/>
          </p:cNvSpPr>
          <p:nvPr/>
        </p:nvSpPr>
        <p:spPr bwMode="auto">
          <a:xfrm>
            <a:off x="1042988" y="1700213"/>
            <a:ext cx="273685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FF0000"/>
                </a:solidFill>
              </a:rPr>
              <a:t>Ситуация – </a:t>
            </a:r>
          </a:p>
          <a:p>
            <a:r>
              <a:rPr lang="ru-RU" altLang="ru-RU" b="1">
                <a:solidFill>
                  <a:srgbClr val="FF0000"/>
                </a:solidFill>
              </a:rPr>
              <a:t>   проблема </a:t>
            </a:r>
          </a:p>
          <a:p>
            <a:pPr>
              <a:spcBef>
                <a:spcPct val="5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None/>
            </a:pPr>
            <a:endParaRPr lang="ru-RU" altLang="ru-RU" b="1">
              <a:solidFill>
                <a:srgbClr val="FF0000"/>
              </a:solidFill>
            </a:endParaRPr>
          </a:p>
        </p:txBody>
      </p:sp>
      <p:sp>
        <p:nvSpPr>
          <p:cNvPr id="134153" name="Rectangle 11"/>
          <p:cNvSpPr>
            <a:spLocks noChangeArrowheads="1"/>
          </p:cNvSpPr>
          <p:nvPr/>
        </p:nvSpPr>
        <p:spPr bwMode="auto">
          <a:xfrm>
            <a:off x="4932363" y="1628775"/>
            <a:ext cx="316865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FF0000"/>
                </a:solidFill>
              </a:rPr>
              <a:t>Ситуация – </a:t>
            </a:r>
          </a:p>
          <a:p>
            <a:r>
              <a:rPr lang="ru-RU" altLang="ru-RU" b="1">
                <a:solidFill>
                  <a:srgbClr val="FF0000"/>
                </a:solidFill>
              </a:rPr>
              <a:t>  иллюстрация </a:t>
            </a:r>
          </a:p>
          <a:p>
            <a:pPr>
              <a:spcBef>
                <a:spcPct val="5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None/>
            </a:pPr>
            <a:endParaRPr lang="ru-RU" altLang="ru-RU" b="1">
              <a:solidFill>
                <a:srgbClr val="FF0000"/>
              </a:solidFill>
            </a:endParaRPr>
          </a:p>
        </p:txBody>
      </p:sp>
      <p:sp>
        <p:nvSpPr>
          <p:cNvPr id="134154" name="Rectangle 12"/>
          <p:cNvSpPr>
            <a:spLocks noChangeArrowheads="1"/>
          </p:cNvSpPr>
          <p:nvPr/>
        </p:nvSpPr>
        <p:spPr bwMode="auto">
          <a:xfrm>
            <a:off x="1187450" y="4076700"/>
            <a:ext cx="273685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FF0000"/>
                </a:solidFill>
              </a:rPr>
              <a:t>Ситуация – </a:t>
            </a:r>
          </a:p>
          <a:p>
            <a:r>
              <a:rPr lang="ru-RU" altLang="ru-RU" b="1">
                <a:solidFill>
                  <a:srgbClr val="FF0000"/>
                </a:solidFill>
              </a:rPr>
              <a:t>   оценка </a:t>
            </a:r>
          </a:p>
          <a:p>
            <a:pPr>
              <a:spcBef>
                <a:spcPct val="5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None/>
            </a:pPr>
            <a:endParaRPr lang="ru-RU" altLang="ru-RU" b="1">
              <a:solidFill>
                <a:srgbClr val="FF0000"/>
              </a:solidFill>
            </a:endParaRPr>
          </a:p>
        </p:txBody>
      </p:sp>
      <p:sp>
        <p:nvSpPr>
          <p:cNvPr id="134155" name="Rectangle 13"/>
          <p:cNvSpPr>
            <a:spLocks noChangeArrowheads="1"/>
          </p:cNvSpPr>
          <p:nvPr/>
        </p:nvSpPr>
        <p:spPr bwMode="auto">
          <a:xfrm>
            <a:off x="4859338" y="3933825"/>
            <a:ext cx="273685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FF0000"/>
                </a:solidFill>
              </a:rPr>
              <a:t>Ситуация – </a:t>
            </a:r>
          </a:p>
          <a:p>
            <a:r>
              <a:rPr lang="ru-RU" altLang="ru-RU" b="1">
                <a:solidFill>
                  <a:srgbClr val="FF0000"/>
                </a:solidFill>
              </a:rPr>
              <a:t>   тренинг </a:t>
            </a:r>
          </a:p>
          <a:p>
            <a:pPr>
              <a:spcBef>
                <a:spcPct val="5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None/>
            </a:pPr>
            <a:endParaRPr lang="ru-RU" altLang="ru-RU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" y="11113"/>
            <a:ext cx="9128125" cy="6846887"/>
          </a:xfrm>
        </p:spPr>
      </p:pic>
      <p:sp>
        <p:nvSpPr>
          <p:cNvPr id="135170" name="Rectangle 3"/>
          <p:cNvSpPr>
            <a:spLocks noChangeArrowheads="1"/>
          </p:cNvSpPr>
          <p:nvPr/>
        </p:nvSpPr>
        <p:spPr bwMode="auto">
          <a:xfrm>
            <a:off x="323850" y="37623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135171" name="Rectangle 5"/>
          <p:cNvSpPr>
            <a:spLocks noChangeArrowheads="1"/>
          </p:cNvSpPr>
          <p:nvPr/>
        </p:nvSpPr>
        <p:spPr bwMode="auto">
          <a:xfrm>
            <a:off x="395288" y="1125538"/>
            <a:ext cx="7993062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Класс</a:t>
            </a:r>
            <a:r>
              <a:rPr lang="ru-RU">
                <a:solidFill>
                  <a:srgbClr val="FF0000"/>
                </a:solidFill>
              </a:rPr>
              <a:t>: </a:t>
            </a:r>
            <a:r>
              <a:rPr lang="ru-RU">
                <a:solidFill>
                  <a:srgbClr val="0D0D0D"/>
                </a:solidFill>
              </a:rPr>
              <a:t>4</a:t>
            </a:r>
          </a:p>
          <a:p>
            <a:r>
              <a:rPr lang="ru-RU" b="1">
                <a:solidFill>
                  <a:srgbClr val="FF0000"/>
                </a:solidFill>
              </a:rPr>
              <a:t>Тема: </a:t>
            </a:r>
            <a:r>
              <a:rPr lang="ru-RU">
                <a:solidFill>
                  <a:srgbClr val="0D0D0D"/>
                </a:solidFill>
              </a:rPr>
              <a:t>«Работа с печатным текстом»</a:t>
            </a:r>
          </a:p>
          <a:p>
            <a:r>
              <a:rPr lang="ru-RU" b="1">
                <a:solidFill>
                  <a:srgbClr val="FF0000"/>
                </a:solidFill>
              </a:rPr>
              <a:t>Учебная ситуация: </a:t>
            </a:r>
            <a:r>
              <a:rPr lang="ru-RU">
                <a:solidFill>
                  <a:srgbClr val="0D0D0D"/>
                </a:solidFill>
              </a:rPr>
              <a:t>Берём интервью у героя. После прочтения книги учащиеся берут интервью у друг друга. Один партнёр задаёт герою книги вопросы, а другой отвечает от имени героя. Учащиеся ведут интервью в соответствующей манере и успешно изображают  героя рассказа.</a:t>
            </a:r>
          </a:p>
          <a:p>
            <a:endParaRPr lang="ru-RU">
              <a:solidFill>
                <a:srgbClr val="404040"/>
              </a:solidFill>
            </a:endParaRPr>
          </a:p>
          <a:p>
            <a:endParaRPr lang="ru-RU">
              <a:solidFill>
                <a:srgbClr val="0D0D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" y="11113"/>
            <a:ext cx="9128125" cy="6846887"/>
          </a:xfrm>
        </p:spPr>
      </p:pic>
      <p:sp>
        <p:nvSpPr>
          <p:cNvPr id="135170" name="Rectangle 3"/>
          <p:cNvSpPr>
            <a:spLocks noChangeArrowheads="1"/>
          </p:cNvSpPr>
          <p:nvPr/>
        </p:nvSpPr>
        <p:spPr bwMode="auto">
          <a:xfrm>
            <a:off x="323850" y="37623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135171" name="Rectangle 5"/>
          <p:cNvSpPr>
            <a:spLocks noChangeArrowheads="1"/>
          </p:cNvSpPr>
          <p:nvPr/>
        </p:nvSpPr>
        <p:spPr bwMode="auto">
          <a:xfrm>
            <a:off x="395288" y="1125538"/>
            <a:ext cx="7993062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Класс</a:t>
            </a:r>
            <a:r>
              <a:rPr lang="ru-RU">
                <a:solidFill>
                  <a:srgbClr val="FF0000"/>
                </a:solidFill>
              </a:rPr>
              <a:t>: </a:t>
            </a:r>
            <a:r>
              <a:rPr lang="ru-RU">
                <a:solidFill>
                  <a:srgbClr val="0D0D0D"/>
                </a:solidFill>
              </a:rPr>
              <a:t>4</a:t>
            </a:r>
          </a:p>
          <a:p>
            <a:r>
              <a:rPr lang="ru-RU" b="1">
                <a:solidFill>
                  <a:srgbClr val="FF0000"/>
                </a:solidFill>
              </a:rPr>
              <a:t>Тема: </a:t>
            </a:r>
            <a:r>
              <a:rPr lang="ru-RU">
                <a:solidFill>
                  <a:srgbClr val="0D0D0D"/>
                </a:solidFill>
              </a:rPr>
              <a:t>«Работа с печатным текстом»</a:t>
            </a:r>
          </a:p>
          <a:p>
            <a:r>
              <a:rPr lang="ru-RU" b="1">
                <a:solidFill>
                  <a:srgbClr val="FF0000"/>
                </a:solidFill>
              </a:rPr>
              <a:t>Учебная ситуация: </a:t>
            </a:r>
            <a:r>
              <a:rPr lang="ru-RU">
                <a:solidFill>
                  <a:srgbClr val="0D0D0D"/>
                </a:solidFill>
              </a:rPr>
              <a:t>Берём интервью у героя. После прочтения книги учащиеся берут интервью у друг друга. Один партнёр задаёт герою книги вопросы, а другой отвечает от имени героя. Учащиеся ведут интервью в соответствующей манере и успешно изображают  героя рассказа.</a:t>
            </a:r>
          </a:p>
          <a:p>
            <a:endParaRPr lang="ru-RU">
              <a:solidFill>
                <a:srgbClr val="404040"/>
              </a:solidFill>
            </a:endParaRPr>
          </a:p>
          <a:p>
            <a:endParaRPr lang="ru-RU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AutoShape 11"/>
          <p:cNvSpPr>
            <a:spLocks noChangeArrowheads="1"/>
          </p:cNvSpPr>
          <p:nvPr/>
        </p:nvSpPr>
        <p:spPr bwMode="auto">
          <a:xfrm>
            <a:off x="395288" y="260350"/>
            <a:ext cx="3455987" cy="2089150"/>
          </a:xfrm>
          <a:prstGeom prst="cloudCallout">
            <a:avLst>
              <a:gd name="adj1" fmla="val -43523"/>
              <a:gd name="adj2" fmla="val 51824"/>
            </a:avLst>
          </a:prstGeom>
          <a:solidFill>
            <a:srgbClr val="00FFFF"/>
          </a:solidFill>
          <a:ln w="28575">
            <a:solidFill>
              <a:srgbClr val="9900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sz="3200" b="1">
              <a:solidFill>
                <a:srgbClr val="9900FF"/>
              </a:solidFill>
            </a:endParaRPr>
          </a:p>
          <a:p>
            <a:pPr algn="ctr" eaLnBrk="1" hangingPunct="1"/>
            <a:r>
              <a:rPr lang="ru-RU" sz="3600" b="1">
                <a:solidFill>
                  <a:srgbClr val="9900FF"/>
                </a:solidFill>
              </a:rPr>
              <a:t>Выбор</a:t>
            </a:r>
          </a:p>
        </p:txBody>
      </p:sp>
      <p:sp>
        <p:nvSpPr>
          <p:cNvPr id="125955" name="Rectangle 12"/>
          <p:cNvSpPr>
            <a:spLocks noChangeArrowheads="1"/>
          </p:cNvSpPr>
          <p:nvPr/>
        </p:nvSpPr>
        <p:spPr bwMode="auto">
          <a:xfrm>
            <a:off x="250825" y="2708275"/>
            <a:ext cx="2305050" cy="7207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FFFFFF"/>
              </a:solidFill>
            </a:endParaRPr>
          </a:p>
        </p:txBody>
      </p:sp>
      <p:sp>
        <p:nvSpPr>
          <p:cNvPr id="125956" name="AutoShape 13"/>
          <p:cNvSpPr>
            <a:spLocks noChangeArrowheads="1"/>
          </p:cNvSpPr>
          <p:nvPr/>
        </p:nvSpPr>
        <p:spPr bwMode="auto">
          <a:xfrm>
            <a:off x="5580063" y="2565400"/>
            <a:ext cx="1511300" cy="865188"/>
          </a:xfrm>
          <a:prstGeom prst="triangle">
            <a:avLst>
              <a:gd name="adj" fmla="val 50000"/>
            </a:avLst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FFFFFF"/>
              </a:solidFill>
            </a:endParaRPr>
          </a:p>
        </p:txBody>
      </p:sp>
      <p:sp>
        <p:nvSpPr>
          <p:cNvPr id="125957" name="Rectangle 14"/>
          <p:cNvSpPr>
            <a:spLocks noChangeArrowheads="1"/>
          </p:cNvSpPr>
          <p:nvPr/>
        </p:nvSpPr>
        <p:spPr bwMode="auto">
          <a:xfrm>
            <a:off x="7380288" y="2565400"/>
            <a:ext cx="1009650" cy="865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FFFFFF"/>
              </a:solidFill>
            </a:endParaRPr>
          </a:p>
        </p:txBody>
      </p:sp>
      <p:sp>
        <p:nvSpPr>
          <p:cNvPr id="125958" name="AutoShape 15"/>
          <p:cNvSpPr>
            <a:spLocks noChangeArrowheads="1"/>
          </p:cNvSpPr>
          <p:nvPr/>
        </p:nvSpPr>
        <p:spPr bwMode="auto">
          <a:xfrm>
            <a:off x="2843213" y="2420938"/>
            <a:ext cx="1152525" cy="1081087"/>
          </a:xfrm>
          <a:prstGeom prst="diamond">
            <a:avLst/>
          </a:prstGeom>
          <a:solidFill>
            <a:srgbClr val="99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FFFFFF"/>
              </a:solidFill>
            </a:endParaRPr>
          </a:p>
        </p:txBody>
      </p:sp>
      <p:sp>
        <p:nvSpPr>
          <p:cNvPr id="125959" name="AutoShape 16"/>
          <p:cNvSpPr>
            <a:spLocks noChangeArrowheads="1"/>
          </p:cNvSpPr>
          <p:nvPr/>
        </p:nvSpPr>
        <p:spPr bwMode="auto">
          <a:xfrm>
            <a:off x="4211638" y="2060575"/>
            <a:ext cx="1439862" cy="1439863"/>
          </a:xfrm>
          <a:prstGeom prst="octagon">
            <a:avLst>
              <a:gd name="adj" fmla="val 29287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FFFFFF"/>
              </a:solidFill>
            </a:endParaRPr>
          </a:p>
        </p:txBody>
      </p:sp>
      <p:sp>
        <p:nvSpPr>
          <p:cNvPr id="125960" name="WordArt 17"/>
          <p:cNvSpPr>
            <a:spLocks noChangeArrowheads="1" noChangeShapeType="1" noTextEdit="1"/>
          </p:cNvSpPr>
          <p:nvPr/>
        </p:nvSpPr>
        <p:spPr bwMode="auto">
          <a:xfrm>
            <a:off x="3924300" y="5876925"/>
            <a:ext cx="2447925" cy="7508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:rPr>
              <a:t>Р=(а+в) 2</a:t>
            </a:r>
          </a:p>
        </p:txBody>
      </p:sp>
      <p:sp>
        <p:nvSpPr>
          <p:cNvPr id="125961" name="WordArt 18"/>
          <p:cNvSpPr>
            <a:spLocks noChangeArrowheads="1" noChangeShapeType="1" noTextEdit="1"/>
          </p:cNvSpPr>
          <p:nvPr/>
        </p:nvSpPr>
        <p:spPr bwMode="auto">
          <a:xfrm>
            <a:off x="7019925" y="5516563"/>
            <a:ext cx="1512888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:rPr>
              <a:t>Р=а 4</a:t>
            </a:r>
          </a:p>
        </p:txBody>
      </p:sp>
      <p:sp>
        <p:nvSpPr>
          <p:cNvPr id="125962" name="WordArt 19"/>
          <p:cNvSpPr>
            <a:spLocks noChangeArrowheads="1" noChangeShapeType="1" noTextEdit="1"/>
          </p:cNvSpPr>
          <p:nvPr/>
        </p:nvSpPr>
        <p:spPr bwMode="auto">
          <a:xfrm>
            <a:off x="250825" y="5589588"/>
            <a:ext cx="1512888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:rPr>
              <a:t>Р=а з</a:t>
            </a:r>
          </a:p>
        </p:txBody>
      </p:sp>
      <p:sp>
        <p:nvSpPr>
          <p:cNvPr id="125963" name="AutoShape 20"/>
          <p:cNvSpPr>
            <a:spLocks noChangeArrowheads="1"/>
          </p:cNvSpPr>
          <p:nvPr/>
        </p:nvSpPr>
        <p:spPr bwMode="auto">
          <a:xfrm>
            <a:off x="1331913" y="5805488"/>
            <a:ext cx="144462" cy="215900"/>
          </a:xfrm>
          <a:prstGeom prst="flowChartConnector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FFFFFF"/>
              </a:solidFill>
            </a:endParaRPr>
          </a:p>
        </p:txBody>
      </p:sp>
      <p:sp>
        <p:nvSpPr>
          <p:cNvPr id="125964" name="AutoShape 21"/>
          <p:cNvSpPr>
            <a:spLocks noChangeArrowheads="1"/>
          </p:cNvSpPr>
          <p:nvPr/>
        </p:nvSpPr>
        <p:spPr bwMode="auto">
          <a:xfrm>
            <a:off x="8101013" y="5734050"/>
            <a:ext cx="144462" cy="215900"/>
          </a:xfrm>
          <a:prstGeom prst="flowChartConnector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FFFFFF"/>
              </a:solidFill>
            </a:endParaRPr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1835150" y="3429000"/>
            <a:ext cx="3384550" cy="2376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3708400" y="3500438"/>
            <a:ext cx="3816350" cy="1944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 flipH="1">
            <a:off x="7956550" y="3644900"/>
            <a:ext cx="1588" cy="180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 flipH="1">
            <a:off x="1116013" y="3573463"/>
            <a:ext cx="4535487" cy="180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4500563" y="1989138"/>
            <a:ext cx="8636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96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25970" name="WordArt 27"/>
          <p:cNvSpPr>
            <a:spLocks noChangeArrowheads="1" noChangeShapeType="1" noTextEdit="1"/>
          </p:cNvSpPr>
          <p:nvPr/>
        </p:nvSpPr>
        <p:spPr bwMode="auto">
          <a:xfrm>
            <a:off x="2124075" y="5229225"/>
            <a:ext cx="19050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:rPr>
              <a:t>Р=а+в+с</a:t>
            </a:r>
          </a:p>
        </p:txBody>
      </p:sp>
    </p:spTree>
    <p:extLst>
      <p:ext uri="{BB962C8B-B14F-4D97-AF65-F5344CB8AC3E}">
        <p14:creationId xmlns:p14="http://schemas.microsoft.com/office/powerpoint/2010/main" val="34432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5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2" grpId="0" animBg="1"/>
      <p:bldP spid="15383" grpId="0" animBg="1"/>
      <p:bldP spid="15384" grpId="0" animBg="1"/>
      <p:bldP spid="1538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4500563" y="0"/>
            <a:ext cx="4321175" cy="3168650"/>
          </a:xfrm>
          <a:prstGeom prst="flowChartPunchedTape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FFFFFF"/>
              </a:solidFill>
            </a:endParaRPr>
          </a:p>
        </p:txBody>
      </p:sp>
      <p:sp>
        <p:nvSpPr>
          <p:cNvPr id="130051" name="Oval 3"/>
          <p:cNvSpPr>
            <a:spLocks noChangeArrowheads="1"/>
          </p:cNvSpPr>
          <p:nvPr/>
        </p:nvSpPr>
        <p:spPr bwMode="auto">
          <a:xfrm>
            <a:off x="900113" y="3068638"/>
            <a:ext cx="6049962" cy="1439862"/>
          </a:xfrm>
          <a:prstGeom prst="ellipse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FFFFFF"/>
              </a:solidFill>
            </a:endParaRPr>
          </a:p>
        </p:txBody>
      </p:sp>
      <p:sp>
        <p:nvSpPr>
          <p:cNvPr id="130052" name="WordArt 4"/>
          <p:cNvSpPr>
            <a:spLocks noChangeArrowheads="1" noChangeShapeType="1" noTextEdit="1"/>
          </p:cNvSpPr>
          <p:nvPr/>
        </p:nvSpPr>
        <p:spPr bwMode="auto">
          <a:xfrm>
            <a:off x="2124075" y="3573463"/>
            <a:ext cx="3671888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хв.стун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572000" y="620713"/>
            <a:ext cx="431958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660066"/>
                </a:solidFill>
              </a:rPr>
              <a:t>Приём: невыполнимое практическое задание, похожее на предыдущее.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660066"/>
                </a:solidFill>
              </a:rPr>
              <a:t>Показать неприменимость старых знаний.</a:t>
            </a:r>
          </a:p>
          <a:p>
            <a:pPr eaLnBrk="1" hangingPunct="1">
              <a:spcBef>
                <a:spcPct val="50000"/>
              </a:spcBef>
            </a:pPr>
            <a:endParaRPr lang="ru-RU" sz="2400" b="1">
              <a:solidFill>
                <a:srgbClr val="660066"/>
              </a:solidFill>
            </a:endParaRPr>
          </a:p>
        </p:txBody>
      </p:sp>
      <p:sp>
        <p:nvSpPr>
          <p:cNvPr id="130054" name="AutoShape 9"/>
          <p:cNvSpPr>
            <a:spLocks noChangeArrowheads="1"/>
          </p:cNvSpPr>
          <p:nvPr/>
        </p:nvSpPr>
        <p:spPr bwMode="auto">
          <a:xfrm>
            <a:off x="539750" y="476250"/>
            <a:ext cx="3384550" cy="2087563"/>
          </a:xfrm>
          <a:prstGeom prst="cloudCallout">
            <a:avLst>
              <a:gd name="adj1" fmla="val -20074"/>
              <a:gd name="adj2" fmla="val 73500"/>
            </a:avLst>
          </a:prstGeom>
          <a:solidFill>
            <a:srgbClr val="00FFFF"/>
          </a:solidFill>
          <a:ln w="28575">
            <a:solidFill>
              <a:srgbClr val="9900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9900FF"/>
                </a:solidFill>
              </a:rPr>
              <a:t>Ситуация несоответствие</a:t>
            </a:r>
          </a:p>
        </p:txBody>
      </p:sp>
      <p:sp>
        <p:nvSpPr>
          <p:cNvPr id="130055" name="Oval 10"/>
          <p:cNvSpPr>
            <a:spLocks noChangeArrowheads="1"/>
          </p:cNvSpPr>
          <p:nvPr/>
        </p:nvSpPr>
        <p:spPr bwMode="auto">
          <a:xfrm>
            <a:off x="611188" y="5084763"/>
            <a:ext cx="1728787" cy="129698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FFFFFF"/>
              </a:solidFill>
            </a:endParaRPr>
          </a:p>
        </p:txBody>
      </p:sp>
      <p:sp>
        <p:nvSpPr>
          <p:cNvPr id="130056" name="Oval 11"/>
          <p:cNvSpPr>
            <a:spLocks noChangeArrowheads="1"/>
          </p:cNvSpPr>
          <p:nvPr/>
        </p:nvSpPr>
        <p:spPr bwMode="auto">
          <a:xfrm>
            <a:off x="2484438" y="5157788"/>
            <a:ext cx="2593975" cy="129698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>
              <a:solidFill>
                <a:srgbClr val="0000FF"/>
              </a:solidFill>
            </a:endParaRPr>
          </a:p>
        </p:txBody>
      </p:sp>
      <p:sp>
        <p:nvSpPr>
          <p:cNvPr id="130057" name="Oval 12"/>
          <p:cNvSpPr>
            <a:spLocks noChangeArrowheads="1"/>
          </p:cNvSpPr>
          <p:nvPr/>
        </p:nvSpPr>
        <p:spPr bwMode="auto">
          <a:xfrm>
            <a:off x="5580063" y="5084763"/>
            <a:ext cx="3024187" cy="129698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FFFFFF"/>
              </a:solidFill>
            </a:endParaRPr>
          </a:p>
        </p:txBody>
      </p:sp>
      <p:sp>
        <p:nvSpPr>
          <p:cNvPr id="130058" name="WordArt 13"/>
          <p:cNvSpPr>
            <a:spLocks noChangeArrowheads="1" noChangeShapeType="1" noTextEdit="1"/>
          </p:cNvSpPr>
          <p:nvPr/>
        </p:nvSpPr>
        <p:spPr bwMode="auto">
          <a:xfrm>
            <a:off x="900113" y="5445125"/>
            <a:ext cx="12954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:rPr>
              <a:t>хвост</a:t>
            </a:r>
          </a:p>
        </p:txBody>
      </p:sp>
      <p:sp>
        <p:nvSpPr>
          <p:cNvPr id="130059" name="WordArt 14"/>
          <p:cNvSpPr>
            <a:spLocks noChangeArrowheads="1" noChangeShapeType="1" noTextEdit="1"/>
          </p:cNvSpPr>
          <p:nvPr/>
        </p:nvSpPr>
        <p:spPr bwMode="auto">
          <a:xfrm>
            <a:off x="2627313" y="4797425"/>
            <a:ext cx="2376487" cy="1223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spc="720">
              <a:solidFill>
                <a:srgbClr val="0000FF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</a:endParaRPr>
          </a:p>
          <a:p>
            <a:pPr algn="ctr"/>
            <a:r>
              <a:rPr lang="ru-RU" sz="3600" b="1" kern="10" spc="72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:rPr>
              <a:t>хвастуны</a:t>
            </a:r>
          </a:p>
        </p:txBody>
      </p:sp>
      <p:sp>
        <p:nvSpPr>
          <p:cNvPr id="130060" name="WordArt 15"/>
          <p:cNvSpPr>
            <a:spLocks noChangeArrowheads="1" noChangeShapeType="1" noTextEdit="1"/>
          </p:cNvSpPr>
          <p:nvPr/>
        </p:nvSpPr>
        <p:spPr bwMode="auto">
          <a:xfrm>
            <a:off x="5867400" y="5445125"/>
            <a:ext cx="2562225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:rPr>
              <a:t>хвастаться</a:t>
            </a:r>
          </a:p>
        </p:txBody>
      </p:sp>
      <p:pic>
        <p:nvPicPr>
          <p:cNvPr id="130061" name="Picture 17" descr="ARROW_R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51944">
            <a:off x="963613" y="4445000"/>
            <a:ext cx="14414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62" name="Picture 18" descr="ARROW_R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5638" y="4589463"/>
            <a:ext cx="14414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63" name="Picture 19" descr="ARROW_R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1646">
            <a:off x="6156325" y="4292600"/>
            <a:ext cx="14414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46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Oval 5"/>
          <p:cNvSpPr>
            <a:spLocks noChangeArrowheads="1"/>
          </p:cNvSpPr>
          <p:nvPr/>
        </p:nvSpPr>
        <p:spPr bwMode="auto">
          <a:xfrm>
            <a:off x="0" y="4724400"/>
            <a:ext cx="3600450" cy="2133600"/>
          </a:xfrm>
          <a:prstGeom prst="ellipse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FFFFFF"/>
              </a:solidFill>
            </a:endParaRPr>
          </a:p>
        </p:txBody>
      </p:sp>
      <p:sp>
        <p:nvSpPr>
          <p:cNvPr id="135171" name="AutoShape 2"/>
          <p:cNvSpPr>
            <a:spLocks noChangeArrowheads="1"/>
          </p:cNvSpPr>
          <p:nvPr/>
        </p:nvSpPr>
        <p:spPr bwMode="auto">
          <a:xfrm>
            <a:off x="250825" y="0"/>
            <a:ext cx="6985000" cy="2420938"/>
          </a:xfrm>
          <a:prstGeom prst="cloudCallout">
            <a:avLst>
              <a:gd name="adj1" fmla="val -37569"/>
              <a:gd name="adj2" fmla="val 62394"/>
            </a:avLst>
          </a:prstGeom>
          <a:solidFill>
            <a:srgbClr val="00FFFF"/>
          </a:solidFill>
          <a:ln w="28575">
            <a:solidFill>
              <a:srgbClr val="9900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9900FF"/>
                </a:solidFill>
              </a:rPr>
              <a:t>Ситуация </a:t>
            </a:r>
          </a:p>
          <a:p>
            <a:pPr algn="ctr" eaLnBrk="1" hangingPunct="1"/>
            <a:r>
              <a:rPr lang="ru-RU" sz="2800" b="1">
                <a:solidFill>
                  <a:srgbClr val="9900FF"/>
                </a:solidFill>
              </a:rPr>
              <a:t>неопределенность,</a:t>
            </a:r>
          </a:p>
          <a:p>
            <a:pPr algn="ctr" eaLnBrk="1" hangingPunct="1"/>
            <a:r>
              <a:rPr lang="ru-RU" sz="2800" b="1">
                <a:solidFill>
                  <a:srgbClr val="9900FF"/>
                </a:solidFill>
              </a:rPr>
              <a:t>конфликт,</a:t>
            </a:r>
          </a:p>
          <a:p>
            <a:pPr algn="ctr" eaLnBrk="1" hangingPunct="1"/>
            <a:r>
              <a:rPr lang="ru-RU" sz="2800" b="1">
                <a:solidFill>
                  <a:srgbClr val="9900FF"/>
                </a:solidFill>
              </a:rPr>
              <a:t>неожиданность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323850" y="5013325"/>
            <a:ext cx="33845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Глубокая ночь. А в городе открыты магазины. Работают школы. Почему?</a:t>
            </a:r>
          </a:p>
        </p:txBody>
      </p:sp>
      <p:pic>
        <p:nvPicPr>
          <p:cNvPr id="13517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492375"/>
            <a:ext cx="47625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7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9"/>
          <p:cNvSpPr>
            <a:spLocks noChangeArrowheads="1"/>
          </p:cNvSpPr>
          <p:nvPr/>
        </p:nvSpPr>
        <p:spPr bwMode="auto">
          <a:xfrm>
            <a:off x="4716463" y="188913"/>
            <a:ext cx="4032250" cy="3455987"/>
          </a:xfrm>
          <a:prstGeom prst="flowChartPunchedTape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FFFFFF"/>
              </a:solidFill>
            </a:endParaRPr>
          </a:p>
        </p:txBody>
      </p:sp>
      <p:sp>
        <p:nvSpPr>
          <p:cNvPr id="17411" name="Text Box 20"/>
          <p:cNvSpPr txBox="1">
            <a:spLocks noChangeArrowheads="1"/>
          </p:cNvSpPr>
          <p:nvPr/>
        </p:nvSpPr>
        <p:spPr bwMode="auto">
          <a:xfrm>
            <a:off x="5003800" y="836613"/>
            <a:ext cx="3240088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660066"/>
                </a:solidFill>
              </a:rPr>
              <a:t>Приём: предложить вопрос или задание «на ошибку»</a:t>
            </a:r>
          </a:p>
        </p:txBody>
      </p:sp>
      <p:sp>
        <p:nvSpPr>
          <p:cNvPr id="129028" name="Oval 21"/>
          <p:cNvSpPr>
            <a:spLocks noChangeArrowheads="1"/>
          </p:cNvSpPr>
          <p:nvPr/>
        </p:nvSpPr>
        <p:spPr bwMode="auto">
          <a:xfrm>
            <a:off x="323850" y="4221163"/>
            <a:ext cx="7848600" cy="244792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99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FFFFFF"/>
              </a:solidFill>
            </a:endParaRPr>
          </a:p>
        </p:txBody>
      </p:sp>
      <p:sp>
        <p:nvSpPr>
          <p:cNvPr id="129029" name="WordArt 23"/>
          <p:cNvSpPr>
            <a:spLocks noChangeArrowheads="1" noChangeShapeType="1" noTextEdit="1"/>
          </p:cNvSpPr>
          <p:nvPr/>
        </p:nvSpPr>
        <p:spPr bwMode="auto">
          <a:xfrm>
            <a:off x="1042988" y="4941888"/>
            <a:ext cx="69056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"На утренней заре пастух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Не гон.  т уж коров из хлева..."</a:t>
            </a:r>
          </a:p>
        </p:txBody>
      </p:sp>
      <p:sp>
        <p:nvSpPr>
          <p:cNvPr id="129030" name="AutoShape 7"/>
          <p:cNvSpPr>
            <a:spLocks noChangeArrowheads="1"/>
          </p:cNvSpPr>
          <p:nvPr/>
        </p:nvSpPr>
        <p:spPr bwMode="auto">
          <a:xfrm>
            <a:off x="323850" y="476250"/>
            <a:ext cx="4032250" cy="2420938"/>
          </a:xfrm>
          <a:prstGeom prst="cloudCallout">
            <a:avLst>
              <a:gd name="adj1" fmla="val -19528"/>
              <a:gd name="adj2" fmla="val 76162"/>
            </a:avLst>
          </a:prstGeom>
          <a:solidFill>
            <a:srgbClr val="00FFFF"/>
          </a:solidFill>
          <a:ln w="28575">
            <a:solidFill>
              <a:srgbClr val="9900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9900FF"/>
                </a:solidFill>
              </a:rPr>
              <a:t>Ситуация неожидан</a:t>
            </a:r>
          </a:p>
          <a:p>
            <a:pPr algn="ctr" eaLnBrk="1" hangingPunct="1"/>
            <a:r>
              <a:rPr lang="ru-RU" sz="2800" b="1">
                <a:solidFill>
                  <a:srgbClr val="9900FF"/>
                </a:solidFill>
              </a:rPr>
              <a:t>ность</a:t>
            </a:r>
          </a:p>
        </p:txBody>
      </p:sp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2555875" y="5445125"/>
            <a:ext cx="24765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е</a:t>
            </a:r>
          </a:p>
        </p:txBody>
      </p:sp>
      <p:sp>
        <p:nvSpPr>
          <p:cNvPr id="17419" name="WordArt 11"/>
          <p:cNvSpPr>
            <a:spLocks noChangeArrowheads="1" noChangeShapeType="1" noTextEdit="1"/>
          </p:cNvSpPr>
          <p:nvPr/>
        </p:nvSpPr>
        <p:spPr bwMode="auto">
          <a:xfrm>
            <a:off x="2555875" y="5373688"/>
            <a:ext cx="2667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359097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8" grpId="0" animBg="1"/>
      <p:bldP spid="1741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113"/>
            <a:ext cx="9128125" cy="6846887"/>
          </a:xfrm>
        </p:spPr>
      </p:pic>
      <p:sp>
        <p:nvSpPr>
          <p:cNvPr id="136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algn="l"/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FF0000"/>
                </a:solidFill>
              </a:rPr>
              <a:t>Включение в систему знаний и повторение.</a:t>
            </a:r>
            <a:r>
              <a:rPr lang="ru-RU" smtClean="0"/>
              <a:t> </a:t>
            </a:r>
          </a:p>
        </p:txBody>
      </p:sp>
      <p:sp>
        <p:nvSpPr>
          <p:cNvPr id="136195" name="Прямоугольник 2"/>
          <p:cNvSpPr>
            <a:spLocks noChangeArrowheads="1"/>
          </p:cNvSpPr>
          <p:nvPr/>
        </p:nvSpPr>
        <p:spPr bwMode="auto">
          <a:xfrm>
            <a:off x="107950" y="188913"/>
            <a:ext cx="8785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196" name="Rectangle 5"/>
          <p:cNvSpPr>
            <a:spLocks noChangeArrowheads="1"/>
          </p:cNvSpPr>
          <p:nvPr/>
        </p:nvSpPr>
        <p:spPr bwMode="auto">
          <a:xfrm>
            <a:off x="323850" y="2133600"/>
            <a:ext cx="8208963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92725"/>
                </a:solidFill>
              </a:rPr>
              <a:t>Основной  целью  этапа  включения  в  систему  знаний  и  повторения  является   повторение   и   закрепление   ранее   изученного   и   подготовка   к  </a:t>
            </a:r>
          </a:p>
          <a:p>
            <a:r>
              <a:rPr lang="ru-RU" sz="2400" b="1">
                <a:solidFill>
                  <a:srgbClr val="692725"/>
                </a:solidFill>
              </a:rPr>
              <a:t>изучению  следующих  разделов  курса,  выявление  границы  применимости  нового  знания  и  использование     его  в  системе  изученных  ранее  знаний,  повторение     учебного     содержания,     необходимого      для    обеспечения  содержательной   непрерывности</a:t>
            </a:r>
            <a:r>
              <a:rPr lang="ru-RU" b="1">
                <a:solidFill>
                  <a:srgbClr val="692725"/>
                </a:solidFill>
              </a:rPr>
              <a:t>,   </a:t>
            </a:r>
            <a:r>
              <a:rPr lang="ru-RU" sz="2400" b="1">
                <a:solidFill>
                  <a:srgbClr val="692725"/>
                </a:solidFill>
              </a:rPr>
              <a:t>включение   нового   способа   действий   в  систему знаний.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" y="11113"/>
            <a:ext cx="9128125" cy="6846887"/>
          </a:xfrm>
        </p:spPr>
      </p:pic>
      <p:sp>
        <p:nvSpPr>
          <p:cNvPr id="137218" name="Rectangle 3"/>
          <p:cNvSpPr>
            <a:spLocks noChangeArrowheads="1"/>
          </p:cNvSpPr>
          <p:nvPr/>
        </p:nvSpPr>
        <p:spPr bwMode="auto">
          <a:xfrm>
            <a:off x="323850" y="37623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137219" name="Rectangle 4"/>
          <p:cNvSpPr>
            <a:spLocks noChangeArrowheads="1"/>
          </p:cNvSpPr>
          <p:nvPr/>
        </p:nvSpPr>
        <p:spPr bwMode="auto">
          <a:xfrm>
            <a:off x="395288" y="1052513"/>
            <a:ext cx="79930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D0D0D"/>
              </a:solidFill>
            </a:endParaRPr>
          </a:p>
        </p:txBody>
      </p:sp>
      <p:graphicFrame>
        <p:nvGraphicFramePr>
          <p:cNvPr id="138297" name="Group 57"/>
          <p:cNvGraphicFramePr>
            <a:graphicFrameLocks noGrp="1"/>
          </p:cNvGraphicFramePr>
          <p:nvPr/>
        </p:nvGraphicFramePr>
        <p:xfrm>
          <a:off x="107950" y="1628775"/>
          <a:ext cx="9036050" cy="4998720"/>
        </p:xfrm>
        <a:graphic>
          <a:graphicData uri="http://schemas.openxmlformats.org/drawingml/2006/table">
            <a:tbl>
              <a:tblPr/>
              <a:tblGrid>
                <a:gridCol w="4040188"/>
                <a:gridCol w="661987"/>
                <a:gridCol w="43338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Типы традиционных уроков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 основной дидактической цели)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Типы уроков по ФГОС (по основной деятельностной цели)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ознакомления с новым материалом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«открытия» новых знаний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общеметодологической направленности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построения системы знаний) 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рефлексии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развивающего контроля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закрепления изученного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применения знаний и умений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обобщения и систематизации знаний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коррекции знаний и умений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– контрольная работа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Комбинированный урок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7251" name="Rectangle 51"/>
          <p:cNvSpPr>
            <a:spLocks noChangeArrowheads="1"/>
          </p:cNvSpPr>
          <p:nvPr/>
        </p:nvSpPr>
        <p:spPr bwMode="auto">
          <a:xfrm>
            <a:off x="2339975" y="500063"/>
            <a:ext cx="3140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C00000"/>
                </a:solidFill>
              </a:rPr>
              <a:t>Типы уроков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" y="11113"/>
            <a:ext cx="9128125" cy="6846887"/>
          </a:xfrm>
        </p:spPr>
      </p:pic>
      <p:sp>
        <p:nvSpPr>
          <p:cNvPr id="4505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6207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Задание:</a:t>
            </a:r>
            <a:br>
              <a:rPr lang="ru-RU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Назовите ассоциации к словосочетанию</a:t>
            </a:r>
            <a:r>
              <a:rPr lang="ru-RU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/>
            </a:r>
            <a:br>
              <a:rPr lang="ru-RU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подъем в горы</a:t>
            </a:r>
          </a:p>
        </p:txBody>
      </p:sp>
      <p:pic>
        <p:nvPicPr>
          <p:cNvPr id="33795" name="Picture 4" descr="81157_normal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781300"/>
            <a:ext cx="33655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" y="7938"/>
            <a:ext cx="9128125" cy="6846887"/>
          </a:xfrm>
        </p:spPr>
      </p:pic>
      <p:sp>
        <p:nvSpPr>
          <p:cNvPr id="138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492375"/>
            <a:ext cx="8229600" cy="1143000"/>
          </a:xfrm>
        </p:spPr>
        <p:txBody>
          <a:bodyPr/>
          <a:lstStyle/>
          <a:p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25800" y="0"/>
            <a:ext cx="588645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0000"/>
                </a:solidFill>
                <a:latin typeface="Arial Black" panose="020B0A04020102020204" pitchFamily="34" charset="0"/>
                <a:cs typeface="+mn-cs"/>
              </a:rPr>
              <a:t>Урок</a:t>
            </a:r>
            <a:r>
              <a:rPr lang="ru-RU" sz="4000" b="1" i="1" dirty="0">
                <a:latin typeface="Arial Black" panose="020B0A04020102020204" pitchFamily="34" charset="0"/>
                <a:cs typeface="+mn-cs"/>
              </a:rPr>
              <a:t> </a:t>
            </a:r>
            <a:r>
              <a:rPr lang="ru-RU" sz="4000" b="1" dirty="0">
                <a:latin typeface="+mn-lt"/>
                <a:cs typeface="+mn-cs"/>
              </a:rPr>
              <a:t>–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это зеркало общей и педагогической культуры учителя, мерило его интеллектуального богатства, показатель его кругозора, эрудиции.           В.А. Сухомлинский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34" y="3789040"/>
            <a:ext cx="3250820" cy="3047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" y="7938"/>
            <a:ext cx="9128125" cy="6846887"/>
          </a:xfrm>
        </p:spPr>
      </p:pic>
      <p:sp>
        <p:nvSpPr>
          <p:cNvPr id="1392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492375"/>
            <a:ext cx="8229600" cy="1143000"/>
          </a:xfrm>
        </p:spPr>
        <p:txBody>
          <a:bodyPr/>
          <a:lstStyle/>
          <a:p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67" name="Прямоугольник 4"/>
          <p:cNvSpPr>
            <a:spLocks noChangeArrowheads="1"/>
          </p:cNvSpPr>
          <p:nvPr/>
        </p:nvSpPr>
        <p:spPr bwMode="auto">
          <a:xfrm>
            <a:off x="250825" y="188913"/>
            <a:ext cx="871378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 </a:t>
            </a:r>
            <a:r>
              <a:rPr lang="ru-RU" b="1">
                <a:solidFill>
                  <a:srgbClr val="FF0000"/>
                </a:solidFill>
              </a:rPr>
              <a:t>общеметодологической направленности</a:t>
            </a:r>
            <a:endParaRPr lang="ru-RU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>
                <a:solidFill>
                  <a:srgbClr val="376092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39268" name="Rectangle 5"/>
          <p:cNvSpPr>
            <a:spLocks noChangeArrowheads="1"/>
          </p:cNvSpPr>
          <p:nvPr/>
        </p:nvSpPr>
        <p:spPr bwMode="auto">
          <a:xfrm>
            <a:off x="468313" y="1484313"/>
            <a:ext cx="842486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92725"/>
                </a:solidFill>
              </a:rPr>
              <a:t>Деятельностная цель</a:t>
            </a:r>
            <a:r>
              <a:rPr lang="ru-RU" sz="2400">
                <a:solidFill>
                  <a:srgbClr val="692725"/>
                </a:solidFill>
              </a:rPr>
              <a:t>:</a:t>
            </a:r>
            <a:r>
              <a:rPr lang="ru-RU" sz="2400"/>
              <a:t> построение методов, связывающих изученные понятия в единую систему.</a:t>
            </a:r>
          </a:p>
          <a:p>
            <a:r>
              <a:rPr lang="ru-RU" sz="2400" b="1">
                <a:solidFill>
                  <a:srgbClr val="692725"/>
                </a:solidFill>
              </a:rPr>
              <a:t>Содержательная цель:</a:t>
            </a:r>
            <a:r>
              <a:rPr lang="ru-RU" sz="2400"/>
              <a:t> формирование у учащихся деятельностных способностей и способностей к структурированию и систематизации изучаемого предметного содержания, формирование способности учащихся к новому способу действия, связанному с построением структуры изученных понятий и алгоритмов.</a:t>
            </a:r>
          </a:p>
          <a:p>
            <a:r>
              <a:rPr lang="ru-RU" sz="2400" b="1">
                <a:solidFill>
                  <a:srgbClr val="692725"/>
                </a:solidFill>
              </a:rPr>
              <a:t>Виды уроков: </a:t>
            </a:r>
            <a:r>
              <a:rPr lang="ru-RU" sz="2400" b="1"/>
              <a:t>Конкурс</a:t>
            </a:r>
            <a:r>
              <a:rPr lang="ru-RU" sz="2400"/>
              <a:t>, конференция, экскурсия, консультация, урок-игра, диспут, создание проекта,обсуждение, обзорная лекция, беседа, урок-суд, урок-откровение, урок-совершенствование.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89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113"/>
            <a:ext cx="9128125" cy="6846887"/>
          </a:xfrm>
        </p:spPr>
      </p:pic>
      <p:sp>
        <p:nvSpPr>
          <p:cNvPr id="140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algn="l"/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рефлексии деятельности на уроке</a:t>
            </a:r>
            <a:endParaRPr lang="ru-RU" sz="3200" b="1" smtClean="0"/>
          </a:p>
        </p:txBody>
      </p:sp>
      <p:sp>
        <p:nvSpPr>
          <p:cNvPr id="140291" name="Прямоугольник 2"/>
          <p:cNvSpPr>
            <a:spLocks noChangeArrowheads="1"/>
          </p:cNvSpPr>
          <p:nvPr/>
        </p:nvSpPr>
        <p:spPr bwMode="auto">
          <a:xfrm>
            <a:off x="107950" y="188913"/>
            <a:ext cx="8785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292" name="Rectangle 5"/>
          <p:cNvSpPr>
            <a:spLocks noChangeArrowheads="1"/>
          </p:cNvSpPr>
          <p:nvPr/>
        </p:nvSpPr>
        <p:spPr bwMode="auto">
          <a:xfrm>
            <a:off x="323850" y="2133600"/>
            <a:ext cx="8208963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692725"/>
                </a:solidFill>
              </a:rPr>
              <a:t>Основной  целью  этапа  рефлексии  деятельности  на  уроке   является  </a:t>
            </a:r>
          </a:p>
          <a:p>
            <a:r>
              <a:rPr lang="ru-RU" b="1">
                <a:solidFill>
                  <a:srgbClr val="692725"/>
                </a:solidFill>
              </a:rPr>
              <a:t>осознание  учащимися  метода  преодоления  затруднений  и  самооценка  ими  результатов   своей   коррекционной   (а   в   случае,   если  ошибок   не   было,  самостоятельной) деятельности.</a:t>
            </a:r>
            <a:r>
              <a:rPr lang="ru-RU">
                <a:solidFill>
                  <a:srgbClr val="692725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28125" cy="6846888"/>
          </a:xfrm>
        </p:spPr>
      </p:pic>
      <p:sp>
        <p:nvSpPr>
          <p:cNvPr id="14848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492375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484" name="Прямоугольник 2"/>
          <p:cNvSpPr>
            <a:spLocks noChangeArrowheads="1"/>
          </p:cNvSpPr>
          <p:nvPr/>
        </p:nvSpPr>
        <p:spPr bwMode="auto">
          <a:xfrm>
            <a:off x="0" y="188913"/>
            <a:ext cx="8785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Равнобедренный треугольник 2"/>
          <p:cNvSpPr/>
          <p:nvPr/>
        </p:nvSpPr>
        <p:spPr>
          <a:xfrm rot="16200000">
            <a:off x="-535781" y="2812256"/>
            <a:ext cx="2714625" cy="1643063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>
              <a:defRPr/>
            </a:pPr>
            <a:r>
              <a:rPr lang="ru-RU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 многие педагоги нашей школы не проводят современные уроки?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19250" y="3429000"/>
            <a:ext cx="5429250" cy="5000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Традиционный урок-современный урок</a:t>
            </a:r>
          </a:p>
        </p:txBody>
      </p:sp>
      <p:sp>
        <p:nvSpPr>
          <p:cNvPr id="28" name="TextBox 27"/>
          <p:cNvSpPr txBox="1"/>
          <p:nvPr/>
        </p:nvSpPr>
        <p:spPr>
          <a:xfrm rot="18466024">
            <a:off x="1369219" y="1807369"/>
            <a:ext cx="2714625" cy="9159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rgbClr val="692725"/>
                </a:solidFill>
              </a:rPr>
              <a:t>известные ученые и</a:t>
            </a:r>
            <a:r>
              <a:rPr lang="ru-RU" sz="1800" b="1"/>
              <a:t> </a:t>
            </a:r>
            <a:r>
              <a:rPr lang="ru-RU" sz="1800" b="1">
                <a:solidFill>
                  <a:srgbClr val="692725"/>
                </a:solidFill>
              </a:rPr>
              <a:t>менее известные</a:t>
            </a:r>
            <a:r>
              <a:rPr lang="ru-RU" sz="1800" b="1"/>
              <a:t> </a:t>
            </a:r>
            <a:r>
              <a:rPr lang="ru-RU" sz="1800" b="1">
                <a:solidFill>
                  <a:srgbClr val="692725"/>
                </a:solidFill>
              </a:rPr>
              <a:t>учителя- практики.</a:t>
            </a:r>
          </a:p>
        </p:txBody>
      </p:sp>
      <p:sp>
        <p:nvSpPr>
          <p:cNvPr id="29" name="TextBox 28"/>
          <p:cNvSpPr txBox="1"/>
          <p:nvPr/>
        </p:nvSpPr>
        <p:spPr>
          <a:xfrm rot="18466024">
            <a:off x="2526507" y="1874044"/>
            <a:ext cx="2716212" cy="641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rgbClr val="692725"/>
                </a:solidFill>
              </a:rPr>
              <a:t>привычные формы  и</a:t>
            </a:r>
            <a:r>
              <a:rPr lang="ru-RU" sz="1800" b="1"/>
              <a:t> </a:t>
            </a:r>
            <a:r>
              <a:rPr lang="ru-RU" sz="1800" b="1">
                <a:solidFill>
                  <a:srgbClr val="692725"/>
                </a:solidFill>
              </a:rPr>
              <a:t>средства обучения</a:t>
            </a:r>
            <a:r>
              <a:rPr lang="ru-RU" sz="1800" b="1"/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 rot="18466024">
            <a:off x="4974431" y="1945482"/>
            <a:ext cx="2716213" cy="641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rgbClr val="692725"/>
                </a:solidFill>
              </a:rPr>
              <a:t>Знакомая всем</a:t>
            </a:r>
            <a:r>
              <a:rPr lang="ru-RU" sz="1800" b="1"/>
              <a:t> </a:t>
            </a:r>
            <a:r>
              <a:rPr lang="ru-RU" sz="1800" b="1">
                <a:solidFill>
                  <a:srgbClr val="692725"/>
                </a:solidFill>
              </a:rPr>
              <a:t>структура урока</a:t>
            </a:r>
          </a:p>
        </p:txBody>
      </p:sp>
      <p:sp>
        <p:nvSpPr>
          <p:cNvPr id="26" name="TextBox 25"/>
          <p:cNvSpPr txBox="1"/>
          <p:nvPr/>
        </p:nvSpPr>
        <p:spPr>
          <a:xfrm rot="2920738">
            <a:off x="1344612" y="4746626"/>
            <a:ext cx="2657475" cy="1098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6600" b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5400" b="1">
                <a:latin typeface="Times New Roman" pitchFamily="18" charset="0"/>
                <a:cs typeface="Times New Roman" pitchFamily="18" charset="0"/>
              </a:rPr>
              <a:t>знать</a:t>
            </a:r>
          </a:p>
        </p:txBody>
      </p:sp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 rot="-5400000">
            <a:off x="6485732" y="2955131"/>
            <a:ext cx="2928938" cy="1571625"/>
          </a:xfrm>
          <a:prstGeom prst="triangle">
            <a:avLst>
              <a:gd name="adj" fmla="val 50000"/>
            </a:avLst>
          </a:prstGeom>
          <a:solidFill>
            <a:srgbClr val="C6D9F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endParaRPr lang="ru-RU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28"/>
          <p:cNvSpPr txBox="1"/>
          <p:nvPr/>
        </p:nvSpPr>
        <p:spPr>
          <a:xfrm rot="18466024">
            <a:off x="3894137" y="1441451"/>
            <a:ext cx="2716213" cy="12176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692725"/>
                </a:solidFill>
              </a:rPr>
              <a:t>Нельзя обойтись без</a:t>
            </a:r>
            <a:r>
              <a:rPr lang="ru-RU" sz="1800" b="1"/>
              <a:t> </a:t>
            </a:r>
            <a:r>
              <a:rPr lang="ru-RU" sz="1400" b="1">
                <a:solidFill>
                  <a:srgbClr val="692725"/>
                </a:solidFill>
              </a:rPr>
              <a:t>воспитанной традиционным уроком</a:t>
            </a:r>
            <a:r>
              <a:rPr lang="ru-RU" sz="1400" b="1"/>
              <a:t> </a:t>
            </a:r>
            <a:r>
              <a:rPr lang="ru-RU" sz="1400" b="1">
                <a:solidFill>
                  <a:srgbClr val="692725"/>
                </a:solidFill>
              </a:rPr>
              <a:t>привычки к дисциплине и</a:t>
            </a:r>
            <a:r>
              <a:rPr lang="ru-RU" sz="1400" b="1"/>
              <a:t> </a:t>
            </a:r>
            <a:r>
              <a:rPr lang="ru-RU" sz="1400" b="1">
                <a:solidFill>
                  <a:srgbClr val="692725"/>
                </a:solidFill>
              </a:rPr>
              <a:t>порядку в голове. </a:t>
            </a:r>
          </a:p>
        </p:txBody>
      </p:sp>
      <p:sp>
        <p:nvSpPr>
          <p:cNvPr id="5" name="TextBox 29"/>
          <p:cNvSpPr txBox="1"/>
          <p:nvPr/>
        </p:nvSpPr>
        <p:spPr>
          <a:xfrm rot="18466024">
            <a:off x="6158706" y="1699419"/>
            <a:ext cx="2716213" cy="1279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692725"/>
                </a:solidFill>
              </a:rPr>
              <a:t>Все нормы четко</a:t>
            </a:r>
            <a:r>
              <a:rPr lang="ru-RU" sz="1800" b="1"/>
              <a:t> </a:t>
            </a:r>
            <a:r>
              <a:rPr lang="ru-RU" sz="1400" b="1">
                <a:solidFill>
                  <a:srgbClr val="692725"/>
                </a:solidFill>
              </a:rPr>
              <a:t>расписаны, легко</a:t>
            </a:r>
            <a:r>
              <a:rPr lang="ru-RU" sz="1400" b="1"/>
              <a:t> </a:t>
            </a:r>
            <a:r>
              <a:rPr lang="ru-RU" sz="1400" b="1">
                <a:solidFill>
                  <a:srgbClr val="692725"/>
                </a:solidFill>
              </a:rPr>
              <a:t>выполняются, никому ничего не надо доказывать, всем все понятно</a:t>
            </a:r>
            <a:r>
              <a:rPr lang="ru-RU" sz="1800"/>
              <a:t> </a:t>
            </a:r>
          </a:p>
        </p:txBody>
      </p:sp>
      <p:sp>
        <p:nvSpPr>
          <p:cNvPr id="7" name="TextBox 25"/>
          <p:cNvSpPr txBox="1"/>
          <p:nvPr/>
        </p:nvSpPr>
        <p:spPr>
          <a:xfrm rot="2920738">
            <a:off x="2728912" y="4889501"/>
            <a:ext cx="2657475" cy="1098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6600" b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аспознават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8" name="TextBox 25"/>
          <p:cNvSpPr txBox="1"/>
          <p:nvPr/>
        </p:nvSpPr>
        <p:spPr>
          <a:xfrm rot="2920738">
            <a:off x="3971925" y="4792663"/>
            <a:ext cx="2657475" cy="1098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6600" b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тличать</a:t>
            </a:r>
            <a:endParaRPr lang="ru-RU" sz="6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25"/>
          <p:cNvSpPr txBox="1"/>
          <p:nvPr/>
        </p:nvSpPr>
        <p:spPr>
          <a:xfrm rot="2920738">
            <a:off x="5357813" y="4832350"/>
            <a:ext cx="2657475" cy="1006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6000" b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онкретизироваь</a:t>
            </a:r>
            <a:endParaRPr lang="ru-RU" sz="6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5"/>
          <p:cNvSpPr txBox="1"/>
          <p:nvPr/>
        </p:nvSpPr>
        <p:spPr>
          <a:xfrm rot="2920738">
            <a:off x="6273800" y="4654550"/>
            <a:ext cx="2657475" cy="1006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6000" b="1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спользоваь</a:t>
            </a:r>
          </a:p>
        </p:txBody>
      </p:sp>
      <p:sp>
        <p:nvSpPr>
          <p:cNvPr id="148498" name="Text Box 18"/>
          <p:cNvSpPr txBox="1">
            <a:spLocks noChangeArrowheads="1"/>
          </p:cNvSpPr>
          <p:nvPr/>
        </p:nvSpPr>
        <p:spPr bwMode="auto">
          <a:xfrm>
            <a:off x="7343775" y="3429000"/>
            <a:ext cx="1905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FF0000"/>
                </a:solidFill>
              </a:rPr>
              <a:t>современный урок</a:t>
            </a:r>
          </a:p>
          <a:p>
            <a:r>
              <a:rPr lang="ru-RU" sz="1200" b="1">
                <a:solidFill>
                  <a:srgbClr val="FF0000"/>
                </a:solidFill>
              </a:rPr>
              <a:t>-требование времени, </a:t>
            </a:r>
          </a:p>
          <a:p>
            <a:r>
              <a:rPr lang="ru-RU" sz="1200" b="1">
                <a:solidFill>
                  <a:srgbClr val="FF0000"/>
                </a:solidFill>
              </a:rPr>
              <a:t>а не прихоть.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06" name="Group 2"/>
          <p:cNvGraphicFramePr>
            <a:graphicFrameLocks noGrp="1"/>
          </p:cNvGraphicFramePr>
          <p:nvPr>
            <p:ph idx="4294967295"/>
          </p:nvPr>
        </p:nvGraphicFramePr>
        <p:xfrm>
          <a:off x="539750" y="1341438"/>
          <a:ext cx="7920038" cy="5120640"/>
        </p:xfrm>
        <a:graphic>
          <a:graphicData uri="http://schemas.openxmlformats.org/drawingml/2006/table">
            <a:tbl>
              <a:tblPr/>
              <a:tblGrid>
                <a:gridCol w="1982788"/>
                <a:gridCol w="1979612"/>
                <a:gridCol w="1982788"/>
                <a:gridCol w="1974850"/>
              </a:tblGrid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9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радость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рост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результат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sp>
        <p:nvSpPr>
          <p:cNvPr id="149553" name="Text Box 49"/>
          <p:cNvSpPr txBox="1">
            <a:spLocks noChangeArrowheads="1"/>
          </p:cNvSpPr>
          <p:nvPr/>
        </p:nvSpPr>
        <p:spPr bwMode="auto">
          <a:xfrm>
            <a:off x="3111500" y="319088"/>
            <a:ext cx="3467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ассоциация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810657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Сам</a:t>
            </a:r>
            <a:r>
              <a:rPr lang="ru-RU" sz="7200" dirty="0" smtClean="0"/>
              <a:t>и</a:t>
            </a:r>
            <a:r>
              <a:rPr lang="ru-RU" sz="7200" dirty="0" smtClean="0">
                <a:solidFill>
                  <a:srgbClr val="FF0000"/>
                </a:solidFill>
              </a:rPr>
              <a:t> </a:t>
            </a:r>
            <a:r>
              <a:rPr lang="ru-RU" sz="7200" dirty="0" smtClean="0"/>
              <a:t>ставят цель </a:t>
            </a:r>
          </a:p>
          <a:p>
            <a:r>
              <a:rPr lang="ru-RU" sz="7200" dirty="0" smtClean="0">
                <a:solidFill>
                  <a:srgbClr val="FF0000"/>
                </a:solidFill>
              </a:rPr>
              <a:t>Сам</a:t>
            </a:r>
            <a:r>
              <a:rPr lang="ru-RU" sz="7200" dirty="0" smtClean="0"/>
              <a:t>ооценка</a:t>
            </a:r>
          </a:p>
          <a:p>
            <a:r>
              <a:rPr lang="ru-RU" sz="7200" dirty="0" smtClean="0">
                <a:solidFill>
                  <a:srgbClr val="FF0000"/>
                </a:solidFill>
              </a:rPr>
              <a:t>Сам</a:t>
            </a:r>
            <a:r>
              <a:rPr lang="ru-RU" sz="7200" dirty="0" smtClean="0"/>
              <a:t>оконтроль</a:t>
            </a:r>
          </a:p>
          <a:p>
            <a:r>
              <a:rPr lang="ru-RU" sz="7200" dirty="0" err="1" smtClean="0">
                <a:solidFill>
                  <a:srgbClr val="FF0000"/>
                </a:solidFill>
              </a:rPr>
              <a:t>Сам</a:t>
            </a:r>
            <a:r>
              <a:rPr lang="ru-RU" sz="7200" dirty="0" err="1" smtClean="0"/>
              <a:t>орефлексия</a:t>
            </a:r>
            <a:r>
              <a:rPr lang="ru-RU" sz="7200" dirty="0" smtClean="0"/>
              <a:t> 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0747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borbolet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0"/>
            <a:ext cx="591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200400" y="152400"/>
            <a:ext cx="57150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Урок бабочки</a:t>
            </a:r>
            <a:endParaRPr lang="pt-BR" sz="3600">
              <a:solidFill>
                <a:schemeClr val="tx2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32004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Text Box 4" descr="Mármore branco"/>
          <p:cNvSpPr txBox="1">
            <a:spLocks noChangeArrowheads="1"/>
          </p:cNvSpPr>
          <p:nvPr/>
        </p:nvSpPr>
        <p:spPr bwMode="auto">
          <a:xfrm>
            <a:off x="381000" y="461554"/>
            <a:ext cx="2438400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6600"/>
                </a:solidFill>
              </a:rPr>
              <a:t>Однажды в коконе появилась маленькая щель, случайно проходивший человек долгие часы стоял и наблюдал, как через эту маленькую щель пытается выйти бабочка. </a:t>
            </a:r>
            <a:endParaRPr lang="pt-BR" sz="2400" b="1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1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580063" y="381000"/>
            <a:ext cx="2801937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6600"/>
                </a:solidFill>
              </a:rPr>
              <a:t>Прошло много времени, бабочка как будто оставила свои усилия, а щель оставалась все такой же маленькой. </a:t>
            </a:r>
            <a:endParaRPr lang="pt-BR" sz="1000" b="1" i="1">
              <a:solidFill>
                <a:srgbClr val="006600"/>
              </a:solidFill>
            </a:endParaRPr>
          </a:p>
          <a:p>
            <a:endParaRPr lang="ru-RU" b="1" i="1">
              <a:solidFill>
                <a:srgbClr val="006600"/>
              </a:solidFill>
            </a:endParaRPr>
          </a:p>
          <a:p>
            <a:r>
              <a:rPr lang="ru-RU" b="1" i="1">
                <a:solidFill>
                  <a:srgbClr val="006600"/>
                </a:solidFill>
              </a:rPr>
              <a:t>Казалось, бабочка сделала все, что могла, и что ни на что другое у нее не было больше сил.  </a:t>
            </a:r>
            <a:endParaRPr lang="pt-BR" b="1" i="1">
              <a:solidFill>
                <a:srgbClr val="006600"/>
              </a:solidFill>
            </a:endParaRPr>
          </a:p>
        </p:txBody>
      </p:sp>
      <p:pic>
        <p:nvPicPr>
          <p:cNvPr id="3075" name="Picture 3" descr="borbolet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21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63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90600" y="381000"/>
            <a:ext cx="24384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6600"/>
                </a:solidFill>
              </a:rPr>
              <a:t>Тогда человек решил помочь бабочке: он взял перочинный ножик и разрезал кокон. Бабочка тотчас вышла. </a:t>
            </a:r>
            <a:endParaRPr lang="pt-BR" b="1" i="1">
              <a:solidFill>
                <a:srgbClr val="006600"/>
              </a:solidFill>
            </a:endParaRPr>
          </a:p>
          <a:p>
            <a:endParaRPr lang="pt-BR" b="1" i="1">
              <a:solidFill>
                <a:srgbClr val="006600"/>
              </a:solidFill>
            </a:endParaRPr>
          </a:p>
          <a:p>
            <a:endParaRPr lang="pt-BR" b="1" i="1">
              <a:solidFill>
                <a:srgbClr val="006600"/>
              </a:solidFill>
            </a:endParaRPr>
          </a:p>
          <a:p>
            <a:r>
              <a:rPr lang="ru-RU" b="1" i="1">
                <a:solidFill>
                  <a:srgbClr val="006600"/>
                </a:solidFill>
              </a:rPr>
              <a:t>Но ее тельце было слабым и немощным, ее крылья были неразвитыми и едва двигались. </a:t>
            </a:r>
            <a:endParaRPr lang="pt-BR" b="1" i="1">
              <a:solidFill>
                <a:srgbClr val="006600"/>
              </a:solidFill>
            </a:endParaRPr>
          </a:p>
        </p:txBody>
      </p:sp>
      <p:pic>
        <p:nvPicPr>
          <p:cNvPr id="4099" name="Picture 3" descr="borbolet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0"/>
            <a:ext cx="4578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35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64088" y="209962"/>
            <a:ext cx="289364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6600"/>
                </a:solidFill>
              </a:rPr>
              <a:t>Человек продолжал наблюдать, думая, что вот-вот крылья бабочки расправятся и окрепнут и она сможет летать.</a:t>
            </a:r>
            <a:endParaRPr lang="pt-BR" b="1" i="1" dirty="0">
              <a:solidFill>
                <a:srgbClr val="006600"/>
              </a:solidFill>
            </a:endParaRPr>
          </a:p>
        </p:txBody>
      </p:sp>
      <p:pic>
        <p:nvPicPr>
          <p:cNvPr id="5123" name="Picture 3" descr="borbolet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76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7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7" descr="D:\горы\x_fa056f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514600" y="381000"/>
            <a:ext cx="4495800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>
                <a:solidFill>
                  <a:srgbClr val="FF0066"/>
                </a:solidFill>
                <a:latin typeface="Bookman Old Style" pitchFamily="18" charset="0"/>
                <a:cs typeface="Arial" charset="0"/>
              </a:rPr>
              <a:t>Подъем в горы</a:t>
            </a:r>
          </a:p>
        </p:txBody>
      </p:sp>
      <p:sp>
        <p:nvSpPr>
          <p:cNvPr id="34819" name="Line 5"/>
          <p:cNvSpPr>
            <a:spLocks noChangeShapeType="1"/>
          </p:cNvSpPr>
          <p:nvPr/>
        </p:nvSpPr>
        <p:spPr bwMode="auto">
          <a:xfrm flipH="1">
            <a:off x="3200400" y="2286000"/>
            <a:ext cx="914400" cy="12192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0" name="Схема 19"/>
          <p:cNvGraphicFramePr/>
          <p:nvPr/>
        </p:nvGraphicFramePr>
        <p:xfrm>
          <a:off x="785812" y="4605337"/>
          <a:ext cx="2819400" cy="70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821" name="Line 7"/>
          <p:cNvSpPr>
            <a:spLocks noChangeShapeType="1"/>
          </p:cNvSpPr>
          <p:nvPr/>
        </p:nvSpPr>
        <p:spPr bwMode="auto">
          <a:xfrm>
            <a:off x="4800600" y="2209800"/>
            <a:ext cx="152400" cy="190500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1" name="Схема 20"/>
          <p:cNvGraphicFramePr/>
          <p:nvPr/>
        </p:nvGraphicFramePr>
        <p:xfrm>
          <a:off x="3886200" y="4038601"/>
          <a:ext cx="2438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8" name="Схема 27"/>
          <p:cNvGraphicFramePr/>
          <p:nvPr/>
        </p:nvGraphicFramePr>
        <p:xfrm>
          <a:off x="6248400" y="3352800"/>
          <a:ext cx="2590800" cy="70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4824" name="Line 13"/>
          <p:cNvSpPr>
            <a:spLocks noChangeShapeType="1"/>
          </p:cNvSpPr>
          <p:nvPr/>
        </p:nvSpPr>
        <p:spPr bwMode="auto">
          <a:xfrm flipH="1">
            <a:off x="2286000" y="21336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9" name="Схема 18"/>
          <p:cNvGraphicFramePr/>
          <p:nvPr/>
        </p:nvGraphicFramePr>
        <p:xfrm>
          <a:off x="304800" y="3200400"/>
          <a:ext cx="2560638" cy="70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4826" name="Line 15"/>
          <p:cNvSpPr>
            <a:spLocks noChangeShapeType="1"/>
          </p:cNvSpPr>
          <p:nvPr/>
        </p:nvSpPr>
        <p:spPr bwMode="auto">
          <a:xfrm>
            <a:off x="5943600" y="2133600"/>
            <a:ext cx="1066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9" name="Схема 28"/>
          <p:cNvGraphicFramePr/>
          <p:nvPr/>
        </p:nvGraphicFramePr>
        <p:xfrm>
          <a:off x="6324600" y="4572000"/>
          <a:ext cx="2514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34828" name="Line 18"/>
          <p:cNvSpPr>
            <a:spLocks noChangeShapeType="1"/>
          </p:cNvSpPr>
          <p:nvPr/>
        </p:nvSpPr>
        <p:spPr bwMode="auto">
          <a:xfrm>
            <a:off x="5334000" y="2057400"/>
            <a:ext cx="1447800" cy="25146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2" name="Схема 21"/>
          <p:cNvGraphicFramePr/>
          <p:nvPr/>
        </p:nvGraphicFramePr>
        <p:xfrm>
          <a:off x="5562600" y="1981200"/>
          <a:ext cx="3200400" cy="99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cxnSp>
        <p:nvCxnSpPr>
          <p:cNvPr id="32" name="Прямая со стрелкой 31"/>
          <p:cNvCxnSpPr/>
          <p:nvPr/>
        </p:nvCxnSpPr>
        <p:spPr>
          <a:xfrm rot="16200000" flipH="1">
            <a:off x="3467100" y="3467100"/>
            <a:ext cx="3733800" cy="4572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2286000" y="2133600"/>
            <a:ext cx="3048000" cy="16764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2" name="AutoShape 17"/>
          <p:cNvSpPr>
            <a:spLocks noChangeArrowheads="1"/>
          </p:cNvSpPr>
          <p:nvPr/>
        </p:nvSpPr>
        <p:spPr bwMode="auto">
          <a:xfrm>
            <a:off x="3635375" y="5157788"/>
            <a:ext cx="2590800" cy="12954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Достижение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цели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334000" y="0"/>
            <a:ext cx="32004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932040" y="476672"/>
            <a:ext cx="3744416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6600"/>
                </a:solidFill>
              </a:rPr>
              <a:t>Ничего не случилось! Остаток жизни бабочка волочила по земле свое слабое тельце, свои </a:t>
            </a:r>
            <a:r>
              <a:rPr lang="ru-RU" sz="2800" b="1" i="1" dirty="0" err="1">
                <a:solidFill>
                  <a:srgbClr val="006600"/>
                </a:solidFill>
              </a:rPr>
              <a:t>нерасправленные</a:t>
            </a:r>
            <a:r>
              <a:rPr lang="ru-RU" sz="2800" b="1" i="1" dirty="0">
                <a:solidFill>
                  <a:srgbClr val="006600"/>
                </a:solidFill>
              </a:rPr>
              <a:t> крылья. </a:t>
            </a:r>
          </a:p>
          <a:p>
            <a:r>
              <a:rPr lang="ru-RU" sz="2800" b="1" i="1" dirty="0">
                <a:solidFill>
                  <a:srgbClr val="006600"/>
                </a:solidFill>
              </a:rPr>
              <a:t>Она так и не смогла летать. </a:t>
            </a:r>
            <a:endParaRPr lang="pt-BR" sz="2800" b="1" i="1" dirty="0">
              <a:solidFill>
                <a:srgbClr val="006600"/>
              </a:solidFill>
            </a:endParaRPr>
          </a:p>
        </p:txBody>
      </p:sp>
      <p:pic>
        <p:nvPicPr>
          <p:cNvPr id="6148" name="Picture 4" descr="borboleta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8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1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" y="254000"/>
            <a:ext cx="3695328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6600"/>
                </a:solidFill>
              </a:rPr>
              <a:t>А все потому, что человек, желая ей помочь, не понимал того, что усилие, чтобы выйти через узкую щель кокона, необходимо бабочке, чтобы жидкость из тела перешла в крылья и чтобы бабочка смогла летать. Жизнь заставляла бабочку с трудом покинуть эту оболочку, чтобы она могла расти и развиваться. </a:t>
            </a:r>
            <a:endParaRPr lang="pt-BR" sz="2400" b="1" i="1" dirty="0">
              <a:solidFill>
                <a:srgbClr val="006600"/>
              </a:solidFill>
            </a:endParaRPr>
          </a:p>
        </p:txBody>
      </p:sp>
      <p:pic>
        <p:nvPicPr>
          <p:cNvPr id="7172" name="Picture 4" descr="borboleta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/>
          <a:stretch>
            <a:fillRect/>
          </a:stretch>
        </p:blipFill>
        <p:spPr bwMode="auto">
          <a:xfrm>
            <a:off x="3733800" y="0"/>
            <a:ext cx="541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70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943600" y="0"/>
            <a:ext cx="32004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051443" y="117693"/>
            <a:ext cx="29718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6600"/>
                </a:solidFill>
              </a:rPr>
              <a:t>Иногда именно усилие необходимо нам в жизни. </a:t>
            </a:r>
            <a:endParaRPr lang="pt-BR" sz="2400" dirty="0">
              <a:solidFill>
                <a:srgbClr val="006600"/>
              </a:solidFill>
            </a:endParaRPr>
          </a:p>
          <a:p>
            <a:r>
              <a:rPr lang="ru-RU" sz="2400" b="1" i="1" dirty="0">
                <a:solidFill>
                  <a:srgbClr val="006600"/>
                </a:solidFill>
              </a:rPr>
              <a:t>Если бы нам позволено было жить, не встречаясь с трудностями, мы были бы обделены. Мы не смогли бы быть такими сильными, как сейчас. Мы никогда не смогли бы летать.</a:t>
            </a:r>
            <a:endParaRPr lang="pt-BR" sz="2400" b="1" i="1" dirty="0">
              <a:solidFill>
                <a:srgbClr val="006600"/>
              </a:solidFill>
            </a:endParaRPr>
          </a:p>
        </p:txBody>
      </p:sp>
      <p:pic>
        <p:nvPicPr>
          <p:cNvPr id="8196" name="Picture 4" descr="borbolet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9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0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50825" y="0"/>
            <a:ext cx="2949575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6600"/>
                </a:solidFill>
              </a:rPr>
              <a:t>Я просил сил ...        а жизнь дала мне трудности, чтобы сделать меня сильным. </a:t>
            </a:r>
            <a:endParaRPr lang="pt-BR" sz="2400" b="1" i="1" dirty="0">
              <a:solidFill>
                <a:srgbClr val="006600"/>
              </a:solidFill>
            </a:endParaRPr>
          </a:p>
          <a:p>
            <a:endParaRPr lang="ru-RU" sz="2400" b="1" i="1" dirty="0">
              <a:solidFill>
                <a:srgbClr val="006600"/>
              </a:solidFill>
            </a:endParaRPr>
          </a:p>
          <a:p>
            <a:r>
              <a:rPr lang="ru-RU" sz="2400" b="1" i="1" dirty="0">
                <a:solidFill>
                  <a:srgbClr val="006600"/>
                </a:solidFill>
              </a:rPr>
              <a:t>Я просил мудрости…             а жизнь дала мне проблемы для разрешения.</a:t>
            </a:r>
          </a:p>
          <a:p>
            <a:endParaRPr lang="pt-BR" sz="2400" b="1" i="1" dirty="0">
              <a:solidFill>
                <a:srgbClr val="006600"/>
              </a:solidFill>
            </a:endParaRPr>
          </a:p>
          <a:p>
            <a:r>
              <a:rPr lang="ru-RU" sz="2400" b="1" i="1" dirty="0">
                <a:solidFill>
                  <a:srgbClr val="006600"/>
                </a:solidFill>
              </a:rPr>
              <a:t>Я просил богатства…            а жизнь дала мне мозг и мускулы, чтобы я мог работать.</a:t>
            </a:r>
            <a:endParaRPr lang="pt-BR" sz="2400" b="1" i="1" dirty="0">
              <a:solidFill>
                <a:srgbClr val="006600"/>
              </a:solidFill>
            </a:endParaRPr>
          </a:p>
        </p:txBody>
      </p:sp>
      <p:pic>
        <p:nvPicPr>
          <p:cNvPr id="9221" name="Picture 5" descr="borboleta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0"/>
            <a:ext cx="5829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3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943600" y="0"/>
            <a:ext cx="32004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400800" y="188640"/>
            <a:ext cx="23622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b="1" i="1" dirty="0">
                <a:solidFill>
                  <a:srgbClr val="006600"/>
                </a:solidFill>
              </a:rPr>
              <a:t> </a:t>
            </a:r>
            <a:r>
              <a:rPr lang="ru-RU" b="1" i="1" dirty="0">
                <a:solidFill>
                  <a:srgbClr val="006600"/>
                </a:solidFill>
              </a:rPr>
              <a:t>Я просил возможности летать ... а жизнь дала мне препятствия, чтобы я их преодолевал. </a:t>
            </a:r>
            <a:endParaRPr lang="pt-BR" b="1" i="1" dirty="0">
              <a:solidFill>
                <a:srgbClr val="006600"/>
              </a:solidFill>
            </a:endParaRPr>
          </a:p>
          <a:p>
            <a:endParaRPr lang="pt-BR" b="1" i="1" dirty="0">
              <a:solidFill>
                <a:srgbClr val="006600"/>
              </a:solidFill>
            </a:endParaRPr>
          </a:p>
          <a:p>
            <a:endParaRPr lang="pt-BR" b="1" i="1" dirty="0">
              <a:solidFill>
                <a:srgbClr val="006600"/>
              </a:solidFill>
            </a:endParaRPr>
          </a:p>
          <a:p>
            <a:r>
              <a:rPr lang="ru-RU" b="1" i="1" dirty="0">
                <a:solidFill>
                  <a:srgbClr val="006600"/>
                </a:solidFill>
              </a:rPr>
              <a:t>Я просил любви ... а жизнь дала мне людей, которым я мог помогать в их проблемах.</a:t>
            </a:r>
            <a:endParaRPr lang="pt-BR" b="1" i="1" dirty="0">
              <a:solidFill>
                <a:srgbClr val="006600"/>
              </a:solidFill>
            </a:endParaRPr>
          </a:p>
          <a:p>
            <a:endParaRPr lang="pt-BR" b="1" i="1" dirty="0">
              <a:solidFill>
                <a:srgbClr val="006600"/>
              </a:solidFill>
            </a:endParaRPr>
          </a:p>
        </p:txBody>
      </p:sp>
      <p:pic>
        <p:nvPicPr>
          <p:cNvPr id="10244" name="Picture 4" descr="borboleta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0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3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23528" y="173809"/>
            <a:ext cx="3744416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6600"/>
                </a:solidFill>
              </a:rPr>
              <a:t>Я просил благ ... а жизнь дала мне возможности.</a:t>
            </a:r>
            <a:endParaRPr lang="pt-BR" b="1" i="1" dirty="0">
              <a:solidFill>
                <a:srgbClr val="006600"/>
              </a:solidFill>
            </a:endParaRPr>
          </a:p>
          <a:p>
            <a:endParaRPr lang="pt-BR" b="1" i="1" dirty="0">
              <a:solidFill>
                <a:srgbClr val="006600"/>
              </a:solidFill>
            </a:endParaRPr>
          </a:p>
          <a:p>
            <a:r>
              <a:rPr lang="ru-RU" b="1" i="1" dirty="0">
                <a:solidFill>
                  <a:srgbClr val="006600"/>
                </a:solidFill>
              </a:rPr>
              <a:t>Я ничего не получил из того, о чем просил… Но я получил все, что было мне нужно. </a:t>
            </a:r>
            <a:endParaRPr lang="pt-BR" b="1" i="1" dirty="0">
              <a:solidFill>
                <a:srgbClr val="006600"/>
              </a:solidFill>
            </a:endParaRPr>
          </a:p>
        </p:txBody>
      </p:sp>
      <p:pic>
        <p:nvPicPr>
          <p:cNvPr id="11267" name="Picture 3" descr="borboleta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0"/>
            <a:ext cx="4578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11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4572000"/>
            <a:ext cx="91440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76475" y="4337815"/>
            <a:ext cx="8737600" cy="157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ru-RU" sz="3200" b="1" i="1" dirty="0">
                <a:solidFill>
                  <a:srgbClr val="006600"/>
                </a:solidFill>
              </a:rPr>
              <a:t>Живи без страха,                                           смело встречай все препятствия и докажи, что ты можешь их </a:t>
            </a:r>
            <a:r>
              <a:rPr lang="ru-RU" sz="3200" b="1" i="1" dirty="0" smtClean="0">
                <a:solidFill>
                  <a:srgbClr val="006600"/>
                </a:solidFill>
              </a:rPr>
              <a:t>преодолеть</a:t>
            </a:r>
            <a:endParaRPr lang="ru-RU" sz="3200" b="1" i="1" dirty="0">
              <a:solidFill>
                <a:srgbClr val="006600"/>
              </a:solidFill>
            </a:endParaRPr>
          </a:p>
        </p:txBody>
      </p:sp>
      <p:pic>
        <p:nvPicPr>
          <p:cNvPr id="12293" name="Picture 5" descr="borboleta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5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 advAuto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" y="7938"/>
            <a:ext cx="9128125" cy="6846887"/>
          </a:xfrm>
        </p:spPr>
      </p:pic>
      <p:sp>
        <p:nvSpPr>
          <p:cNvPr id="15053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492375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0532" name="Group 4"/>
          <p:cNvGraphicFramePr>
            <a:graphicFrameLocks noGrp="1"/>
          </p:cNvGraphicFramePr>
          <p:nvPr/>
        </p:nvGraphicFramePr>
        <p:xfrm>
          <a:off x="0" y="620713"/>
          <a:ext cx="9144000" cy="6729984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025" marR="580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025" marR="580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7863">
                <a:tc>
                  <a:txBody>
                    <a:bodyPr/>
                    <a:lstStyle/>
                    <a:p>
                      <a:pPr marL="914400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1817"/>
                          </a:solidFill>
                          <a:effectLst/>
                          <a:latin typeface="Calibri" pitchFamily="34" charset="0"/>
                        </a:rPr>
                        <a:t>как баран на новые ворота</a:t>
                      </a:r>
                    </a:p>
                    <a:p>
                      <a:pPr marL="914400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1817"/>
                          </a:solidFill>
                          <a:effectLst/>
                          <a:latin typeface="Calibri" pitchFamily="34" charset="0"/>
                        </a:rPr>
                        <a:t>бился как рыба об лёд</a:t>
                      </a:r>
                    </a:p>
                    <a:p>
                      <a:pPr marL="914400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1817"/>
                          </a:solidFill>
                          <a:effectLst/>
                          <a:latin typeface="Calibri" pitchFamily="34" charset="0"/>
                        </a:rPr>
                        <a:t>брал быка за рога.</a:t>
                      </a:r>
                    </a:p>
                    <a:p>
                      <a:pPr marL="914400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1817"/>
                          </a:solidFill>
                          <a:effectLst/>
                          <a:latin typeface="Calibri" pitchFamily="34" charset="0"/>
                        </a:rPr>
                        <a:t>блоху подковал</a:t>
                      </a:r>
                    </a:p>
                    <a:p>
                      <a:pPr marL="914400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1817"/>
                          </a:solidFill>
                          <a:effectLst/>
                          <a:latin typeface="Calibri" pitchFamily="34" charset="0"/>
                        </a:rPr>
                        <a:t>как белка в колесе</a:t>
                      </a:r>
                    </a:p>
                    <a:p>
                      <a:pPr marL="914400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1817"/>
                          </a:solidFill>
                          <a:effectLst/>
                          <a:latin typeface="Calibri" pitchFamily="34" charset="0"/>
                        </a:rPr>
                        <a:t>оказал медвежью услугу</a:t>
                      </a:r>
                    </a:p>
                    <a:p>
                      <a:pPr marL="914400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1817"/>
                          </a:solidFill>
                          <a:effectLst/>
                          <a:latin typeface="Calibri" pitchFamily="34" charset="0"/>
                        </a:rPr>
                        <a:t>комар носа не подточит</a:t>
                      </a:r>
                    </a:p>
                    <a:p>
                      <a:pPr marL="914400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1817"/>
                          </a:solidFill>
                          <a:effectLst/>
                          <a:latin typeface="Calibri" pitchFamily="34" charset="0"/>
                        </a:rPr>
                        <a:t>курам на смех</a:t>
                      </a:r>
                    </a:p>
                    <a:p>
                      <a:pPr marL="914400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1817"/>
                          </a:solidFill>
                          <a:effectLst/>
                          <a:latin typeface="Calibri" pitchFamily="34" charset="0"/>
                        </a:rPr>
                        <a:t>заячья душа</a:t>
                      </a:r>
                    </a:p>
                    <a:p>
                      <a:pPr marL="914400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1817"/>
                          </a:solidFill>
                          <a:effectLst/>
                          <a:latin typeface="Calibri" pitchFamily="34" charset="0"/>
                        </a:rPr>
                        <a:t>сидел сложа руки</a:t>
                      </a:r>
                    </a:p>
                    <a:p>
                      <a:pPr marL="914400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1817"/>
                          </a:solidFill>
                          <a:effectLst/>
                          <a:latin typeface="Calibri" pitchFamily="34" charset="0"/>
                        </a:rPr>
                        <a:t>навострил уши</a:t>
                      </a:r>
                    </a:p>
                    <a:p>
                      <a:pPr marL="914400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1817"/>
                          </a:solidFill>
                          <a:effectLst/>
                          <a:latin typeface="Calibri" pitchFamily="34" charset="0"/>
                        </a:rPr>
                        <a:t>зарубил на носу</a:t>
                      </a:r>
                    </a:p>
                    <a:p>
                      <a:pPr marL="914400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1817"/>
                          </a:solidFill>
                          <a:effectLst/>
                          <a:latin typeface="Calibri" pitchFamily="34" charset="0"/>
                        </a:rPr>
                        <a:t>голова как решето</a:t>
                      </a:r>
                    </a:p>
                    <a:p>
                      <a:pPr marL="762000" marR="0" lvl="0" indent="-533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411817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025" marR="580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1817"/>
                          </a:solidFill>
                          <a:effectLst/>
                          <a:latin typeface="Calibri" pitchFamily="34" charset="0"/>
                        </a:rPr>
                        <a:t>проглотил язык</a:t>
                      </a:r>
                    </a:p>
                    <a:p>
                      <a:pPr marL="914400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1817"/>
                          </a:solidFill>
                          <a:effectLst/>
                          <a:latin typeface="Calibri" pitchFamily="34" charset="0"/>
                        </a:rPr>
                        <a:t>пропустил мимо ушей</a:t>
                      </a:r>
                    </a:p>
                    <a:p>
                      <a:pPr marL="914400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1817"/>
                          </a:solidFill>
                          <a:effectLst/>
                          <a:latin typeface="Calibri" pitchFamily="34" charset="0"/>
                        </a:rPr>
                        <a:t>смотрел в оба</a:t>
                      </a:r>
                    </a:p>
                    <a:p>
                      <a:pPr marL="914400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1817"/>
                          </a:solidFill>
                          <a:effectLst/>
                          <a:latin typeface="Calibri" pitchFamily="34" charset="0"/>
                        </a:rPr>
                        <a:t>засучив рукава</a:t>
                      </a:r>
                    </a:p>
                    <a:p>
                      <a:pPr marL="914400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1817"/>
                          </a:solidFill>
                          <a:effectLst/>
                          <a:latin typeface="Calibri" pitchFamily="34" charset="0"/>
                        </a:rPr>
                        <a:t>заблудился в 3 соснах</a:t>
                      </a:r>
                    </a:p>
                    <a:p>
                      <a:pPr marL="914400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1817"/>
                          </a:solidFill>
                          <a:effectLst/>
                          <a:latin typeface="Calibri" pitchFamily="34" charset="0"/>
                        </a:rPr>
                        <a:t>потерял почву под ногами</a:t>
                      </a:r>
                    </a:p>
                    <a:p>
                      <a:pPr marL="914400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1817"/>
                          </a:solidFill>
                          <a:effectLst/>
                          <a:latin typeface="Calibri" pitchFamily="34" charset="0"/>
                        </a:rPr>
                        <a:t>считал ворон</a:t>
                      </a:r>
                    </a:p>
                    <a:p>
                      <a:pPr marL="914400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1817"/>
                          </a:solidFill>
                          <a:effectLst/>
                          <a:latin typeface="Calibri" pitchFamily="34" charset="0"/>
                        </a:rPr>
                        <a:t>отлегло от сердца</a:t>
                      </a:r>
                    </a:p>
                    <a:p>
                      <a:pPr marL="914400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1817"/>
                          </a:solidFill>
                          <a:effectLst/>
                          <a:latin typeface="Calibri" pitchFamily="34" charset="0"/>
                        </a:rPr>
                        <a:t>бил баклуши</a:t>
                      </a:r>
                    </a:p>
                    <a:p>
                      <a:pPr marL="914400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1817"/>
                          </a:solidFill>
                          <a:effectLst/>
                          <a:latin typeface="Calibri" pitchFamily="34" charset="0"/>
                        </a:rPr>
                        <a:t>наступал на пятки</a:t>
                      </a:r>
                    </a:p>
                    <a:p>
                      <a:pPr marL="914400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1817"/>
                          </a:solidFill>
                          <a:effectLst/>
                          <a:latin typeface="Calibri" pitchFamily="34" charset="0"/>
                        </a:rPr>
                        <a:t>плевал в потолок</a:t>
                      </a:r>
                    </a:p>
                    <a:p>
                      <a:pPr marL="914400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1817"/>
                          </a:solidFill>
                          <a:effectLst/>
                          <a:latin typeface="Calibri" pitchFamily="34" charset="0"/>
                        </a:rPr>
                        <a:t>вздохнул свободно</a:t>
                      </a:r>
                    </a:p>
                    <a:p>
                      <a:pPr marL="914400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1817"/>
                          </a:solidFill>
                          <a:effectLst/>
                          <a:latin typeface="Calibri" pitchFamily="34" charset="0"/>
                        </a:rPr>
                        <a:t>висел на хвосте</a:t>
                      </a:r>
                    </a:p>
                    <a:p>
                      <a:pPr marL="762000" marR="0" lvl="0" indent="-533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411817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025" marR="580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0537" name="Rectangle 2"/>
          <p:cNvSpPr>
            <a:spLocks noChangeArrowheads="1"/>
          </p:cNvSpPr>
          <p:nvPr/>
        </p:nvSpPr>
        <p:spPr bwMode="auto">
          <a:xfrm>
            <a:off x="192088" y="-26988"/>
            <a:ext cx="87518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altLang="ru-RU" sz="2800" b="1">
                <a:solidFill>
                  <a:srgbClr val="FF0000"/>
                </a:solidFill>
              </a:rPr>
              <a:t>Определите, как вы себя чувствовали на уроке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8" name="Picture 2" descr="\\Direktor\общие документы в ко\Рогачева Н.В\JklALjrIXWU.jpg"/>
          <p:cNvPicPr>
            <a:picLocks noChangeAspect="1" noChangeArrowheads="1"/>
          </p:cNvPicPr>
          <p:nvPr/>
        </p:nvPicPr>
        <p:blipFill>
          <a:blip r:embed="rId2"/>
          <a:srcRect t="16992"/>
          <a:stretch>
            <a:fillRect/>
          </a:stretch>
        </p:blipFill>
        <p:spPr bwMode="auto">
          <a:xfrm>
            <a:off x="214282" y="428604"/>
            <a:ext cx="8715375" cy="538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01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155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1556" name="Picture 5" descr="Как сделать самолет из бума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412875"/>
            <a:ext cx="6551613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2191</Words>
  <Application>Microsoft Office PowerPoint</Application>
  <PresentationFormat>Экран (4:3)</PresentationFormat>
  <Paragraphs>426</Paragraphs>
  <Slides>100</Slides>
  <Notes>3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100</vt:i4>
      </vt:variant>
    </vt:vector>
  </HeadingPairs>
  <TitlesOfParts>
    <vt:vector size="116" baseType="lpstr">
      <vt:lpstr>SimSun</vt:lpstr>
      <vt:lpstr>Arbor</vt:lpstr>
      <vt:lpstr>Arial</vt:lpstr>
      <vt:lpstr>Arial Black</vt:lpstr>
      <vt:lpstr>Bookman Old Style</vt:lpstr>
      <vt:lpstr>Calibri</vt:lpstr>
      <vt:lpstr>Corbel</vt:lpstr>
      <vt:lpstr>Franklin Gothic Book</vt:lpstr>
      <vt:lpstr>Franklin Gothic Medium</vt:lpstr>
      <vt:lpstr>Impact</vt:lpstr>
      <vt:lpstr>Tahoma</vt:lpstr>
      <vt:lpstr>Times New Roman</vt:lpstr>
      <vt:lpstr>Wingdings 2</vt:lpstr>
      <vt:lpstr>Тема Office</vt:lpstr>
      <vt:lpstr>1_Тема Office</vt:lpstr>
      <vt:lpstr>Image</vt:lpstr>
      <vt:lpstr>      Мотивация ( самоопределение) к  учебной деятельности   Основной целью этапа мотивации (самоопределения) к учебной  деятельности       является    выработка    на   личностно     значимом     уровне  внутренней внутренней     готовности    выполнения     нормативных     требований     учебной  деятельности </vt:lpstr>
      <vt:lpstr>Психологическая  игра- метафора «Подъем в горы»</vt:lpstr>
      <vt:lpstr>Притча </vt:lpstr>
      <vt:lpstr>Горы остаются безучастны...</vt:lpstr>
      <vt:lpstr>Горы остаются безучастны...</vt:lpstr>
      <vt:lpstr>Горы остаются безучастны...</vt:lpstr>
      <vt:lpstr>Горы остаются безучастны...</vt:lpstr>
      <vt:lpstr>Задание:  Назовите ассоциации к словосочетанию подъем в горы</vt:lpstr>
      <vt:lpstr>Презентация PowerPoint</vt:lpstr>
      <vt:lpstr>Задание: в течение 1 минуты распределить в команде следующие роли:</vt:lpstr>
      <vt:lpstr>Презентация PowerPoint</vt:lpstr>
      <vt:lpstr> </vt:lpstr>
      <vt:lpstr>Задание:  Собрать рюкзак «внутренних ресурсов»</vt:lpstr>
      <vt:lpstr> </vt:lpstr>
      <vt:lpstr>Нам покорятся  все вершины ! ! !</vt:lpstr>
      <vt:lpstr> Актуализация и фиксирование индивидуального затруднения в пробном действии</vt:lpstr>
      <vt:lpstr>Презентация PowerPoint</vt:lpstr>
      <vt:lpstr>Современный урок-требование времени</vt:lpstr>
      <vt:lpstr> Выявление места и причины затруднения</vt:lpstr>
      <vt:lpstr>Презентация PowerPoint</vt:lpstr>
      <vt:lpstr>Презентация PowerPoint</vt:lpstr>
      <vt:lpstr> </vt:lpstr>
      <vt:lpstr> Построение  проекта  выхода  из  затруднения  (цель,  тема,  план,  сроки, способ, средство).</vt:lpstr>
      <vt:lpstr> </vt:lpstr>
      <vt:lpstr> </vt:lpstr>
      <vt:lpstr>Современный урок, инновация,   Технологии, проблемные ситуации,   Методы, формы, приёмы,   Что в современном уроке применить мы готовы?   Приходят новое поколение, новые стандарты и новые решения. </vt:lpstr>
      <vt:lpstr> </vt:lpstr>
      <vt:lpstr> </vt:lpstr>
      <vt:lpstr>Презентация PowerPoint</vt:lpstr>
      <vt:lpstr> </vt:lpstr>
      <vt:lpstr> Реализация построенного проекта</vt:lpstr>
      <vt:lpstr>Презентация PowerPoint</vt:lpstr>
      <vt:lpstr>Учебная деятельность-</vt:lpstr>
      <vt:lpstr>  Учебное действие- система существенных признаков понятия или алгоритм</vt:lpstr>
      <vt:lpstr>  Самоконтроль- определение правильности выполненного действия </vt:lpstr>
      <vt:lpstr>  Самооценка- определение степени соответствия эталону или качества выполненного действия</vt:lpstr>
      <vt:lpstr>Презентация PowerPoint</vt:lpstr>
      <vt:lpstr> Первичное закрепление с проговариванием во внешней речи. </vt:lpstr>
      <vt:lpstr>Презентация PowerPoint</vt:lpstr>
      <vt:lpstr> </vt:lpstr>
      <vt:lpstr>Отличительная особенность ФГОС - усиление ориентации на результаты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Пошли гулять Лягушонок, Цыпленок, Мышонок, Муравей и Жучок. Пришли на речку.</vt:lpstr>
      <vt:lpstr>- Давайте купаться! – сказал Лягушонок и прыгнул в воду.</vt:lpstr>
      <vt:lpstr> Мы не умеем плавать,- сказали Цыпленок, Мышонок, Муравей и Жучок. - Ква-ха-ха! Ква-ха-ха! – засмеялся Лягушонок. – Куда же вы годитесь! – и так стал смеяться – чуть было не захлебнулся. </vt:lpstr>
      <vt:lpstr>Обиделись Цыпленок, Мышонок, Муравей и Жучок. Стали думать. Думали-думали и придумали.</vt:lpstr>
      <vt:lpstr>Пошел цыпленок и принес листочек.</vt:lpstr>
      <vt:lpstr>Муравей соломинку притащил.</vt:lpstr>
      <vt:lpstr>И пошла работа: в скорлупу соломинку воткнули, листочек веревочкой привязали – и построили кораблик!</vt:lpstr>
      <vt:lpstr>Столкнули кораблик в воду.</vt:lpstr>
      <vt:lpstr>Сели на него и поплыли! Лягушонок голову из воды высунул, хотел еще посмеяться, а кораблик далеко уплыл… и  не догонишь!</vt:lpstr>
      <vt:lpstr>Презентация PowerPoint</vt:lpstr>
      <vt:lpstr> Самостоятельная работа с самопроверкой по эталону.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Включение в систему знаний и повторение. </vt:lpstr>
      <vt:lpstr>Презентация PowerPoint</vt:lpstr>
      <vt:lpstr> </vt:lpstr>
      <vt:lpstr> </vt:lpstr>
      <vt:lpstr> Этап рефлексии деятельности на уроке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Обновление технологической составляющей в преподавании в связи с внедрением ФГОС</dc:title>
  <dc:creator>Надюшка</dc:creator>
  <cp:lastModifiedBy>PsiholLog</cp:lastModifiedBy>
  <cp:revision>23</cp:revision>
  <dcterms:created xsi:type="dcterms:W3CDTF">2015-03-23T16:47:23Z</dcterms:created>
  <dcterms:modified xsi:type="dcterms:W3CDTF">2017-01-10T09:47:14Z</dcterms:modified>
</cp:coreProperties>
</file>