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  <p:sldMasterId id="2147483853" r:id="rId2"/>
    <p:sldMasterId id="2147483862" r:id="rId3"/>
  </p:sldMasterIdLst>
  <p:notesMasterIdLst>
    <p:notesMasterId r:id="rId60"/>
  </p:notesMasterIdLst>
  <p:sldIdLst>
    <p:sldId id="377" r:id="rId4"/>
    <p:sldId id="334" r:id="rId5"/>
    <p:sldId id="376" r:id="rId6"/>
    <p:sldId id="380" r:id="rId7"/>
    <p:sldId id="370" r:id="rId8"/>
    <p:sldId id="371" r:id="rId9"/>
    <p:sldId id="366" r:id="rId10"/>
    <p:sldId id="381" r:id="rId11"/>
    <p:sldId id="382" r:id="rId12"/>
    <p:sldId id="291" r:id="rId13"/>
    <p:sldId id="373" r:id="rId14"/>
    <p:sldId id="383" r:id="rId15"/>
    <p:sldId id="343" r:id="rId16"/>
    <p:sldId id="346" r:id="rId17"/>
    <p:sldId id="347" r:id="rId18"/>
    <p:sldId id="348" r:id="rId19"/>
    <p:sldId id="345" r:id="rId20"/>
    <p:sldId id="355" r:id="rId21"/>
    <p:sldId id="405" r:id="rId22"/>
    <p:sldId id="406" r:id="rId23"/>
    <p:sldId id="407" r:id="rId24"/>
    <p:sldId id="408" r:id="rId25"/>
    <p:sldId id="409" r:id="rId26"/>
    <p:sldId id="374" r:id="rId27"/>
    <p:sldId id="356" r:id="rId28"/>
    <p:sldId id="357" r:id="rId29"/>
    <p:sldId id="358" r:id="rId30"/>
    <p:sldId id="359" r:id="rId31"/>
    <p:sldId id="360" r:id="rId32"/>
    <p:sldId id="363" r:id="rId33"/>
    <p:sldId id="375" r:id="rId34"/>
    <p:sldId id="365" r:id="rId35"/>
    <p:sldId id="384" r:id="rId36"/>
    <p:sldId id="386" r:id="rId37"/>
    <p:sldId id="387" r:id="rId38"/>
    <p:sldId id="388" r:id="rId39"/>
    <p:sldId id="389" r:id="rId40"/>
    <p:sldId id="390" r:id="rId41"/>
    <p:sldId id="391" r:id="rId42"/>
    <p:sldId id="331" r:id="rId43"/>
    <p:sldId id="301" r:id="rId44"/>
    <p:sldId id="302" r:id="rId45"/>
    <p:sldId id="304" r:id="rId46"/>
    <p:sldId id="393" r:id="rId47"/>
    <p:sldId id="392" r:id="rId48"/>
    <p:sldId id="306" r:id="rId49"/>
    <p:sldId id="394" r:id="rId50"/>
    <p:sldId id="395" r:id="rId51"/>
    <p:sldId id="396" r:id="rId52"/>
    <p:sldId id="397" r:id="rId53"/>
    <p:sldId id="399" r:id="rId54"/>
    <p:sldId id="400" r:id="rId55"/>
    <p:sldId id="401" r:id="rId56"/>
    <p:sldId id="402" r:id="rId57"/>
    <p:sldId id="403" r:id="rId58"/>
    <p:sldId id="404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6600"/>
    <a:srgbClr val="FF3399"/>
    <a:srgbClr val="FF9900"/>
    <a:srgbClr val="FF3300"/>
    <a:srgbClr val="CC0000"/>
    <a:srgbClr val="FFCC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5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23FB-8697-4B0A-82F3-EEAA41358E65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1447402-2AD9-4FEE-B6F4-D83D82224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18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88E6BD-9EAF-4424-9AA2-D83AE28ABB36}" type="slidenum">
              <a:rPr lang="ru-RU" sz="1200"/>
              <a:pPr algn="r"/>
              <a:t>28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87382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gi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g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gi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gi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gi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gi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g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gi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gi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C8F1-5220-4B4A-A268-507565894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  <p:bldP spid="9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95AD-50C0-465B-A66E-0B8701D43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4643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5186363"/>
            <a:ext cx="20002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5783263"/>
            <a:ext cx="13620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000750"/>
            <a:ext cx="1025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5726113"/>
            <a:ext cx="143351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072188"/>
            <a:ext cx="9413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5375" y="6500813"/>
            <a:ext cx="16732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4643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5186363"/>
            <a:ext cx="20002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5783263"/>
            <a:ext cx="13620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000750"/>
            <a:ext cx="1025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5726113"/>
            <a:ext cx="143351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072188"/>
            <a:ext cx="9413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3"/>
          <p:cNvSpPr/>
          <p:nvPr/>
        </p:nvSpPr>
        <p:spPr>
          <a:xfrm>
            <a:off x="214282" y="1214422"/>
            <a:ext cx="857256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2" grpId="0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4643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5186363"/>
            <a:ext cx="20002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5783263"/>
            <a:ext cx="13620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000750"/>
            <a:ext cx="1025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5726113"/>
            <a:ext cx="143351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072188"/>
            <a:ext cx="9413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6"/>
          <p:cNvSpPr/>
          <p:nvPr/>
        </p:nvSpPr>
        <p:spPr>
          <a:xfrm>
            <a:off x="214282" y="1214422"/>
            <a:ext cx="857256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4643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5186363"/>
            <a:ext cx="20002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5783263"/>
            <a:ext cx="13620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000750"/>
            <a:ext cx="1025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5726113"/>
            <a:ext cx="143351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072188"/>
            <a:ext cx="9413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4643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5186363"/>
            <a:ext cx="20002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5783263"/>
            <a:ext cx="13620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000750"/>
            <a:ext cx="1025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5726113"/>
            <a:ext cx="143351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072188"/>
            <a:ext cx="9413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4643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5186363"/>
            <a:ext cx="20002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5783263"/>
            <a:ext cx="13620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000750"/>
            <a:ext cx="1025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5726113"/>
            <a:ext cx="143351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072188"/>
            <a:ext cx="9413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5D5AF-DF61-440C-B647-EDEBFB69F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C2716-281B-4FB7-90C3-3EAB253C7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4643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5186363"/>
            <a:ext cx="20002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5783263"/>
            <a:ext cx="13620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000750"/>
            <a:ext cx="1025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5726113"/>
            <a:ext cx="143351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072188"/>
            <a:ext cx="9413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5375" y="6500813"/>
            <a:ext cx="16732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B5911-3675-488F-A3CA-0215F08FE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7" grpId="0" build="p" autoUpdateAnimBg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4643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5186363"/>
            <a:ext cx="20002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5783263"/>
            <a:ext cx="13620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000750"/>
            <a:ext cx="1025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5726113"/>
            <a:ext cx="143351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072188"/>
            <a:ext cx="9413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6"/>
          <p:cNvSpPr/>
          <p:nvPr/>
        </p:nvSpPr>
        <p:spPr>
          <a:xfrm>
            <a:off x="214282" y="1214422"/>
            <a:ext cx="857256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4643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5186363"/>
            <a:ext cx="20002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5783263"/>
            <a:ext cx="13620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000750"/>
            <a:ext cx="1025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5726113"/>
            <a:ext cx="143351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072188"/>
            <a:ext cx="9413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2"/>
          <p:cNvSpPr/>
          <p:nvPr/>
        </p:nvSpPr>
        <p:spPr>
          <a:xfrm>
            <a:off x="214282" y="1214422"/>
            <a:ext cx="857256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4643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5186363"/>
            <a:ext cx="20002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5783263"/>
            <a:ext cx="13620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000750"/>
            <a:ext cx="1025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5726113"/>
            <a:ext cx="143351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072188"/>
            <a:ext cx="9413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4643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5186363"/>
            <a:ext cx="20002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5783263"/>
            <a:ext cx="13620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000750"/>
            <a:ext cx="1025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5726113"/>
            <a:ext cx="143351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072188"/>
            <a:ext cx="9413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4643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5186363"/>
            <a:ext cx="20002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5783263"/>
            <a:ext cx="13620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000750"/>
            <a:ext cx="1025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5726113"/>
            <a:ext cx="143351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072188"/>
            <a:ext cx="9413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16C72-69C8-465C-A3BF-45B1C49AB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2CF43-D08A-4D42-B629-8264EC693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8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75EC-5E89-4387-B158-C5F0BE21C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76969-49CA-4B92-838D-8353C1C63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  <p:bldP spid="13" grpId="0" build="p" autoUpdateAnimBg="0"/>
      <p:bldP spid="25" grpId="0" build="p" autoUpdateAnimBg="0"/>
      <p:bldP spid="4" grpId="0" build="p" autoUpdateAnimBg="0"/>
      <p:bldP spid="28" grpId="0" build="p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677BE-4F01-46EA-ABC1-F6CEB8E9D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BA7E-1CAB-4A05-A624-D9BE3563F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6" grpId="0" build="p" autoUpdateAnimBg="0"/>
      <p:bldP spid="14" grpId="0" build="p" autoUpdateAnimBg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4D58-E3F5-4320-91AF-C29CAAABF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  <p:bldP spid="17" grpId="0" autoUpdateAnimBg="0"/>
      <p:bldP spid="26" grpId="0" build="p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566E2-D9AC-43C0-A501-2F3AF3A88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gif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6.gi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5.gif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4.gif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5BB8F50-0DDB-47C7-AF6D-D5A584547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84" r:id="rId4"/>
    <p:sldLayoutId id="2147483891" r:id="rId5"/>
    <p:sldLayoutId id="2147483883" r:id="rId6"/>
    <p:sldLayoutId id="2147483892" r:id="rId7"/>
    <p:sldLayoutId id="2147483893" r:id="rId8"/>
    <p:sldLayoutId id="2147483882" r:id="rId9"/>
    <p:sldLayoutId id="2147483894" r:id="rId10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57188" y="17145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484337-0D4A-4E38-9579-26AEEDB02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2295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1525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00938" y="4643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14750" y="5186363"/>
            <a:ext cx="20002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5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43563" y="5783263"/>
            <a:ext cx="13620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86688" y="6000750"/>
            <a:ext cx="1025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4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28875" y="5726113"/>
            <a:ext cx="143351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5" y="6072188"/>
            <a:ext cx="9413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886" r:id="rId7"/>
    <p:sldLayoutId id="2147483885" r:id="rId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57188" y="17145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B9660A-7DD8-4808-AEAA-829C7A1ED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1511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1525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00938" y="4643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4750" y="5186363"/>
            <a:ext cx="20002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5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3563" y="5783263"/>
            <a:ext cx="13620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86688" y="6000750"/>
            <a:ext cx="1025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4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8875" y="5726113"/>
            <a:ext cx="143351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75" y="6072188"/>
            <a:ext cx="9413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887" r:id="rId7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050" y="4005263"/>
            <a:ext cx="4897438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7523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685800" y="1268413"/>
            <a:ext cx="7772400" cy="2160587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  <a:latin typeface="Monotype Corsiva" pitchFamily="66" charset="0"/>
              </a:rPr>
              <a:t>Активные методы обучения как средство формирования УУД в условиях реализации ФГОС.</a:t>
            </a:r>
            <a:br>
              <a:rPr lang="ru-RU" sz="4000" b="1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b="1" smtClean="0">
                <a:latin typeface="Monotype Corsiva" pitchFamily="66" charset="0"/>
              </a:rPr>
              <a:t>Использование активных форм и методов с целью достижения наиболее высоких результатов в обучении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785786" y="214290"/>
            <a:ext cx="6929486" cy="714380"/>
          </a:xfrm>
          <a:prstGeom prst="roundRect">
            <a:avLst/>
          </a:prstGeom>
          <a:solidFill>
            <a:srgbClr val="CCFFC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75722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МЕТОД «ФРУКТОВЫЙ САД»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Содержимое 10" descr="12857a4edda0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2000" contrast="2000"/>
          </a:blip>
          <a:stretch>
            <a:fillRect/>
          </a:stretch>
        </p:blipFill>
        <p:spPr>
          <a:xfrm>
            <a:off x="571500" y="1142984"/>
            <a:ext cx="4000500" cy="4625197"/>
          </a:xfrm>
          <a:effectLst>
            <a:softEdge rad="635000"/>
          </a:effectLst>
        </p:spPr>
      </p:pic>
      <p:pic>
        <p:nvPicPr>
          <p:cNvPr id="12" name="Содержимое 11" descr="LemonTree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3000" contrast="4000"/>
          </a:blip>
          <a:stretch>
            <a:fillRect/>
          </a:stretch>
        </p:blipFill>
        <p:spPr>
          <a:xfrm>
            <a:off x="4429124" y="1285860"/>
            <a:ext cx="3667126" cy="4857783"/>
          </a:xfrm>
          <a:effectLst>
            <a:softEdge rad="635000"/>
          </a:effectLst>
        </p:spPr>
      </p:pic>
      <p:sp>
        <p:nvSpPr>
          <p:cNvPr id="6" name="Волна 5"/>
          <p:cNvSpPr/>
          <p:nvPr/>
        </p:nvSpPr>
        <p:spPr>
          <a:xfrm>
            <a:off x="1643042" y="4286256"/>
            <a:ext cx="2286016" cy="785818"/>
          </a:xfrm>
          <a:prstGeom prst="wave">
            <a:avLst>
              <a:gd name="adj1" fmla="val 11587"/>
              <a:gd name="adj2" fmla="val 1731"/>
            </a:avLst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ОЖИДАНИЯ</a:t>
            </a:r>
          </a:p>
        </p:txBody>
      </p:sp>
      <p:sp>
        <p:nvSpPr>
          <p:cNvPr id="13" name="Волна 12"/>
          <p:cNvSpPr/>
          <p:nvPr/>
        </p:nvSpPr>
        <p:spPr>
          <a:xfrm>
            <a:off x="5286380" y="4214818"/>
            <a:ext cx="2286016" cy="785818"/>
          </a:xfrm>
          <a:prstGeom prst="wave">
            <a:avLst>
              <a:gd name="adj1" fmla="val 11587"/>
              <a:gd name="adj2" fmla="val 1731"/>
            </a:avLst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ОПАСЕНИЯ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91680" y="188640"/>
            <a:ext cx="5832648" cy="576064"/>
          </a:xfrm>
          <a:prstGeom prst="roundRect">
            <a:avLst/>
          </a:prstGeom>
          <a:solidFill>
            <a:srgbClr val="FFFFCC"/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763713" y="188913"/>
            <a:ext cx="5688012" cy="5762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</a:t>
            </a:r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«ИНФО - УГАДАЙ-КА»</a:t>
            </a:r>
            <a:endParaRPr lang="ru-RU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3" y="1357313"/>
            <a:ext cx="2000250" cy="92868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0063" y="2286000"/>
            <a:ext cx="2000250" cy="4214813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313" y="1357313"/>
            <a:ext cx="2000250" cy="928687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84438" y="2276475"/>
            <a:ext cx="2000250" cy="4214813"/>
          </a:xfrm>
          <a:prstGeom prst="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00563" y="2286000"/>
            <a:ext cx="1928812" cy="4214813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0563" y="1357313"/>
            <a:ext cx="1928812" cy="92868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29375" y="1357313"/>
            <a:ext cx="2286000" cy="928687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применения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443663" y="2276475"/>
            <a:ext cx="2286000" cy="421481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6572250" y="2357438"/>
            <a:ext cx="2143125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750" y="765175"/>
            <a:ext cx="82089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Активные методы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63713" y="404813"/>
            <a:ext cx="612140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90000"/>
                </a:solidFill>
                <a:latin typeface="Monotype Corsiva" pitchFamily="66" charset="0"/>
              </a:rPr>
              <a:t>Методы презентации учебного материала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11175" y="1814513"/>
            <a:ext cx="7705725" cy="3938587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Цель: предоставление нового материала.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Инфо-угадайка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» или «Белые пятна»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«Мозговой штурм»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«Кластер»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«Деловая игра»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Инсерт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«ЗУХ»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«Ковер идей»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«Верные и неверные утверждения»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42938" y="1714500"/>
            <a:ext cx="7772400" cy="26431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3600" b="1" i="1" smtClean="0">
                <a:solidFill>
                  <a:schemeClr val="hlink"/>
                </a:solidFill>
              </a:rPr>
              <a:t>Активные методы обучения</a:t>
            </a:r>
            <a:r>
              <a:rPr lang="ru-RU" sz="3600" b="1" smtClean="0"/>
              <a:t> – </a:t>
            </a:r>
            <a:r>
              <a:rPr lang="ru-RU" sz="3600" b="1" smtClean="0">
                <a:solidFill>
                  <a:schemeClr val="folHlink"/>
                </a:solidFill>
              </a:rPr>
              <a:t>это система методов, обеспечивающих активность и разнообразие мыслительной и практической деятельности учащихся в процессе освоения учебного материала</a:t>
            </a:r>
            <a:r>
              <a:rPr lang="ru-RU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71550" y="620713"/>
            <a:ext cx="7143750" cy="928687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 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4035" name="Rectangle 3"/>
          <p:cNvSpPr txBox="1">
            <a:spLocks noChangeArrowheads="1"/>
          </p:cNvSpPr>
          <p:nvPr/>
        </p:nvSpPr>
        <p:spPr bwMode="auto">
          <a:xfrm>
            <a:off x="1187450" y="4076700"/>
            <a:ext cx="7143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>
              <a:latin typeface="Calibri" pitchFamily="34" charset="0"/>
            </a:endParaRPr>
          </a:p>
          <a:p>
            <a:pPr algn="r"/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b="1" i="1">
                <a:solidFill>
                  <a:srgbClr val="002060"/>
                </a:solidFill>
              </a:rPr>
              <a:t> </a:t>
            </a:r>
            <a:r>
              <a:rPr lang="ru-RU" b="1" i="1">
                <a:solidFill>
                  <a:srgbClr val="002060"/>
                </a:solidFill>
              </a:rPr>
              <a:t> </a:t>
            </a:r>
          </a:p>
          <a:p>
            <a:pPr algn="ctr">
              <a:spcBef>
                <a:spcPct val="20000"/>
              </a:spcBef>
            </a:pP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91680" y="188640"/>
            <a:ext cx="5832648" cy="576064"/>
          </a:xfrm>
          <a:prstGeom prst="roundRect">
            <a:avLst/>
          </a:prstGeom>
          <a:solidFill>
            <a:srgbClr val="FFFFCC"/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763713" y="188913"/>
            <a:ext cx="5688012" cy="5762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</a:t>
            </a:r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«ИНФО - УГАДАЙ-КА»</a:t>
            </a:r>
            <a:endParaRPr lang="ru-RU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3" y="1357313"/>
            <a:ext cx="2000250" cy="92868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0063" y="2286000"/>
            <a:ext cx="2000250" cy="4214813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313" y="1357313"/>
            <a:ext cx="2000250" cy="928687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00313" y="2286000"/>
            <a:ext cx="2000250" cy="4214813"/>
          </a:xfrm>
          <a:prstGeom prst="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00563" y="2276475"/>
            <a:ext cx="1928812" cy="4214813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0563" y="1357313"/>
            <a:ext cx="1928812" cy="92868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29375" y="1357313"/>
            <a:ext cx="2286000" cy="928687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применения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500063" y="2286000"/>
            <a:ext cx="1928812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Система методов, которая обеспечивает активность и разнообразие мыслительной и практической деятельности учащихся.</a:t>
            </a: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429375" y="2286000"/>
            <a:ext cx="2286000" cy="421481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2500313" y="2286000"/>
            <a:ext cx="20002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b="1" i="1"/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6572250" y="2357438"/>
            <a:ext cx="2143125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750" y="765175"/>
            <a:ext cx="82089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Активные методы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91680" y="188640"/>
            <a:ext cx="5832648" cy="576064"/>
          </a:xfrm>
          <a:prstGeom prst="roundRect">
            <a:avLst/>
          </a:prstGeom>
          <a:solidFill>
            <a:srgbClr val="FFFFCC"/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763713" y="188913"/>
            <a:ext cx="5688012" cy="5762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</a:t>
            </a:r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«ИНФО - УГАДАЙ-КА»</a:t>
            </a:r>
            <a:endParaRPr lang="ru-RU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3" y="1357313"/>
            <a:ext cx="2000250" cy="92868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0063" y="2286000"/>
            <a:ext cx="2000250" cy="4214813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313" y="1357313"/>
            <a:ext cx="2000250" cy="928687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84438" y="2276475"/>
            <a:ext cx="2000250" cy="4214813"/>
          </a:xfrm>
          <a:prstGeom prst="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endParaRPr lang="ru-RU" sz="1600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ru-RU" sz="16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Организация класса, проверка домашнего задания, постановка целей и задач урока, объяснение нового, закрепление изученного, обобщение знаний, организация самостоятельной работы, подведение итогов урока, релаксация.</a:t>
            </a:r>
            <a:endParaRPr lang="ru-RU" sz="1600" b="1" i="1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endParaRPr lang="ru-RU" sz="1600" b="1" i="1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00563" y="2276475"/>
            <a:ext cx="1928812" cy="4214813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0563" y="1357313"/>
            <a:ext cx="1928812" cy="92868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29375" y="1357313"/>
            <a:ext cx="2286000" cy="928687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применения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500063" y="2286000"/>
            <a:ext cx="1928812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Система методов, которая обеспечивает активность и разнообразие мыслительной и практической деятельности учащихся.</a:t>
            </a: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429375" y="2286000"/>
            <a:ext cx="2286000" cy="421481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6572250" y="2357438"/>
            <a:ext cx="2143125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750" y="765175"/>
            <a:ext cx="82089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Активные методы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91680" y="188640"/>
            <a:ext cx="5832648" cy="576064"/>
          </a:xfrm>
          <a:prstGeom prst="roundRect">
            <a:avLst/>
          </a:prstGeom>
          <a:solidFill>
            <a:srgbClr val="FFFFCC"/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763713" y="188913"/>
            <a:ext cx="5688012" cy="5762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</a:t>
            </a:r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«ИНФО - УГАДАЙ-КА»</a:t>
            </a:r>
            <a:endParaRPr lang="ru-RU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3" y="1357313"/>
            <a:ext cx="2000250" cy="92868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0063" y="2286000"/>
            <a:ext cx="2000250" cy="4214813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313" y="1357313"/>
            <a:ext cx="2000250" cy="928687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84438" y="2276475"/>
            <a:ext cx="2000250" cy="4214813"/>
          </a:xfrm>
          <a:prstGeom prst="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i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endParaRPr lang="ru-RU" sz="1600" i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Организация класса, проверка домашнего задания, постановка целей и задач урока, объяснение нового, закрепление изученного, обобщение знаний, организация самостоятельной работы, подведение итогов урока, релаксация.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00563" y="2276475"/>
            <a:ext cx="1928812" cy="4214813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«Поздоровайся глазами», «Фруктовый сад»,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«Инфо – угадай-ка»</a:t>
            </a:r>
          </a:p>
          <a:p>
            <a:pPr algn="ctr">
              <a:defRPr/>
            </a:pP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0563" y="1357313"/>
            <a:ext cx="1928812" cy="92868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29375" y="1357313"/>
            <a:ext cx="2286000" cy="928687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применения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500063" y="2286000"/>
            <a:ext cx="1928812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Система методов, которая обеспечивает активность и разнообразие мыслительной и практической деятельности учащихся.</a:t>
            </a: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443663" y="2276475"/>
            <a:ext cx="2286000" cy="421481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6572250" y="2357438"/>
            <a:ext cx="2143125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750" y="765175"/>
            <a:ext cx="82089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Активные методы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91680" y="188640"/>
            <a:ext cx="5832648" cy="576064"/>
          </a:xfrm>
          <a:prstGeom prst="roundRect">
            <a:avLst/>
          </a:prstGeom>
          <a:solidFill>
            <a:srgbClr val="FFFFCC"/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763713" y="188913"/>
            <a:ext cx="5688012" cy="5762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</a:t>
            </a:r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«ИНФО - УГАДАЙ-КА»</a:t>
            </a:r>
            <a:endParaRPr lang="ru-RU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3" y="1357313"/>
            <a:ext cx="2000250" cy="92868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0063" y="2286000"/>
            <a:ext cx="2000250" cy="4214813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313" y="1357313"/>
            <a:ext cx="2000250" cy="928687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00313" y="2286000"/>
            <a:ext cx="2000250" cy="4214813"/>
          </a:xfrm>
          <a:prstGeom prst="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00563" y="2286000"/>
            <a:ext cx="1928812" cy="4214813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0563" y="1357313"/>
            <a:ext cx="1928812" cy="92868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29375" y="1357313"/>
            <a:ext cx="2286000" cy="928687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применения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500063" y="2286000"/>
            <a:ext cx="1928812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Система методов, которая обеспечивает активность и разнообразие мыслительной и практической деятельности учащихся.</a:t>
            </a: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443663" y="2276475"/>
            <a:ext cx="2286000" cy="421481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2500313" y="2286000"/>
            <a:ext cx="200025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 класса, проверка домашнего задания, постановка целей и задач урока, объяснение нового, закрепление изученного, обобщение знаний, организация самостоятельной работы, подведение итогов урока, релаксация.</a:t>
            </a:r>
            <a:endParaRPr lang="ru-RU" sz="1700" b="1" i="1"/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500563" y="2428875"/>
            <a:ext cx="19288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«Поздоровайся глазами», «Фруктовый сад», </a:t>
            </a:r>
          </a:p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«Инфо – угадай-ка»</a:t>
            </a: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6572250" y="2357438"/>
            <a:ext cx="2143125" cy="2563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Развитие мотивации, интереса к предмету, коммуникатив-</a:t>
            </a:r>
          </a:p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ных, регулятивных, познавательных</a:t>
            </a:r>
          </a:p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УУД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750" y="765175"/>
            <a:ext cx="82089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Активные методы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30" grpId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785918" y="285728"/>
            <a:ext cx="5643602" cy="642942"/>
          </a:xfrm>
          <a:solidFill>
            <a:srgbClr val="CCECFF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метод«КЛАСТЕР»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628" y="4643446"/>
            <a:ext cx="785818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prstClr val="black"/>
                </a:solidFill>
              </a:rPr>
              <a:t>ЧТО?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10" y="3500438"/>
            <a:ext cx="1143008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prstClr val="black"/>
                </a:solidFill>
              </a:rPr>
              <a:t>ПРЕДМЕТ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3108" y="6072206"/>
            <a:ext cx="928694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prstClr val="black"/>
                </a:solidFill>
              </a:rPr>
              <a:t>ЛЮДИ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00298" y="5357826"/>
            <a:ext cx="1857388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prstClr val="black"/>
                </a:solidFill>
              </a:rPr>
              <a:t>ОДУШЕВЛЁННОЕ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00562" y="5357826"/>
            <a:ext cx="2143140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prstClr val="black"/>
                </a:solidFill>
              </a:rPr>
              <a:t>НЕОДУШЕВЛЁННОЕ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3250407" y="5179219"/>
            <a:ext cx="21431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5251451" y="5178425"/>
            <a:ext cx="214312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2607469" y="5822157"/>
            <a:ext cx="285750" cy="21431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4000501" y="5857875"/>
            <a:ext cx="285750" cy="1428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2928926" y="4643446"/>
            <a:ext cx="857256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prstClr val="black"/>
                </a:solidFill>
              </a:rPr>
              <a:t>КТО?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500430" y="6072206"/>
            <a:ext cx="1285884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prstClr val="black"/>
                </a:solidFill>
              </a:rPr>
              <a:t>ЖИВОТНЫЕ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28596" y="4071942"/>
            <a:ext cx="1785950" cy="428628"/>
          </a:xfrm>
          <a:prstGeom prst="roundRect">
            <a:avLst>
              <a:gd name="adj" fmla="val 18793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b="1" i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500" b="1" i="1" dirty="0">
                <a:solidFill>
                  <a:prstClr val="black"/>
                </a:solidFill>
              </a:rPr>
              <a:t>НАРИЦАТЕЛЬНОЕ</a:t>
            </a:r>
          </a:p>
          <a:p>
            <a:pPr algn="ctr">
              <a:defRPr/>
            </a:pPr>
            <a:endParaRPr lang="ru-RU" sz="1500" b="1" i="1" dirty="0">
              <a:solidFill>
                <a:prstClr val="black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71736" y="3643314"/>
            <a:ext cx="3357586" cy="7858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>
                <a:solidFill>
                  <a:srgbClr val="C00000"/>
                </a:solidFill>
                <a:cs typeface="Arial" charset="0"/>
              </a:rPr>
              <a:t>ИМЯ СУЩЕСТВИТЕЛЬНОЕ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0800000">
            <a:off x="2214563" y="4357688"/>
            <a:ext cx="357187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0" idx="1"/>
          </p:cNvCxnSpPr>
          <p:nvPr/>
        </p:nvCxnSpPr>
        <p:spPr>
          <a:xfrm rot="10800000">
            <a:off x="1785938" y="3786188"/>
            <a:ext cx="785812" cy="2508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 flipH="1" flipV="1">
            <a:off x="3321844" y="4464844"/>
            <a:ext cx="214313" cy="1428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16200000" flipV="1">
            <a:off x="5233193" y="4482307"/>
            <a:ext cx="214313" cy="1079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6072198" y="2786058"/>
            <a:ext cx="928694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prstClr val="black"/>
                </a:solidFill>
              </a:rPr>
              <a:t>ЧИСЛО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786710" y="2357430"/>
            <a:ext cx="928694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prstClr val="black"/>
                </a:solidFill>
              </a:rPr>
              <a:t>ЕД.Ч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786710" y="2857496"/>
            <a:ext cx="928694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prstClr val="black"/>
                </a:solidFill>
              </a:rPr>
              <a:t>МН.Ч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rot="5400000" flipH="1" flipV="1">
            <a:off x="5786437" y="3286126"/>
            <a:ext cx="428625" cy="2857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0" idx="1"/>
          </p:cNvCxnSpPr>
          <p:nvPr/>
        </p:nvCxnSpPr>
        <p:spPr>
          <a:xfrm flipV="1">
            <a:off x="7000875" y="2571750"/>
            <a:ext cx="785813" cy="4286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endCxn id="0" idx="1"/>
          </p:cNvCxnSpPr>
          <p:nvPr/>
        </p:nvCxnSpPr>
        <p:spPr>
          <a:xfrm>
            <a:off x="7000875" y="3000375"/>
            <a:ext cx="785813" cy="7143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Скругленный прямоугольник 62"/>
          <p:cNvSpPr/>
          <p:nvPr/>
        </p:nvSpPr>
        <p:spPr>
          <a:xfrm>
            <a:off x="5929322" y="4286256"/>
            <a:ext cx="928694" cy="357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prstClr val="black"/>
                </a:solidFill>
              </a:rPr>
              <a:t>РОД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072330" y="4786322"/>
            <a:ext cx="642942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prstClr val="black"/>
                </a:solidFill>
              </a:rPr>
              <a:t>Ж.Р.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072330" y="4143380"/>
            <a:ext cx="642942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prstClr val="black"/>
                </a:solidFill>
              </a:rPr>
              <a:t>С.</a:t>
            </a:r>
            <a:r>
              <a:rPr lang="ru-RU" sz="1400" b="1" i="1" dirty="0">
                <a:solidFill>
                  <a:prstClr val="black"/>
                </a:solidFill>
              </a:rPr>
              <a:t>Р.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7000892" y="3571876"/>
            <a:ext cx="714380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prstClr val="black"/>
                </a:solidFill>
              </a:rPr>
              <a:t>М. Р.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001024" y="4857760"/>
            <a:ext cx="857256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prstClr val="black"/>
                </a:solidFill>
              </a:rPr>
              <a:t>ОНА</a:t>
            </a:r>
          </a:p>
          <a:p>
            <a:pPr algn="ctr">
              <a:defRPr/>
            </a:pPr>
            <a:r>
              <a:rPr lang="ru-RU" sz="1400" b="1" i="1" dirty="0">
                <a:solidFill>
                  <a:prstClr val="black"/>
                </a:solidFill>
              </a:rPr>
              <a:t>МОЯ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8001024" y="4143380"/>
            <a:ext cx="857256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prstClr val="black"/>
                </a:solidFill>
              </a:rPr>
              <a:t>ОНО</a:t>
            </a:r>
          </a:p>
          <a:p>
            <a:pPr algn="ctr">
              <a:defRPr/>
            </a:pPr>
            <a:r>
              <a:rPr lang="ru-RU" sz="1400" b="1" i="1" dirty="0">
                <a:solidFill>
                  <a:prstClr val="black"/>
                </a:solidFill>
              </a:rPr>
              <a:t>МОЁ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001024" y="3500438"/>
            <a:ext cx="857256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prstClr val="black"/>
                </a:solidFill>
              </a:rPr>
              <a:t>ОН</a:t>
            </a:r>
          </a:p>
          <a:p>
            <a:pPr algn="ctr">
              <a:defRPr/>
            </a:pPr>
            <a:r>
              <a:rPr lang="ru-RU" sz="1400" b="1" i="1" dirty="0">
                <a:solidFill>
                  <a:prstClr val="black"/>
                </a:solidFill>
              </a:rPr>
              <a:t>МОЙ</a:t>
            </a: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10800000">
            <a:off x="7715250" y="4357688"/>
            <a:ext cx="2857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10800000">
            <a:off x="6786563" y="4643438"/>
            <a:ext cx="285750" cy="21431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0" idx="1"/>
          </p:cNvCxnSpPr>
          <p:nvPr/>
        </p:nvCxnSpPr>
        <p:spPr>
          <a:xfrm rot="10800000">
            <a:off x="7715250" y="5072063"/>
            <a:ext cx="285750" cy="3651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 flipH="1" flipV="1">
            <a:off x="6750844" y="4036219"/>
            <a:ext cx="285750" cy="21431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10800000">
            <a:off x="7715250" y="3786188"/>
            <a:ext cx="2857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10800000">
            <a:off x="6858000" y="4429125"/>
            <a:ext cx="214313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3643306" y="2714620"/>
            <a:ext cx="1428760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prstClr val="black"/>
                </a:solidFill>
                <a:cs typeface="Times New Roman" pitchFamily="18" charset="0"/>
              </a:rPr>
              <a:t>ИЗМЕНЕНИЕ</a:t>
            </a:r>
          </a:p>
          <a:p>
            <a:pPr algn="ctr">
              <a:defRPr/>
            </a:pPr>
            <a:r>
              <a:rPr lang="ru-RU" sz="1400" b="1" i="1" dirty="0">
                <a:solidFill>
                  <a:prstClr val="black"/>
                </a:solidFill>
                <a:cs typeface="Times New Roman" pitchFamily="18" charset="0"/>
              </a:rPr>
              <a:t>ПО ПАДЕЖАМ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 flipH="1" flipV="1">
            <a:off x="4143375" y="3429000"/>
            <a:ext cx="28575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Скругленный прямоугольник 95"/>
          <p:cNvSpPr/>
          <p:nvPr/>
        </p:nvSpPr>
        <p:spPr>
          <a:xfrm>
            <a:off x="571472" y="4643446"/>
            <a:ext cx="1500198" cy="428628"/>
          </a:xfrm>
          <a:prstGeom prst="roundRect">
            <a:avLst>
              <a:gd name="adj" fmla="val 18793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i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b="1" i="1" dirty="0">
                <a:solidFill>
                  <a:prstClr val="black"/>
                </a:solidFill>
              </a:rPr>
              <a:t>СОБСТВЕННОЕ</a:t>
            </a:r>
          </a:p>
          <a:p>
            <a:pPr algn="ctr">
              <a:defRPr/>
            </a:pPr>
            <a:endParaRPr lang="ru-RU" sz="1400" b="1" i="1" dirty="0">
              <a:solidFill>
                <a:prstClr val="black"/>
              </a:solidFill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rot="5400000">
            <a:off x="2035969" y="4393407"/>
            <a:ext cx="571500" cy="50006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Скругленный прямоугольник 100"/>
          <p:cNvSpPr/>
          <p:nvPr/>
        </p:nvSpPr>
        <p:spPr>
          <a:xfrm>
            <a:off x="428596" y="5286388"/>
            <a:ext cx="1928826" cy="500066"/>
          </a:xfrm>
          <a:prstGeom prst="roundRect">
            <a:avLst>
              <a:gd name="adj" fmla="val 18793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i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500" b="1" i="1" dirty="0">
                <a:solidFill>
                  <a:prstClr val="black"/>
                </a:solidFill>
              </a:rPr>
              <a:t>С БОЛЬШОЙ БУКВЫ</a:t>
            </a:r>
          </a:p>
          <a:p>
            <a:pPr algn="ctr">
              <a:defRPr/>
            </a:pPr>
            <a:endParaRPr lang="ru-RU" sz="1400" b="1" i="1" dirty="0">
              <a:solidFill>
                <a:prstClr val="black"/>
              </a:solidFill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 rot="5400000">
            <a:off x="1250156" y="5179219"/>
            <a:ext cx="212725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9" name="Скругленный прямоугольник 108"/>
          <p:cNvSpPr/>
          <p:nvPr/>
        </p:nvSpPr>
        <p:spPr>
          <a:xfrm>
            <a:off x="4214810" y="2143116"/>
            <a:ext cx="571504" cy="357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prstClr val="black"/>
                </a:solidFill>
              </a:rPr>
              <a:t>В.п.</a:t>
            </a: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929190" y="2143116"/>
            <a:ext cx="571504" cy="357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prstClr val="black"/>
                </a:solidFill>
              </a:rPr>
              <a:t>Т.п.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643570" y="2143116"/>
            <a:ext cx="571504" cy="357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prstClr val="black"/>
                </a:solidFill>
              </a:rPr>
              <a:t>П.п.</a:t>
            </a: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3500430" y="2143116"/>
            <a:ext cx="571504" cy="357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prstClr val="black"/>
                </a:solidFill>
              </a:rPr>
              <a:t>Д.п.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786050" y="2143116"/>
            <a:ext cx="571504" cy="357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prstClr val="black"/>
                </a:solidFill>
              </a:rPr>
              <a:t>Р.п.</a:t>
            </a: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1857356" y="2214554"/>
            <a:ext cx="571504" cy="3571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prstClr val="black"/>
                </a:solidFill>
              </a:rPr>
              <a:t>И.п.</a:t>
            </a: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1643042" y="1428736"/>
            <a:ext cx="785818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prstClr val="black"/>
                </a:solidFill>
              </a:rPr>
              <a:t>КТО?</a:t>
            </a:r>
          </a:p>
          <a:p>
            <a:pPr algn="ctr">
              <a:defRPr/>
            </a:pPr>
            <a:r>
              <a:rPr lang="ru-RU" sz="1400" b="1" i="1" dirty="0">
                <a:solidFill>
                  <a:prstClr val="black"/>
                </a:solidFill>
              </a:rPr>
              <a:t>ЧТО?</a:t>
            </a: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2500298" y="1428736"/>
            <a:ext cx="785818" cy="500066"/>
          </a:xfrm>
          <a:prstGeom prst="roundRect">
            <a:avLst>
              <a:gd name="adj" fmla="val 1151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prstClr val="black"/>
                </a:solidFill>
              </a:rPr>
              <a:t>КОГО?</a:t>
            </a:r>
          </a:p>
          <a:p>
            <a:pPr algn="ctr">
              <a:defRPr/>
            </a:pPr>
            <a:r>
              <a:rPr lang="ru-RU" sz="1400" b="1" i="1" dirty="0">
                <a:solidFill>
                  <a:prstClr val="black"/>
                </a:solidFill>
              </a:rPr>
              <a:t>ЧЕГО?</a:t>
            </a:r>
          </a:p>
        </p:txBody>
      </p:sp>
      <p:cxnSp>
        <p:nvCxnSpPr>
          <p:cNvPr id="141" name="Прямая соединительная линия 140"/>
          <p:cNvCxnSpPr>
            <a:stCxn id="0" idx="1"/>
          </p:cNvCxnSpPr>
          <p:nvPr/>
        </p:nvCxnSpPr>
        <p:spPr>
          <a:xfrm rot="10800000">
            <a:off x="2357438" y="2571750"/>
            <a:ext cx="1285875" cy="4286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rot="10800000">
            <a:off x="3214688" y="2500313"/>
            <a:ext cx="428625" cy="2857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rot="5400000" flipH="1" flipV="1">
            <a:off x="3713957" y="2570956"/>
            <a:ext cx="2857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 rot="5400000" flipH="1" flipV="1">
            <a:off x="4392613" y="2606675"/>
            <a:ext cx="214312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>
            <a:endCxn id="0" idx="2"/>
          </p:cNvCxnSpPr>
          <p:nvPr/>
        </p:nvCxnSpPr>
        <p:spPr>
          <a:xfrm rot="5400000" flipH="1" flipV="1">
            <a:off x="4964907" y="2607469"/>
            <a:ext cx="357187" cy="1428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>
            <a:endCxn id="0" idx="2"/>
          </p:cNvCxnSpPr>
          <p:nvPr/>
        </p:nvCxnSpPr>
        <p:spPr>
          <a:xfrm flipV="1">
            <a:off x="5072063" y="2500313"/>
            <a:ext cx="857250" cy="4286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1" name="Скругленный прямоугольник 160"/>
          <p:cNvSpPr/>
          <p:nvPr/>
        </p:nvSpPr>
        <p:spPr>
          <a:xfrm>
            <a:off x="3357554" y="1428736"/>
            <a:ext cx="785818" cy="500066"/>
          </a:xfrm>
          <a:prstGeom prst="roundRect">
            <a:avLst>
              <a:gd name="adj" fmla="val 1151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prstClr val="black"/>
                </a:solidFill>
              </a:rPr>
              <a:t>КОМУ?</a:t>
            </a:r>
          </a:p>
          <a:p>
            <a:pPr algn="ctr">
              <a:defRPr/>
            </a:pPr>
            <a:r>
              <a:rPr lang="ru-RU" sz="1400" b="1" i="1" dirty="0">
                <a:solidFill>
                  <a:prstClr val="black"/>
                </a:solidFill>
              </a:rPr>
              <a:t>ЧЕМУ?</a:t>
            </a:r>
          </a:p>
        </p:txBody>
      </p:sp>
      <p:sp>
        <p:nvSpPr>
          <p:cNvPr id="162" name="Скругленный прямоугольник 161"/>
          <p:cNvSpPr/>
          <p:nvPr/>
        </p:nvSpPr>
        <p:spPr>
          <a:xfrm>
            <a:off x="4214810" y="1428736"/>
            <a:ext cx="785818" cy="500066"/>
          </a:xfrm>
          <a:prstGeom prst="roundRect">
            <a:avLst>
              <a:gd name="adj" fmla="val 1151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prstClr val="black"/>
                </a:solidFill>
              </a:rPr>
              <a:t>КОГО?</a:t>
            </a:r>
          </a:p>
          <a:p>
            <a:pPr algn="ctr">
              <a:defRPr/>
            </a:pPr>
            <a:r>
              <a:rPr lang="ru-RU" sz="1400" b="1" i="1" dirty="0">
                <a:solidFill>
                  <a:prstClr val="black"/>
                </a:solidFill>
              </a:rPr>
              <a:t>ЧТО?</a:t>
            </a:r>
          </a:p>
        </p:txBody>
      </p:sp>
      <p:sp>
        <p:nvSpPr>
          <p:cNvPr id="163" name="Скругленный прямоугольник 162"/>
          <p:cNvSpPr/>
          <p:nvPr/>
        </p:nvSpPr>
        <p:spPr>
          <a:xfrm>
            <a:off x="5072066" y="1428736"/>
            <a:ext cx="785818" cy="500066"/>
          </a:xfrm>
          <a:prstGeom prst="roundRect">
            <a:avLst>
              <a:gd name="adj" fmla="val 1151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prstClr val="black"/>
                </a:solidFill>
              </a:rPr>
              <a:t>КЕМ?</a:t>
            </a:r>
          </a:p>
          <a:p>
            <a:pPr algn="ctr">
              <a:defRPr/>
            </a:pPr>
            <a:r>
              <a:rPr lang="ru-RU" sz="1400" b="1" i="1" dirty="0">
                <a:solidFill>
                  <a:prstClr val="black"/>
                </a:solidFill>
              </a:rPr>
              <a:t>ЧЕМ?</a:t>
            </a:r>
          </a:p>
        </p:txBody>
      </p:sp>
      <p:sp>
        <p:nvSpPr>
          <p:cNvPr id="164" name="Скругленный прямоугольник 163"/>
          <p:cNvSpPr/>
          <p:nvPr/>
        </p:nvSpPr>
        <p:spPr>
          <a:xfrm>
            <a:off x="5929322" y="1428736"/>
            <a:ext cx="928694" cy="500066"/>
          </a:xfrm>
          <a:prstGeom prst="roundRect">
            <a:avLst>
              <a:gd name="adj" fmla="val 11517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prstClr val="black"/>
                </a:solidFill>
              </a:rPr>
              <a:t>О КОМ?</a:t>
            </a:r>
          </a:p>
          <a:p>
            <a:pPr algn="ctr">
              <a:defRPr/>
            </a:pPr>
            <a:r>
              <a:rPr lang="ru-RU" sz="1400" b="1" i="1" dirty="0">
                <a:solidFill>
                  <a:prstClr val="black"/>
                </a:solidFill>
              </a:rPr>
              <a:t>О ЧЁМ?</a:t>
            </a: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285720" y="2500306"/>
            <a:ext cx="1285884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prstClr val="black"/>
                </a:solidFill>
              </a:rPr>
              <a:t>ЯВЛЕНИЯ ПРИРОДЫ</a:t>
            </a:r>
          </a:p>
        </p:txBody>
      </p:sp>
      <p:cxnSp>
        <p:nvCxnSpPr>
          <p:cNvPr id="168" name="Прямая соединительная линия 167"/>
          <p:cNvCxnSpPr>
            <a:stCxn id="0" idx="1"/>
            <a:endCxn id="0" idx="2"/>
          </p:cNvCxnSpPr>
          <p:nvPr/>
        </p:nvCxnSpPr>
        <p:spPr>
          <a:xfrm rot="10800000">
            <a:off x="2357438" y="3286125"/>
            <a:ext cx="214312" cy="7508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>
            <a:stCxn id="0" idx="1"/>
          </p:cNvCxnSpPr>
          <p:nvPr/>
        </p:nvCxnSpPr>
        <p:spPr>
          <a:xfrm rot="10800000">
            <a:off x="1428750" y="3071813"/>
            <a:ext cx="1143000" cy="965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6" name="Скругленный прямоугольник 165"/>
          <p:cNvSpPr/>
          <p:nvPr/>
        </p:nvSpPr>
        <p:spPr>
          <a:xfrm>
            <a:off x="1785918" y="2857496"/>
            <a:ext cx="1143008" cy="428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prstClr val="black"/>
                </a:solidFill>
              </a:rPr>
              <a:t>ЧУВСТВА</a:t>
            </a:r>
          </a:p>
        </p:txBody>
      </p:sp>
      <p:cxnSp>
        <p:nvCxnSpPr>
          <p:cNvPr id="182" name="Прямая соединительная линия 181"/>
          <p:cNvCxnSpPr/>
          <p:nvPr/>
        </p:nvCxnSpPr>
        <p:spPr>
          <a:xfrm rot="5400000" flipH="1" flipV="1">
            <a:off x="1929607" y="2070894"/>
            <a:ext cx="28575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>
            <a:endCxn id="0" idx="2"/>
          </p:cNvCxnSpPr>
          <p:nvPr/>
        </p:nvCxnSpPr>
        <p:spPr>
          <a:xfrm rot="16200000" flipV="1">
            <a:off x="2838451" y="1982787"/>
            <a:ext cx="214312" cy="10636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/>
          <p:cNvCxnSpPr>
            <a:stCxn id="0" idx="0"/>
          </p:cNvCxnSpPr>
          <p:nvPr/>
        </p:nvCxnSpPr>
        <p:spPr>
          <a:xfrm rot="5400000" flipH="1" flipV="1">
            <a:off x="3678238" y="2035175"/>
            <a:ext cx="214312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>
            <a:stCxn id="0" idx="0"/>
          </p:cNvCxnSpPr>
          <p:nvPr/>
        </p:nvCxnSpPr>
        <p:spPr>
          <a:xfrm rot="5400000" flipH="1" flipV="1">
            <a:off x="4429126" y="2000250"/>
            <a:ext cx="214312" cy="7143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>
            <a:stCxn id="0" idx="0"/>
          </p:cNvCxnSpPr>
          <p:nvPr/>
        </p:nvCxnSpPr>
        <p:spPr>
          <a:xfrm rot="5400000" flipH="1" flipV="1">
            <a:off x="5179220" y="1964531"/>
            <a:ext cx="214312" cy="1428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>
            <a:stCxn id="0" idx="0"/>
          </p:cNvCxnSpPr>
          <p:nvPr/>
        </p:nvCxnSpPr>
        <p:spPr>
          <a:xfrm rot="5400000" flipH="1" flipV="1">
            <a:off x="6000751" y="1857375"/>
            <a:ext cx="214312" cy="3571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Прямая соединительная линия 106"/>
          <p:cNvCxnSpPr>
            <a:endCxn id="0" idx="0"/>
          </p:cNvCxnSpPr>
          <p:nvPr/>
        </p:nvCxnSpPr>
        <p:spPr>
          <a:xfrm rot="5400000">
            <a:off x="7572375" y="2714626"/>
            <a:ext cx="428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>
            <a:endCxn id="0" idx="1"/>
          </p:cNvCxnSpPr>
          <p:nvPr/>
        </p:nvCxnSpPr>
        <p:spPr>
          <a:xfrm flipV="1">
            <a:off x="5643563" y="3286125"/>
            <a:ext cx="785812" cy="571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857625" y="4143375"/>
            <a:ext cx="785813" cy="3571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stCxn id="0" idx="0"/>
            <a:endCxn id="0" idx="1"/>
          </p:cNvCxnSpPr>
          <p:nvPr/>
        </p:nvCxnSpPr>
        <p:spPr>
          <a:xfrm rot="5400000" flipH="1" flipV="1">
            <a:off x="1982787" y="4054476"/>
            <a:ext cx="106363" cy="16430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1500982" y="3285331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0" idx="1"/>
          </p:cNvCxnSpPr>
          <p:nvPr/>
        </p:nvCxnSpPr>
        <p:spPr>
          <a:xfrm rot="10800000">
            <a:off x="3214688" y="3786188"/>
            <a:ext cx="500062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10800000" flipV="1">
            <a:off x="2071688" y="5143500"/>
            <a:ext cx="1785937" cy="7143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5572919" y="5428457"/>
            <a:ext cx="714375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0" idx="2"/>
            <a:endCxn id="0" idx="0"/>
          </p:cNvCxnSpPr>
          <p:nvPr/>
        </p:nvCxnSpPr>
        <p:spPr>
          <a:xfrm rot="16200000" flipH="1">
            <a:off x="5072856" y="3750469"/>
            <a:ext cx="428625" cy="1214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0" idx="2"/>
          </p:cNvCxnSpPr>
          <p:nvPr/>
        </p:nvCxnSpPr>
        <p:spPr>
          <a:xfrm rot="5400000">
            <a:off x="7680325" y="4751388"/>
            <a:ext cx="500063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0" idx="1"/>
          </p:cNvCxnSpPr>
          <p:nvPr/>
        </p:nvCxnSpPr>
        <p:spPr>
          <a:xfrm rot="10800000">
            <a:off x="5643563" y="3857625"/>
            <a:ext cx="1285875" cy="3222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0" idx="0"/>
          </p:cNvCxnSpPr>
          <p:nvPr/>
        </p:nvCxnSpPr>
        <p:spPr>
          <a:xfrm rot="16200000" flipV="1">
            <a:off x="3625056" y="5376069"/>
            <a:ext cx="500063" cy="349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6429356" y="2928934"/>
            <a:ext cx="2714644" cy="714380"/>
          </a:xfrm>
          <a:prstGeom prst="roundRect">
            <a:avLst/>
          </a:prstGeom>
          <a:solidFill>
            <a:srgbClr val="FF3300"/>
          </a:solidFill>
          <a:ln>
            <a:solidFill>
              <a:srgbClr val="CC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i="1" dirty="0"/>
              <a:t>химическая промышленность</a:t>
            </a:r>
          </a:p>
        </p:txBody>
      </p:sp>
      <p:cxnSp>
        <p:nvCxnSpPr>
          <p:cNvPr id="24" name="Прямая соединительная линия 23"/>
          <p:cNvCxnSpPr>
            <a:endCxn id="0" idx="0"/>
          </p:cNvCxnSpPr>
          <p:nvPr/>
        </p:nvCxnSpPr>
        <p:spPr>
          <a:xfrm rot="16200000" flipH="1">
            <a:off x="4482307" y="3232944"/>
            <a:ext cx="357187" cy="349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Заголовок 4"/>
          <p:cNvSpPr txBox="1">
            <a:spLocks/>
          </p:cNvSpPr>
          <p:nvPr/>
        </p:nvSpPr>
        <p:spPr>
          <a:xfrm>
            <a:off x="1857356" y="142852"/>
            <a:ext cx="5643602" cy="64294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метод «КЛАСТЕР»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64" y="2143116"/>
            <a:ext cx="3143272" cy="10715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928670"/>
            <a:ext cx="2500330" cy="1000132"/>
          </a:xfrm>
          <a:prstGeom prst="rect">
            <a:avLst/>
          </a:prstGeom>
          <a:solidFill>
            <a:srgbClr val="66FF3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ПОЛЬЗА: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необходимая и полезная продукция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3429000"/>
            <a:ext cx="1928826" cy="714380"/>
          </a:xfrm>
          <a:prstGeom prst="rect">
            <a:avLst/>
          </a:prstGeom>
          <a:solidFill>
            <a:srgbClr val="CC00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ВРЕД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85852" y="5857892"/>
            <a:ext cx="1500198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АЭС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радиация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5786" y="2357430"/>
            <a:ext cx="1857388" cy="6429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отходы от производства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488" y="4500570"/>
            <a:ext cx="1857388" cy="642942"/>
          </a:xfrm>
          <a:prstGeom prst="roundRect">
            <a:avLst/>
          </a:prstGeom>
          <a:solidFill>
            <a:srgbClr val="FF33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i="1" dirty="0" err="1">
                <a:solidFill>
                  <a:schemeClr val="bg1"/>
                </a:solidFill>
              </a:rPr>
              <a:t>электро</a:t>
            </a:r>
            <a:r>
              <a:rPr lang="ru-RU" sz="2200" b="1" i="1" dirty="0">
                <a:solidFill>
                  <a:schemeClr val="bg1"/>
                </a:solidFill>
              </a:rPr>
              <a:t>-</a:t>
            </a:r>
          </a:p>
          <a:p>
            <a:pPr algn="ctr">
              <a:defRPr/>
            </a:pPr>
            <a:r>
              <a:rPr lang="ru-RU" sz="2200" b="1" i="1" dirty="0">
                <a:solidFill>
                  <a:schemeClr val="bg1"/>
                </a:solidFill>
              </a:rPr>
              <a:t>энергетика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472" y="3643314"/>
            <a:ext cx="2643206" cy="500066"/>
          </a:xfrm>
          <a:prstGeom prst="roundRect">
            <a:avLst/>
          </a:prstGeom>
          <a:solidFill>
            <a:srgbClr val="FF33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i="1" dirty="0"/>
              <a:t>промышленность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29190" y="4572008"/>
            <a:ext cx="1928826" cy="500066"/>
          </a:xfrm>
          <a:prstGeom prst="roundRect">
            <a:avLst/>
          </a:prstGeom>
          <a:solidFill>
            <a:srgbClr val="FF3300"/>
          </a:solidFill>
          <a:ln>
            <a:solidFill>
              <a:srgbClr val="CC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i="1" dirty="0">
                <a:solidFill>
                  <a:schemeClr val="bg1"/>
                </a:solidFill>
              </a:rPr>
              <a:t>транспорт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15140" y="1785926"/>
            <a:ext cx="2071702" cy="8572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Отходы загрязняют реки  и воздух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00628" y="5786454"/>
            <a:ext cx="1857388" cy="64294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/>
              <a:t>выхлопные газы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29454" y="5072074"/>
            <a:ext cx="2000264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ядохимикаты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929454" y="3857628"/>
            <a:ext cx="2000264" cy="642942"/>
          </a:xfrm>
          <a:prstGeom prst="roundRect">
            <a:avLst/>
          </a:prstGeom>
          <a:solidFill>
            <a:srgbClr val="FF33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i="1" dirty="0"/>
              <a:t>сельское хозяйство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4608513" y="2035175"/>
            <a:ext cx="21431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000364" y="5643578"/>
            <a:ext cx="1785950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/>
              <a:t>ТЭС</a:t>
            </a:r>
          </a:p>
          <a:p>
            <a:pPr algn="ctr">
              <a:defRPr/>
            </a:pPr>
            <a:r>
              <a:rPr lang="ru-RU" sz="2000" b="1" i="1" dirty="0"/>
              <a:t>загрязнение воздуха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14282" y="4929198"/>
            <a:ext cx="2000264" cy="6429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ГЭС </a:t>
            </a:r>
          </a:p>
          <a:p>
            <a:pPr algn="ctr">
              <a:defRPr/>
            </a:pPr>
            <a:r>
              <a:rPr lang="ru-RU" sz="2000" b="1" i="1" dirty="0" err="1">
                <a:solidFill>
                  <a:schemeClr val="tx1"/>
                </a:solidFill>
              </a:rPr>
              <a:t>затапливание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2"/>
          <p:cNvGrpSpPr>
            <a:grpSpLocks/>
          </p:cNvGrpSpPr>
          <p:nvPr/>
        </p:nvGrpSpPr>
        <p:grpSpPr bwMode="auto">
          <a:xfrm>
            <a:off x="642938" y="214313"/>
            <a:ext cx="8501062" cy="6435725"/>
            <a:chOff x="2463" y="3028"/>
            <a:chExt cx="7746" cy="6450"/>
          </a:xfrm>
        </p:grpSpPr>
        <p:sp>
          <p:nvSpPr>
            <p:cNvPr id="31746" name="AutoShape 3"/>
            <p:cNvSpPr>
              <a:spLocks noChangeAspect="1" noChangeArrowheads="1"/>
            </p:cNvSpPr>
            <p:nvPr/>
          </p:nvSpPr>
          <p:spPr bwMode="auto">
            <a:xfrm>
              <a:off x="3353" y="3177"/>
              <a:ext cx="5256" cy="6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" name="_s1102"/>
            <p:cNvSpPr>
              <a:spLocks noChangeArrowheads="1"/>
            </p:cNvSpPr>
            <p:nvPr/>
          </p:nvSpPr>
          <p:spPr bwMode="auto">
            <a:xfrm flipV="1">
              <a:off x="5718" y="3744"/>
              <a:ext cx="778" cy="853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 algn="in">
              <a:solidFill>
                <a:srgbClr val="333399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rot="10800000" lIns="0" tIns="0" rIns="0" bIns="0" anchor="ctr"/>
            <a:lstStyle/>
            <a:p>
              <a:pPr>
                <a:spcAft>
                  <a:spcPts val="1000"/>
                </a:spcAft>
                <a:defRPr/>
              </a:pPr>
              <a:r>
                <a:rPr lang="ru-RU" sz="1900" b="1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 </a:t>
              </a:r>
              <a:r>
                <a:rPr lang="ru-RU" sz="1700" b="1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!</a:t>
              </a:r>
              <a:endParaRPr lang="ru-RU" dirty="0">
                <a:latin typeface="Arial" pitchFamily="34" charset="0"/>
                <a:cs typeface="+mn-cs"/>
              </a:endParaRPr>
            </a:p>
          </p:txBody>
        </p:sp>
        <p:sp>
          <p:nvSpPr>
            <p:cNvPr id="1029" name="_s1103"/>
            <p:cNvSpPr>
              <a:spLocks noChangeArrowheads="1"/>
            </p:cNvSpPr>
            <p:nvPr/>
          </p:nvSpPr>
          <p:spPr bwMode="auto">
            <a:xfrm flipV="1">
              <a:off x="5357" y="4621"/>
              <a:ext cx="1558" cy="85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 algn="in">
              <a:solidFill>
                <a:srgbClr val="009999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009999"/>
              </a:outerShdw>
            </a:effectLst>
          </p:spPr>
          <p:txBody>
            <a:bodyPr rot="10800000"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200" b="1" dirty="0">
                  <a:solidFill>
                    <a:srgbClr val="006666"/>
                  </a:solidFill>
                  <a:latin typeface="Arial" pitchFamily="34" charset="0"/>
                  <a:cs typeface="+mn-cs"/>
                </a:rPr>
                <a:t>Восприятие 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ru-RU" sz="1200" b="1" dirty="0">
                  <a:solidFill>
                    <a:srgbClr val="006666"/>
                  </a:solidFill>
                  <a:latin typeface="Arial" pitchFamily="34" charset="0"/>
                  <a:cs typeface="+mn-cs"/>
                </a:rPr>
                <a:t>слов.</a:t>
              </a:r>
              <a:endParaRPr lang="ru-RU" sz="1200" dirty="0">
                <a:latin typeface="Arial" pitchFamily="34" charset="0"/>
                <a:cs typeface="+mn-cs"/>
              </a:endParaRPr>
            </a:p>
          </p:txBody>
        </p:sp>
        <p:sp>
          <p:nvSpPr>
            <p:cNvPr id="1030" name="_s1104"/>
            <p:cNvSpPr>
              <a:spLocks noChangeArrowheads="1"/>
            </p:cNvSpPr>
            <p:nvPr/>
          </p:nvSpPr>
          <p:spPr bwMode="auto">
            <a:xfrm flipV="1">
              <a:off x="4968" y="5477"/>
              <a:ext cx="2338" cy="851"/>
            </a:xfrm>
            <a:custGeom>
              <a:avLst/>
              <a:gdLst>
                <a:gd name="G0" fmla="+- 3600 0 0"/>
                <a:gd name="G1" fmla="+- 21600 0 3600"/>
                <a:gd name="G2" fmla="*/ 3600 1 2"/>
                <a:gd name="G3" fmla="+- 21600 0 G2"/>
                <a:gd name="G4" fmla="+/ 3600 21600 2"/>
                <a:gd name="G5" fmla="+/ G1 0 2"/>
                <a:gd name="G6" fmla="*/ 21600 21600 3600"/>
                <a:gd name="G7" fmla="*/ G6 1 2"/>
                <a:gd name="G8" fmla="+- 21600 0 G7"/>
                <a:gd name="G9" fmla="*/ 21600 1 2"/>
                <a:gd name="G10" fmla="+- 3600 0 G9"/>
                <a:gd name="G11" fmla="?: G10 G8 0"/>
                <a:gd name="G12" fmla="?: G10 G7 21600"/>
                <a:gd name="T0" fmla="*/ 19800 w 21600"/>
                <a:gd name="T1" fmla="*/ 10800 h 21600"/>
                <a:gd name="T2" fmla="*/ 10800 w 21600"/>
                <a:gd name="T3" fmla="*/ 21600 h 21600"/>
                <a:gd name="T4" fmla="*/ 1800 w 21600"/>
                <a:gd name="T5" fmla="*/ 10800 h 21600"/>
                <a:gd name="T6" fmla="*/ 10800 w 21600"/>
                <a:gd name="T7" fmla="*/ 0 h 21600"/>
                <a:gd name="T8" fmla="*/ 3600 w 21600"/>
                <a:gd name="T9" fmla="*/ 3600 h 21600"/>
                <a:gd name="T10" fmla="*/ 18000 w 21600"/>
                <a:gd name="T11" fmla="*/ 18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 algn="in">
              <a:solidFill>
                <a:srgbClr val="99CC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99CC00"/>
              </a:outerShdw>
            </a:effectLst>
          </p:spPr>
          <p:txBody>
            <a:bodyPr rot="10800000"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200" b="1" dirty="0">
                  <a:solidFill>
                    <a:srgbClr val="003300"/>
                  </a:solidFill>
                  <a:latin typeface="Arial" pitchFamily="34" charset="0"/>
                  <a:cs typeface="+mn-cs"/>
                </a:rPr>
                <a:t>Иллюстрация.</a:t>
              </a:r>
              <a:endParaRPr lang="ru-RU" sz="1200" dirty="0">
                <a:latin typeface="Arial" pitchFamily="34" charset="0"/>
                <a:cs typeface="+mn-cs"/>
              </a:endParaRPr>
            </a:p>
          </p:txBody>
        </p:sp>
        <p:sp>
          <p:nvSpPr>
            <p:cNvPr id="1031" name="_s1105"/>
            <p:cNvSpPr>
              <a:spLocks noChangeArrowheads="1"/>
            </p:cNvSpPr>
            <p:nvPr/>
          </p:nvSpPr>
          <p:spPr bwMode="auto">
            <a:xfrm flipV="1">
              <a:off x="4576" y="6328"/>
              <a:ext cx="3119" cy="853"/>
            </a:xfrm>
            <a:custGeom>
              <a:avLst/>
              <a:gdLst>
                <a:gd name="G0" fmla="+- 2700 0 0"/>
                <a:gd name="G1" fmla="+- 21600 0 2700"/>
                <a:gd name="G2" fmla="*/ 2700 1 2"/>
                <a:gd name="G3" fmla="+- 21600 0 G2"/>
                <a:gd name="G4" fmla="+/ 2700 21600 2"/>
                <a:gd name="G5" fmla="+/ G1 0 2"/>
                <a:gd name="G6" fmla="*/ 21600 21600 2700"/>
                <a:gd name="G7" fmla="*/ G6 1 2"/>
                <a:gd name="G8" fmla="+- 21600 0 G7"/>
                <a:gd name="G9" fmla="*/ 21600 1 2"/>
                <a:gd name="G10" fmla="+- 2700 0 G9"/>
                <a:gd name="G11" fmla="?: G10 G8 0"/>
                <a:gd name="G12" fmla="?: G10 G7 21600"/>
                <a:gd name="T0" fmla="*/ 20250 w 21600"/>
                <a:gd name="T1" fmla="*/ 10800 h 21600"/>
                <a:gd name="T2" fmla="*/ 10800 w 21600"/>
                <a:gd name="T3" fmla="*/ 21600 h 21600"/>
                <a:gd name="T4" fmla="*/ 1350 w 21600"/>
                <a:gd name="T5" fmla="*/ 10800 h 21600"/>
                <a:gd name="T6" fmla="*/ 10800 w 21600"/>
                <a:gd name="T7" fmla="*/ 0 h 21600"/>
                <a:gd name="T8" fmla="*/ 3150 w 21600"/>
                <a:gd name="T9" fmla="*/ 3150 h 21600"/>
                <a:gd name="T10" fmla="*/ 18450 w 21600"/>
                <a:gd name="T11" fmla="*/ 18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700" y="21600"/>
                  </a:lnTo>
                  <a:lnTo>
                    <a:pt x="189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 algn="in">
              <a:solidFill>
                <a:srgbClr val="80808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808080"/>
              </a:outerShdw>
            </a:effectLst>
          </p:spPr>
          <p:txBody>
            <a:bodyPr rot="10800000"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400" b="1" dirty="0">
                  <a:solidFill>
                    <a:srgbClr val="333333"/>
                  </a:solidFill>
                  <a:latin typeface="Arial" pitchFamily="34" charset="0"/>
                  <a:cs typeface="+mn-cs"/>
                </a:rPr>
                <a:t>Фильмы, выставки, экскурсии.</a:t>
              </a:r>
              <a:endParaRPr lang="ru-RU" sz="1400" dirty="0">
                <a:latin typeface="Arial" pitchFamily="34" charset="0"/>
                <a:cs typeface="+mn-cs"/>
              </a:endParaRPr>
            </a:p>
          </p:txBody>
        </p:sp>
        <p:sp>
          <p:nvSpPr>
            <p:cNvPr id="1032" name="_s1106"/>
            <p:cNvSpPr>
              <a:spLocks noChangeArrowheads="1"/>
            </p:cNvSpPr>
            <p:nvPr/>
          </p:nvSpPr>
          <p:spPr bwMode="auto">
            <a:xfrm flipV="1">
              <a:off x="4189" y="7181"/>
              <a:ext cx="3895" cy="853"/>
            </a:xfrm>
            <a:custGeom>
              <a:avLst/>
              <a:gdLst>
                <a:gd name="G0" fmla="+- 2160 0 0"/>
                <a:gd name="G1" fmla="+- 21600 0 2160"/>
                <a:gd name="G2" fmla="*/ 2160 1 2"/>
                <a:gd name="G3" fmla="+- 21600 0 G2"/>
                <a:gd name="G4" fmla="+/ 2160 21600 2"/>
                <a:gd name="G5" fmla="+/ G1 0 2"/>
                <a:gd name="G6" fmla="*/ 21600 21600 2160"/>
                <a:gd name="G7" fmla="*/ G6 1 2"/>
                <a:gd name="G8" fmla="+- 21600 0 G7"/>
                <a:gd name="G9" fmla="*/ 21600 1 2"/>
                <a:gd name="G10" fmla="+- 2160 0 G9"/>
                <a:gd name="G11" fmla="?: G10 G8 0"/>
                <a:gd name="G12" fmla="?: G10 G7 21600"/>
                <a:gd name="T0" fmla="*/ 20520 w 21600"/>
                <a:gd name="T1" fmla="*/ 10800 h 21600"/>
                <a:gd name="T2" fmla="*/ 10800 w 21600"/>
                <a:gd name="T3" fmla="*/ 21600 h 21600"/>
                <a:gd name="T4" fmla="*/ 1080 w 21600"/>
                <a:gd name="T5" fmla="*/ 10800 h 21600"/>
                <a:gd name="T6" fmla="*/ 10800 w 21600"/>
                <a:gd name="T7" fmla="*/ 0 h 21600"/>
                <a:gd name="T8" fmla="*/ 2880 w 21600"/>
                <a:gd name="T9" fmla="*/ 2880 h 21600"/>
                <a:gd name="T10" fmla="*/ 18720 w 21600"/>
                <a:gd name="T11" fmla="*/ 1872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0" y="21600"/>
                  </a:lnTo>
                  <a:lnTo>
                    <a:pt x="1944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000000"/>
              </a:outerShdw>
            </a:effectLst>
          </p:spPr>
          <p:txBody>
            <a:bodyPr rot="10800000"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Участие в дискуссиях</a:t>
              </a:r>
              <a:r>
                <a:rPr lang="ru-RU" sz="800" b="1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.</a:t>
              </a:r>
              <a:endParaRPr lang="ru-RU" dirty="0">
                <a:latin typeface="Arial" pitchFamily="34" charset="0"/>
                <a:cs typeface="+mn-cs"/>
              </a:endParaRPr>
            </a:p>
          </p:txBody>
        </p:sp>
        <p:sp>
          <p:nvSpPr>
            <p:cNvPr id="1033" name="_s1107"/>
            <p:cNvSpPr>
              <a:spLocks noChangeArrowheads="1"/>
            </p:cNvSpPr>
            <p:nvPr/>
          </p:nvSpPr>
          <p:spPr bwMode="auto">
            <a:xfrm flipV="1">
              <a:off x="3800" y="8033"/>
              <a:ext cx="4675" cy="977"/>
            </a:xfrm>
            <a:custGeom>
              <a:avLst/>
              <a:gdLst>
                <a:gd name="G0" fmla="+- 1800 0 0"/>
                <a:gd name="G1" fmla="+- 21600 0 1800"/>
                <a:gd name="G2" fmla="*/ 1800 1 2"/>
                <a:gd name="G3" fmla="+- 21600 0 G2"/>
                <a:gd name="G4" fmla="+/ 1800 21600 2"/>
                <a:gd name="G5" fmla="+/ G1 0 2"/>
                <a:gd name="G6" fmla="*/ 21600 21600 1800"/>
                <a:gd name="G7" fmla="*/ G6 1 2"/>
                <a:gd name="G8" fmla="+- 21600 0 G7"/>
                <a:gd name="G9" fmla="*/ 21600 1 2"/>
                <a:gd name="G10" fmla="+- 1800 0 G9"/>
                <a:gd name="G11" fmla="?: G10 G8 0"/>
                <a:gd name="G12" fmla="?: G10 G7 21600"/>
                <a:gd name="T0" fmla="*/ 20700 w 21600"/>
                <a:gd name="T1" fmla="*/ 10800 h 21600"/>
                <a:gd name="T2" fmla="*/ 10800 w 21600"/>
                <a:gd name="T3" fmla="*/ 21600 h 21600"/>
                <a:gd name="T4" fmla="*/ 900 w 21600"/>
                <a:gd name="T5" fmla="*/ 10800 h 21600"/>
                <a:gd name="T6" fmla="*/ 10800 w 21600"/>
                <a:gd name="T7" fmla="*/ 0 h 21600"/>
                <a:gd name="T8" fmla="*/ 2700 w 21600"/>
                <a:gd name="T9" fmla="*/ 2700 h 21600"/>
                <a:gd name="T10" fmla="*/ 18900 w 21600"/>
                <a:gd name="T11" fmla="*/ 189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800" y="21600"/>
                  </a:lnTo>
                  <a:lnTo>
                    <a:pt x="198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 algn="in">
              <a:solidFill>
                <a:srgbClr val="333399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rot="10800000" lIns="0" tIns="0" rIns="0" bIns="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b="1" dirty="0">
                  <a:solidFill>
                    <a:srgbClr val="333399"/>
                  </a:solidFill>
                  <a:latin typeface="Arial" pitchFamily="34" charset="0"/>
                  <a:cs typeface="+mn-cs"/>
                </a:rPr>
                <a:t>Имитация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ru-RU" sz="1600" b="1" dirty="0">
                  <a:solidFill>
                    <a:srgbClr val="333399"/>
                  </a:solidFill>
                  <a:latin typeface="Arial" pitchFamily="34" charset="0"/>
                  <a:cs typeface="+mn-cs"/>
                </a:rPr>
                <a:t>участия в реальном процессе</a:t>
              </a:r>
              <a:r>
                <a:rPr lang="ru-RU" sz="800" b="1" dirty="0">
                  <a:solidFill>
                    <a:srgbClr val="333399"/>
                  </a:solidFill>
                  <a:latin typeface="Arial" pitchFamily="34" charset="0"/>
                  <a:cs typeface="+mn-cs"/>
                </a:rPr>
                <a:t>.</a:t>
              </a:r>
              <a:endParaRPr lang="ru-RU" dirty="0">
                <a:latin typeface="Arial" pitchFamily="34" charset="0"/>
                <a:cs typeface="+mn-cs"/>
              </a:endParaRPr>
            </a:p>
          </p:txBody>
        </p:sp>
        <p:sp>
          <p:nvSpPr>
            <p:cNvPr id="31753" name="WordArt 10"/>
            <p:cNvSpPr>
              <a:spLocks noChangeArrowheads="1" noChangeShapeType="1" noTextEdit="1"/>
            </p:cNvSpPr>
            <p:nvPr/>
          </p:nvSpPr>
          <p:spPr bwMode="auto">
            <a:xfrm rot="-3790194">
              <a:off x="1444" y="4991"/>
              <a:ext cx="4296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kern="1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 запоминание</a:t>
              </a:r>
            </a:p>
          </p:txBody>
        </p:sp>
        <p:sp>
          <p:nvSpPr>
            <p:cNvPr id="31754" name="Text Box 11"/>
            <p:cNvSpPr txBox="1">
              <a:spLocks noChangeArrowheads="1"/>
            </p:cNvSpPr>
            <p:nvPr/>
          </p:nvSpPr>
          <p:spPr bwMode="auto">
            <a:xfrm>
              <a:off x="6818" y="4811"/>
              <a:ext cx="1891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pPr>
                <a:spcAft>
                  <a:spcPts val="1000"/>
                </a:spcAft>
              </a:pPr>
              <a:r>
                <a:rPr lang="ru-RU" sz="1400">
                  <a:solidFill>
                    <a:srgbClr val="000000"/>
                  </a:solidFill>
                </a:rPr>
                <a:t>     словесная</a:t>
              </a:r>
            </a:p>
            <a:p>
              <a:pPr>
                <a:spcAft>
                  <a:spcPts val="1000"/>
                </a:spcAft>
              </a:pPr>
              <a:r>
                <a:rPr lang="ru-RU" sz="1400">
                  <a:solidFill>
                    <a:srgbClr val="000000"/>
                  </a:solidFill>
                </a:rPr>
                <a:t>    расшифровка</a:t>
              </a:r>
              <a:endParaRPr lang="ru-RU" sz="1400"/>
            </a:p>
          </p:txBody>
        </p:sp>
        <p:sp>
          <p:nvSpPr>
            <p:cNvPr id="31755" name="Text Box 12"/>
            <p:cNvSpPr txBox="1">
              <a:spLocks noChangeArrowheads="1"/>
            </p:cNvSpPr>
            <p:nvPr/>
          </p:nvSpPr>
          <p:spPr bwMode="auto">
            <a:xfrm>
              <a:off x="4217" y="4811"/>
              <a:ext cx="1655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pPr>
                <a:spcAft>
                  <a:spcPts val="1000"/>
                </a:spcAft>
              </a:pPr>
              <a:r>
                <a:rPr lang="ru-RU" sz="1400" b="1">
                  <a:solidFill>
                    <a:srgbClr val="FF0000"/>
                  </a:solidFill>
                </a:rPr>
                <a:t>20%</a:t>
              </a:r>
              <a:r>
                <a:rPr lang="ru-RU" sz="1400">
                  <a:solidFill>
                    <a:srgbClr val="000000"/>
                  </a:solidFill>
                </a:rPr>
                <a:t> то, что слышим</a:t>
              </a:r>
              <a:endParaRPr lang="ru-RU" sz="1400"/>
            </a:p>
          </p:txBody>
        </p:sp>
        <p:sp>
          <p:nvSpPr>
            <p:cNvPr id="31756" name="Text Box 13"/>
            <p:cNvSpPr txBox="1">
              <a:spLocks noChangeArrowheads="1"/>
            </p:cNvSpPr>
            <p:nvPr/>
          </p:nvSpPr>
          <p:spPr bwMode="auto">
            <a:xfrm>
              <a:off x="4453" y="4110"/>
              <a:ext cx="1655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pPr>
                <a:spcAft>
                  <a:spcPts val="1000"/>
                </a:spcAft>
              </a:pPr>
              <a:r>
                <a:rPr lang="ru-RU" sz="1400" b="1">
                  <a:solidFill>
                    <a:srgbClr val="FF0000"/>
                  </a:solidFill>
                </a:rPr>
                <a:t>10%</a:t>
              </a:r>
              <a:r>
                <a:rPr lang="ru-RU" sz="1400">
                  <a:solidFill>
                    <a:srgbClr val="000000"/>
                  </a:solidFill>
                </a:rPr>
                <a:t> то, что </a:t>
              </a:r>
            </a:p>
            <a:p>
              <a:pPr>
                <a:spcAft>
                  <a:spcPts val="1000"/>
                </a:spcAft>
              </a:pPr>
              <a:r>
                <a:rPr lang="ru-RU" sz="1400">
                  <a:solidFill>
                    <a:srgbClr val="000000"/>
                  </a:solidFill>
                </a:rPr>
                <a:t>читаем</a:t>
              </a:r>
              <a:endParaRPr lang="ru-RU" sz="1400"/>
            </a:p>
          </p:txBody>
        </p:sp>
        <p:sp>
          <p:nvSpPr>
            <p:cNvPr id="31757" name="Text Box 14"/>
            <p:cNvSpPr txBox="1">
              <a:spLocks noChangeArrowheads="1"/>
            </p:cNvSpPr>
            <p:nvPr/>
          </p:nvSpPr>
          <p:spPr bwMode="auto">
            <a:xfrm>
              <a:off x="3826" y="5511"/>
              <a:ext cx="1655" cy="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pPr>
                <a:spcAft>
                  <a:spcPts val="1000"/>
                </a:spcAft>
              </a:pPr>
              <a:r>
                <a:rPr lang="ru-RU" sz="1400" b="1">
                  <a:solidFill>
                    <a:srgbClr val="FF0000"/>
                  </a:solidFill>
                </a:rPr>
                <a:t>30%</a:t>
              </a:r>
              <a:r>
                <a:rPr lang="ru-RU" sz="1400">
                  <a:solidFill>
                    <a:srgbClr val="000000"/>
                  </a:solidFill>
                </a:rPr>
                <a:t> то, что </a:t>
              </a:r>
            </a:p>
            <a:p>
              <a:pPr>
                <a:spcAft>
                  <a:spcPts val="1000"/>
                </a:spcAft>
              </a:pPr>
              <a:r>
                <a:rPr lang="ru-RU" sz="1400">
                  <a:solidFill>
                    <a:srgbClr val="000000"/>
                  </a:solidFill>
                </a:rPr>
                <a:t>видим</a:t>
              </a:r>
              <a:endParaRPr lang="ru-RU" sz="1400"/>
            </a:p>
          </p:txBody>
        </p:sp>
        <p:sp>
          <p:nvSpPr>
            <p:cNvPr id="31758" name="Text Box 15"/>
            <p:cNvSpPr txBox="1">
              <a:spLocks noChangeArrowheads="1"/>
            </p:cNvSpPr>
            <p:nvPr/>
          </p:nvSpPr>
          <p:spPr bwMode="auto">
            <a:xfrm>
              <a:off x="3589" y="6211"/>
              <a:ext cx="1655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pPr>
                <a:spcAft>
                  <a:spcPts val="1000"/>
                </a:spcAft>
              </a:pPr>
              <a:r>
                <a:rPr lang="ru-RU" sz="1400" b="1">
                  <a:solidFill>
                    <a:srgbClr val="FF0000"/>
                  </a:solidFill>
                </a:rPr>
                <a:t>50%</a:t>
              </a:r>
              <a:r>
                <a:rPr lang="ru-RU" sz="1400">
                  <a:solidFill>
                    <a:srgbClr val="000000"/>
                  </a:solidFill>
                </a:rPr>
                <a:t> то, что </a:t>
              </a:r>
            </a:p>
            <a:p>
              <a:pPr>
                <a:spcAft>
                  <a:spcPts val="1000"/>
                </a:spcAft>
              </a:pPr>
              <a:r>
                <a:rPr lang="ru-RU" sz="1400">
                  <a:solidFill>
                    <a:srgbClr val="000000"/>
                  </a:solidFill>
                </a:rPr>
                <a:t>видим и </a:t>
              </a:r>
            </a:p>
            <a:p>
              <a:pPr>
                <a:spcAft>
                  <a:spcPts val="1000"/>
                </a:spcAft>
              </a:pPr>
              <a:r>
                <a:rPr lang="ru-RU" sz="800">
                  <a:solidFill>
                    <a:srgbClr val="000000"/>
                  </a:solidFill>
                </a:rPr>
                <a:t>слышим</a:t>
              </a:r>
              <a:endParaRPr lang="ru-RU"/>
            </a:p>
          </p:txBody>
        </p:sp>
        <p:sp>
          <p:nvSpPr>
            <p:cNvPr id="31759" name="Text Box 16"/>
            <p:cNvSpPr txBox="1">
              <a:spLocks noChangeArrowheads="1"/>
            </p:cNvSpPr>
            <p:nvPr/>
          </p:nvSpPr>
          <p:spPr bwMode="auto">
            <a:xfrm>
              <a:off x="3116" y="7144"/>
              <a:ext cx="1655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pPr>
                <a:spcAft>
                  <a:spcPts val="1000"/>
                </a:spcAft>
              </a:pPr>
              <a:r>
                <a:rPr lang="ru-RU" sz="1400" b="1">
                  <a:solidFill>
                    <a:srgbClr val="FF0000"/>
                  </a:solidFill>
                </a:rPr>
                <a:t>70%</a:t>
              </a:r>
              <a:r>
                <a:rPr lang="ru-RU" sz="1400">
                  <a:solidFill>
                    <a:srgbClr val="000000"/>
                  </a:solidFill>
                </a:rPr>
                <a:t> то, что </a:t>
              </a:r>
            </a:p>
            <a:p>
              <a:pPr>
                <a:spcAft>
                  <a:spcPts val="1000"/>
                </a:spcAft>
              </a:pPr>
              <a:r>
                <a:rPr lang="ru-RU" sz="1400">
                  <a:solidFill>
                    <a:srgbClr val="000000"/>
                  </a:solidFill>
                </a:rPr>
                <a:t>говорим</a:t>
              </a:r>
              <a:endParaRPr lang="ru-RU" sz="1400"/>
            </a:p>
          </p:txBody>
        </p:sp>
        <p:sp>
          <p:nvSpPr>
            <p:cNvPr id="31760" name="Text Box 17"/>
            <p:cNvSpPr txBox="1">
              <a:spLocks noChangeArrowheads="1"/>
            </p:cNvSpPr>
            <p:nvPr/>
          </p:nvSpPr>
          <p:spPr bwMode="auto">
            <a:xfrm>
              <a:off x="2643" y="8078"/>
              <a:ext cx="1655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pPr>
                <a:spcAft>
                  <a:spcPts val="1000"/>
                </a:spcAft>
              </a:pPr>
              <a:r>
                <a:rPr lang="ru-RU" sz="1400" b="1">
                  <a:solidFill>
                    <a:srgbClr val="FF0000"/>
                  </a:solidFill>
                </a:rPr>
                <a:t>90%</a:t>
              </a:r>
              <a:r>
                <a:rPr lang="ru-RU" sz="1400">
                  <a:solidFill>
                    <a:srgbClr val="000000"/>
                  </a:solidFill>
                </a:rPr>
                <a:t> то, что </a:t>
              </a:r>
            </a:p>
            <a:p>
              <a:pPr>
                <a:spcAft>
                  <a:spcPts val="1000"/>
                </a:spcAft>
              </a:pPr>
              <a:r>
                <a:rPr lang="ru-RU" sz="1400">
                  <a:solidFill>
                    <a:srgbClr val="000000"/>
                  </a:solidFill>
                </a:rPr>
                <a:t>говорим и</a:t>
              </a:r>
            </a:p>
            <a:p>
              <a:pPr>
                <a:spcAft>
                  <a:spcPts val="1000"/>
                </a:spcAft>
              </a:pPr>
              <a:r>
                <a:rPr lang="ru-RU" sz="1400">
                  <a:solidFill>
                    <a:srgbClr val="000000"/>
                  </a:solidFill>
                </a:rPr>
                <a:t>делаем</a:t>
              </a:r>
              <a:endParaRPr lang="ru-RU" sz="1400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 flipH="1">
              <a:off x="2463" y="3462"/>
              <a:ext cx="2364" cy="5134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b="1" dirty="0"/>
            </a:p>
          </p:txBody>
        </p:sp>
        <p:sp>
          <p:nvSpPr>
            <p:cNvPr id="31762" name="Line 19"/>
            <p:cNvSpPr>
              <a:spLocks noChangeShapeType="1"/>
            </p:cNvSpPr>
            <p:nvPr/>
          </p:nvSpPr>
          <p:spPr bwMode="auto">
            <a:xfrm>
              <a:off x="4453" y="4811"/>
              <a:ext cx="1183" cy="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3" name="Line 20"/>
            <p:cNvSpPr>
              <a:spLocks noChangeShapeType="1"/>
            </p:cNvSpPr>
            <p:nvPr/>
          </p:nvSpPr>
          <p:spPr bwMode="auto">
            <a:xfrm flipH="1">
              <a:off x="3981" y="5511"/>
              <a:ext cx="1182" cy="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4" name="Line 21"/>
            <p:cNvSpPr>
              <a:spLocks noChangeShapeType="1"/>
            </p:cNvSpPr>
            <p:nvPr/>
          </p:nvSpPr>
          <p:spPr bwMode="auto">
            <a:xfrm flipH="1">
              <a:off x="3744" y="6211"/>
              <a:ext cx="1182" cy="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5" name="Line 22"/>
            <p:cNvSpPr>
              <a:spLocks noChangeShapeType="1"/>
            </p:cNvSpPr>
            <p:nvPr/>
          </p:nvSpPr>
          <p:spPr bwMode="auto">
            <a:xfrm>
              <a:off x="3271" y="7144"/>
              <a:ext cx="1182" cy="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6" name="Line 23"/>
            <p:cNvSpPr>
              <a:spLocks noChangeShapeType="1"/>
            </p:cNvSpPr>
            <p:nvPr/>
          </p:nvSpPr>
          <p:spPr bwMode="auto">
            <a:xfrm>
              <a:off x="2880" y="8078"/>
              <a:ext cx="1182" cy="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7" name="Line 24"/>
            <p:cNvSpPr>
              <a:spLocks noChangeShapeType="1"/>
            </p:cNvSpPr>
            <p:nvPr/>
          </p:nvSpPr>
          <p:spPr bwMode="auto">
            <a:xfrm>
              <a:off x="7290" y="5511"/>
              <a:ext cx="1264" cy="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8" name="Line 25"/>
            <p:cNvSpPr>
              <a:spLocks noChangeShapeType="1"/>
            </p:cNvSpPr>
            <p:nvPr/>
          </p:nvSpPr>
          <p:spPr bwMode="auto">
            <a:xfrm>
              <a:off x="8000" y="7144"/>
              <a:ext cx="1263" cy="3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9" name="Text Box 26"/>
            <p:cNvSpPr txBox="1">
              <a:spLocks noChangeArrowheads="1"/>
            </p:cNvSpPr>
            <p:nvPr/>
          </p:nvSpPr>
          <p:spPr bwMode="auto">
            <a:xfrm>
              <a:off x="7372" y="5977"/>
              <a:ext cx="1891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pPr>
                <a:spcAft>
                  <a:spcPts val="1000"/>
                </a:spcAft>
              </a:pPr>
              <a:r>
                <a:rPr lang="ru-RU" sz="1400">
                  <a:solidFill>
                    <a:srgbClr val="000000"/>
                  </a:solidFill>
                </a:rPr>
                <a:t>     визуальная</a:t>
              </a:r>
            </a:p>
            <a:p>
              <a:pPr>
                <a:spcAft>
                  <a:spcPts val="1000"/>
                </a:spcAft>
              </a:pPr>
              <a:r>
                <a:rPr lang="ru-RU" sz="1400">
                  <a:solidFill>
                    <a:srgbClr val="000000"/>
                  </a:solidFill>
                </a:rPr>
                <a:t>       расшифровка</a:t>
              </a:r>
              <a:endParaRPr lang="ru-RU" sz="1400"/>
            </a:p>
          </p:txBody>
        </p:sp>
        <p:sp>
          <p:nvSpPr>
            <p:cNvPr id="31770" name="Line 27"/>
            <p:cNvSpPr>
              <a:spLocks noChangeShapeType="1"/>
            </p:cNvSpPr>
            <p:nvPr/>
          </p:nvSpPr>
          <p:spPr bwMode="auto">
            <a:xfrm>
              <a:off x="8473" y="8078"/>
              <a:ext cx="1263" cy="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1" name="Text Box 28"/>
            <p:cNvSpPr txBox="1">
              <a:spLocks noChangeArrowheads="1"/>
            </p:cNvSpPr>
            <p:nvPr/>
          </p:nvSpPr>
          <p:spPr bwMode="auto">
            <a:xfrm>
              <a:off x="7845" y="7144"/>
              <a:ext cx="1655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pPr algn="ctr"/>
              <a:r>
                <a:rPr lang="ru-RU" sz="1400">
                  <a:solidFill>
                    <a:srgbClr val="000000"/>
                  </a:solidFill>
                </a:rPr>
                <a:t>восприятие</a:t>
              </a:r>
            </a:p>
            <a:p>
              <a:pPr algn="ctr"/>
              <a:r>
                <a:rPr lang="ru-RU" sz="1400">
                  <a:solidFill>
                    <a:srgbClr val="000000"/>
                  </a:solidFill>
                </a:rPr>
                <a:t>и</a:t>
              </a:r>
            </a:p>
            <a:p>
              <a:pPr algn="ctr"/>
              <a:r>
                <a:rPr lang="ru-RU" sz="1400">
                  <a:solidFill>
                    <a:srgbClr val="000000"/>
                  </a:solidFill>
                </a:rPr>
                <a:t> участие</a:t>
              </a:r>
              <a:endParaRPr lang="ru-RU" sz="1400"/>
            </a:p>
          </p:txBody>
        </p:sp>
        <p:sp>
          <p:nvSpPr>
            <p:cNvPr id="31772" name="Text Box 29"/>
            <p:cNvSpPr txBox="1">
              <a:spLocks noChangeArrowheads="1"/>
            </p:cNvSpPr>
            <p:nvPr/>
          </p:nvSpPr>
          <p:spPr bwMode="auto">
            <a:xfrm>
              <a:off x="8318" y="8078"/>
              <a:ext cx="1891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pPr>
                <a:spcAft>
                  <a:spcPts val="1000"/>
                </a:spcAft>
              </a:pPr>
              <a:r>
                <a:rPr lang="ru-RU" sz="1400">
                  <a:solidFill>
                    <a:srgbClr val="000000"/>
                  </a:solidFill>
                </a:rPr>
                <a:t>деятельность</a:t>
              </a:r>
              <a:endParaRPr lang="ru-RU"/>
            </a:p>
          </p:txBody>
        </p:sp>
        <p:sp>
          <p:nvSpPr>
            <p:cNvPr id="31773" name="Line 30"/>
            <p:cNvSpPr>
              <a:spLocks noChangeShapeType="1"/>
            </p:cNvSpPr>
            <p:nvPr/>
          </p:nvSpPr>
          <p:spPr bwMode="auto">
            <a:xfrm>
              <a:off x="7670" y="3535"/>
              <a:ext cx="2364" cy="5163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4" name="WordArt 31"/>
            <p:cNvSpPr>
              <a:spLocks noChangeArrowheads="1" noChangeShapeType="1" noTextEdit="1"/>
            </p:cNvSpPr>
            <p:nvPr/>
          </p:nvSpPr>
          <p:spPr bwMode="auto">
            <a:xfrm rot="3767940">
              <a:off x="6770" y="4914"/>
              <a:ext cx="4440" cy="6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kern="10">
                  <a:ln w="9525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 вовлечённость учащихся</a:t>
              </a:r>
            </a:p>
            <a:p>
              <a:pPr algn="ctr"/>
              <a:r>
                <a:rPr lang="ru-RU" sz="1600" kern="10">
                  <a:ln w="9525">
                    <a:noFill/>
                    <a:round/>
                    <a:headEnd/>
                    <a:tailEnd/>
                  </a:ln>
                  <a:solidFill>
                    <a:srgbClr val="000080"/>
                  </a:solidFill>
                  <a:latin typeface="Arial"/>
                  <a:cs typeface="Arial"/>
                </a:rPr>
                <a:t> в процесс познания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03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10596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5" name="Oval 5"/>
          <p:cNvSpPr>
            <a:spLocks noChangeArrowheads="1"/>
          </p:cNvSpPr>
          <p:nvPr/>
        </p:nvSpPr>
        <p:spPr bwMode="auto">
          <a:xfrm>
            <a:off x="755650" y="260350"/>
            <a:ext cx="7345363" cy="792163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76200" cmpd="tri">
            <a:solidFill>
              <a:srgbClr val="008000"/>
            </a:solidFill>
            <a:round/>
            <a:headEnd/>
            <a:tailEnd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008000"/>
                </a:solidFill>
              </a:rPr>
              <a:t>Прием «Кластер»</a:t>
            </a:r>
          </a:p>
        </p:txBody>
      </p:sp>
      <p:sp>
        <p:nvSpPr>
          <p:cNvPr id="110598" name="AutoShape 6"/>
          <p:cNvSpPr>
            <a:spLocks noChangeArrowheads="1"/>
          </p:cNvSpPr>
          <p:nvPr/>
        </p:nvSpPr>
        <p:spPr bwMode="auto">
          <a:xfrm>
            <a:off x="1763713" y="3357563"/>
            <a:ext cx="57912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accent2"/>
                </a:solidFill>
                <a:latin typeface="Times New Roman" pitchFamily="18" charset="0"/>
              </a:rPr>
              <a:t>почва</a:t>
            </a:r>
          </a:p>
        </p:txBody>
      </p:sp>
      <p:sp>
        <p:nvSpPr>
          <p:cNvPr id="110599" name="AutoShape 7"/>
          <p:cNvSpPr>
            <a:spLocks noChangeArrowheads="1"/>
          </p:cNvSpPr>
          <p:nvPr/>
        </p:nvSpPr>
        <p:spPr bwMode="auto">
          <a:xfrm>
            <a:off x="-180975" y="1557338"/>
            <a:ext cx="2843213" cy="1066800"/>
          </a:xfrm>
          <a:prstGeom prst="cloudCallout">
            <a:avLst>
              <a:gd name="adj1" fmla="val 171329"/>
              <a:gd name="adj2" fmla="val -3363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chemeClr val="accent2"/>
                </a:solidFill>
              </a:rPr>
              <a:t>бактерии</a:t>
            </a:r>
          </a:p>
        </p:txBody>
      </p:sp>
      <p:sp>
        <p:nvSpPr>
          <p:cNvPr id="110600" name="AutoShape 8"/>
          <p:cNvSpPr>
            <a:spLocks noChangeArrowheads="1"/>
          </p:cNvSpPr>
          <p:nvPr/>
        </p:nvSpPr>
        <p:spPr bwMode="auto">
          <a:xfrm>
            <a:off x="2916238" y="1412875"/>
            <a:ext cx="2843212" cy="1066800"/>
          </a:xfrm>
          <a:prstGeom prst="cloudCallout">
            <a:avLst>
              <a:gd name="adj1" fmla="val 59884"/>
              <a:gd name="adj2" fmla="val 60861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chemeClr val="accent2"/>
                </a:solidFill>
              </a:rPr>
              <a:t>земля</a:t>
            </a:r>
          </a:p>
        </p:txBody>
      </p:sp>
      <p:sp>
        <p:nvSpPr>
          <p:cNvPr id="110601" name="AutoShape 9"/>
          <p:cNvSpPr>
            <a:spLocks noChangeArrowheads="1"/>
          </p:cNvSpPr>
          <p:nvPr/>
        </p:nvSpPr>
        <p:spPr bwMode="auto">
          <a:xfrm>
            <a:off x="6300788" y="1628775"/>
            <a:ext cx="2843212" cy="1066800"/>
          </a:xfrm>
          <a:prstGeom prst="cloudCallout">
            <a:avLst>
              <a:gd name="adj1" fmla="val -59157"/>
              <a:gd name="adj2" fmla="val 40625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chemeClr val="accent2"/>
                </a:solidFill>
              </a:rPr>
              <a:t>камни</a:t>
            </a:r>
          </a:p>
        </p:txBody>
      </p:sp>
      <p:sp>
        <p:nvSpPr>
          <p:cNvPr id="110602" name="AutoShape 10"/>
          <p:cNvSpPr>
            <a:spLocks noChangeArrowheads="1"/>
          </p:cNvSpPr>
          <p:nvPr/>
        </p:nvSpPr>
        <p:spPr bwMode="auto">
          <a:xfrm>
            <a:off x="0" y="4724400"/>
            <a:ext cx="2843213" cy="1066800"/>
          </a:xfrm>
          <a:prstGeom prst="cloudCallout">
            <a:avLst>
              <a:gd name="adj1" fmla="val 162449"/>
              <a:gd name="adj2" fmla="val -249556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chemeClr val="accent2"/>
                </a:solidFill>
              </a:rPr>
              <a:t>соли</a:t>
            </a:r>
          </a:p>
        </p:txBody>
      </p:sp>
      <p:sp>
        <p:nvSpPr>
          <p:cNvPr id="110603" name="AutoShape 11"/>
          <p:cNvSpPr>
            <a:spLocks noChangeArrowheads="1"/>
          </p:cNvSpPr>
          <p:nvPr/>
        </p:nvSpPr>
        <p:spPr bwMode="auto">
          <a:xfrm>
            <a:off x="4427538" y="4797425"/>
            <a:ext cx="4176712" cy="1223963"/>
          </a:xfrm>
          <a:prstGeom prst="cloudCallout">
            <a:avLst>
              <a:gd name="adj1" fmla="val -6213"/>
              <a:gd name="adj2" fmla="val -212255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chemeClr val="accent2"/>
                </a:solidFill>
              </a:rPr>
              <a:t>минеральные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</a:rPr>
              <a:t>вещества</a:t>
            </a:r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 flipH="1" flipV="1">
            <a:off x="2124075" y="2492375"/>
            <a:ext cx="847725" cy="8604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 flipV="1">
            <a:off x="4356100" y="2492375"/>
            <a:ext cx="0" cy="8651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0606" name="Line 14"/>
          <p:cNvSpPr>
            <a:spLocks noChangeShapeType="1"/>
          </p:cNvSpPr>
          <p:nvPr/>
        </p:nvSpPr>
        <p:spPr bwMode="auto">
          <a:xfrm flipV="1">
            <a:off x="6156325" y="2636838"/>
            <a:ext cx="901700" cy="7207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0607" name="Line 15"/>
          <p:cNvSpPr>
            <a:spLocks noChangeShapeType="1"/>
          </p:cNvSpPr>
          <p:nvPr/>
        </p:nvSpPr>
        <p:spPr bwMode="auto">
          <a:xfrm flipH="1">
            <a:off x="2627313" y="4221163"/>
            <a:ext cx="1368425" cy="68103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0608" name="Line 16"/>
          <p:cNvSpPr>
            <a:spLocks noChangeShapeType="1"/>
          </p:cNvSpPr>
          <p:nvPr/>
        </p:nvSpPr>
        <p:spPr bwMode="auto">
          <a:xfrm>
            <a:off x="5724525" y="4221163"/>
            <a:ext cx="533400" cy="609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utoUpdateAnimBg="0"/>
      <p:bldP spid="10240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3427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11620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AutoShape 5"/>
          <p:cNvSpPr>
            <a:spLocks noChangeArrowheads="1"/>
          </p:cNvSpPr>
          <p:nvPr/>
        </p:nvSpPr>
        <p:spPr bwMode="auto">
          <a:xfrm>
            <a:off x="1763713" y="3357563"/>
            <a:ext cx="4537075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accent2"/>
                </a:solidFill>
                <a:latin typeface="Times New Roman" pitchFamily="18" charset="0"/>
              </a:rPr>
              <a:t>почва</a:t>
            </a:r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auto">
          <a:xfrm>
            <a:off x="2916238" y="1412875"/>
            <a:ext cx="2843212" cy="1066800"/>
          </a:xfrm>
          <a:prstGeom prst="cloudCallout">
            <a:avLst>
              <a:gd name="adj1" fmla="val 59884"/>
              <a:gd name="adj2" fmla="val 60861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chemeClr val="accent2"/>
                </a:solidFill>
              </a:rPr>
              <a:t>бактерии</a:t>
            </a:r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 flipV="1">
            <a:off x="4500563" y="2420938"/>
            <a:ext cx="0" cy="914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 flipH="1">
            <a:off x="2339975" y="1844675"/>
            <a:ext cx="685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5" name="AutoShape 9"/>
          <p:cNvSpPr>
            <a:spLocks noChangeArrowheads="1"/>
          </p:cNvSpPr>
          <p:nvPr/>
        </p:nvSpPr>
        <p:spPr bwMode="auto">
          <a:xfrm>
            <a:off x="0" y="2205038"/>
            <a:ext cx="2843213" cy="1066800"/>
          </a:xfrm>
          <a:prstGeom prst="cloudCallout">
            <a:avLst>
              <a:gd name="adj1" fmla="val 170046"/>
              <a:gd name="adj2" fmla="val 684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>
                <a:solidFill>
                  <a:schemeClr val="accent2"/>
                </a:solidFill>
              </a:rPr>
              <a:t>перегной</a:t>
            </a:r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 flipH="1" flipV="1">
            <a:off x="2771775" y="2636838"/>
            <a:ext cx="792163" cy="7207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7" name="Line 11"/>
          <p:cNvSpPr>
            <a:spLocks noChangeShapeType="1"/>
          </p:cNvSpPr>
          <p:nvPr/>
        </p:nvSpPr>
        <p:spPr bwMode="auto">
          <a:xfrm flipH="1">
            <a:off x="1258888" y="3716338"/>
            <a:ext cx="504825" cy="50958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8" name="AutoShape 12"/>
          <p:cNvSpPr>
            <a:spLocks noChangeArrowheads="1"/>
          </p:cNvSpPr>
          <p:nvPr/>
        </p:nvSpPr>
        <p:spPr bwMode="auto">
          <a:xfrm>
            <a:off x="-323850" y="4221163"/>
            <a:ext cx="2843213" cy="1066800"/>
          </a:xfrm>
          <a:prstGeom prst="cloudCallout">
            <a:avLst>
              <a:gd name="adj1" fmla="val 189028"/>
              <a:gd name="adj2" fmla="val -16190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chemeClr val="accent2"/>
                </a:solidFill>
              </a:rPr>
              <a:t>земля</a:t>
            </a:r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>
            <a:off x="2484438" y="4724400"/>
            <a:ext cx="647700" cy="1009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30" name="AutoShape 14"/>
          <p:cNvSpPr>
            <a:spLocks noChangeArrowheads="1"/>
          </p:cNvSpPr>
          <p:nvPr/>
        </p:nvSpPr>
        <p:spPr bwMode="auto">
          <a:xfrm>
            <a:off x="-180975" y="5791200"/>
            <a:ext cx="2232025" cy="1066800"/>
          </a:xfrm>
          <a:prstGeom prst="cloudCallout">
            <a:avLst>
              <a:gd name="adj1" fmla="val 257755"/>
              <a:gd name="adj2" fmla="val -288838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>
                <a:solidFill>
                  <a:schemeClr val="accent2"/>
                </a:solidFill>
              </a:rPr>
              <a:t>песок</a:t>
            </a:r>
          </a:p>
        </p:txBody>
      </p:sp>
      <p:sp>
        <p:nvSpPr>
          <p:cNvPr id="111631" name="AutoShape 15"/>
          <p:cNvSpPr>
            <a:spLocks noChangeArrowheads="1"/>
          </p:cNvSpPr>
          <p:nvPr/>
        </p:nvSpPr>
        <p:spPr bwMode="auto">
          <a:xfrm>
            <a:off x="2411413" y="5589588"/>
            <a:ext cx="2160587" cy="1066800"/>
          </a:xfrm>
          <a:prstGeom prst="cloudCallout">
            <a:avLst>
              <a:gd name="adj1" fmla="val 147944"/>
              <a:gd name="adj2" fmla="val -26994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>
                <a:solidFill>
                  <a:schemeClr val="accent2"/>
                </a:solidFill>
              </a:rPr>
              <a:t>глина</a:t>
            </a:r>
          </a:p>
        </p:txBody>
      </p:sp>
      <p:sp>
        <p:nvSpPr>
          <p:cNvPr id="111632" name="Line 16"/>
          <p:cNvSpPr>
            <a:spLocks noChangeShapeType="1"/>
          </p:cNvSpPr>
          <p:nvPr/>
        </p:nvSpPr>
        <p:spPr bwMode="auto">
          <a:xfrm>
            <a:off x="1116013" y="5229225"/>
            <a:ext cx="0" cy="576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33" name="AutoShape 17"/>
          <p:cNvSpPr>
            <a:spLocks noChangeArrowheads="1"/>
          </p:cNvSpPr>
          <p:nvPr/>
        </p:nvSpPr>
        <p:spPr bwMode="auto">
          <a:xfrm>
            <a:off x="6300788" y="1628775"/>
            <a:ext cx="1943100" cy="863600"/>
          </a:xfrm>
          <a:prstGeom prst="cloudCallout">
            <a:avLst>
              <a:gd name="adj1" fmla="val -63398"/>
              <a:gd name="adj2" fmla="val 61949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chemeClr val="accent2"/>
                </a:solidFill>
              </a:rPr>
              <a:t>камни</a:t>
            </a:r>
          </a:p>
        </p:txBody>
      </p:sp>
      <p:sp>
        <p:nvSpPr>
          <p:cNvPr id="111634" name="Line 18"/>
          <p:cNvSpPr>
            <a:spLocks noChangeShapeType="1"/>
          </p:cNvSpPr>
          <p:nvPr/>
        </p:nvSpPr>
        <p:spPr bwMode="auto">
          <a:xfrm flipV="1">
            <a:off x="6011863" y="2492375"/>
            <a:ext cx="936625" cy="8651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35" name="AutoShape 19"/>
          <p:cNvSpPr>
            <a:spLocks noChangeArrowheads="1"/>
          </p:cNvSpPr>
          <p:nvPr/>
        </p:nvSpPr>
        <p:spPr bwMode="auto">
          <a:xfrm>
            <a:off x="6948488" y="2997200"/>
            <a:ext cx="1943100" cy="863600"/>
          </a:xfrm>
          <a:prstGeom prst="cloudCallout">
            <a:avLst>
              <a:gd name="adj1" fmla="val -85620"/>
              <a:gd name="adj2" fmla="val -71509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chemeClr val="accent2"/>
                </a:solidFill>
              </a:rPr>
              <a:t>вода</a:t>
            </a:r>
          </a:p>
        </p:txBody>
      </p:sp>
      <p:sp>
        <p:nvSpPr>
          <p:cNvPr id="111636" name="AutoShape 20"/>
          <p:cNvSpPr>
            <a:spLocks noChangeArrowheads="1"/>
          </p:cNvSpPr>
          <p:nvPr/>
        </p:nvSpPr>
        <p:spPr bwMode="auto">
          <a:xfrm>
            <a:off x="6804025" y="4149725"/>
            <a:ext cx="2159000" cy="863600"/>
          </a:xfrm>
          <a:prstGeom prst="cloudCallout">
            <a:avLst>
              <a:gd name="adj1" fmla="val -65366"/>
              <a:gd name="adj2" fmla="val -17996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chemeClr val="accent2"/>
                </a:solidFill>
              </a:rPr>
              <a:t>воздух</a:t>
            </a:r>
          </a:p>
        </p:txBody>
      </p:sp>
      <p:sp>
        <p:nvSpPr>
          <p:cNvPr id="111637" name="Line 21"/>
          <p:cNvSpPr>
            <a:spLocks noChangeShapeType="1"/>
          </p:cNvSpPr>
          <p:nvPr/>
        </p:nvSpPr>
        <p:spPr bwMode="auto">
          <a:xfrm flipV="1">
            <a:off x="6300788" y="3500438"/>
            <a:ext cx="863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38" name="Line 22"/>
          <p:cNvSpPr>
            <a:spLocks noChangeShapeType="1"/>
          </p:cNvSpPr>
          <p:nvPr/>
        </p:nvSpPr>
        <p:spPr bwMode="auto">
          <a:xfrm>
            <a:off x="6300788" y="3860800"/>
            <a:ext cx="935037" cy="3603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39" name="AutoShape 23"/>
          <p:cNvSpPr>
            <a:spLocks noChangeArrowheads="1"/>
          </p:cNvSpPr>
          <p:nvPr/>
        </p:nvSpPr>
        <p:spPr bwMode="auto">
          <a:xfrm>
            <a:off x="4140200" y="4581525"/>
            <a:ext cx="2843213" cy="1066800"/>
          </a:xfrm>
          <a:prstGeom prst="cloudCallout">
            <a:avLst>
              <a:gd name="adj1" fmla="val 24426"/>
              <a:gd name="adj2" fmla="val -215921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chemeClr val="accent2"/>
                </a:solidFill>
              </a:rPr>
              <a:t>соли</a:t>
            </a:r>
          </a:p>
        </p:txBody>
      </p:sp>
      <p:sp>
        <p:nvSpPr>
          <p:cNvPr id="111640" name="Line 24"/>
          <p:cNvSpPr>
            <a:spLocks noChangeShapeType="1"/>
          </p:cNvSpPr>
          <p:nvPr/>
        </p:nvSpPr>
        <p:spPr bwMode="auto">
          <a:xfrm>
            <a:off x="5435600" y="4221163"/>
            <a:ext cx="0" cy="431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41" name="AutoShape 25"/>
          <p:cNvSpPr>
            <a:spLocks noChangeArrowheads="1"/>
          </p:cNvSpPr>
          <p:nvPr/>
        </p:nvSpPr>
        <p:spPr bwMode="auto">
          <a:xfrm>
            <a:off x="6804025" y="5445125"/>
            <a:ext cx="2339975" cy="1152525"/>
          </a:xfrm>
          <a:prstGeom prst="cloudCallout">
            <a:avLst>
              <a:gd name="adj1" fmla="val -76528"/>
              <a:gd name="adj2" fmla="val -78648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>
                <a:solidFill>
                  <a:schemeClr val="accent2"/>
                </a:solidFill>
              </a:rPr>
              <a:t>Мин.</a:t>
            </a:r>
          </a:p>
          <a:p>
            <a:pPr algn="ctr"/>
            <a:r>
              <a:rPr lang="ru-RU" sz="2800">
                <a:solidFill>
                  <a:schemeClr val="accent2"/>
                </a:solidFill>
              </a:rPr>
              <a:t>соли</a:t>
            </a:r>
          </a:p>
        </p:txBody>
      </p:sp>
      <p:sp>
        <p:nvSpPr>
          <p:cNvPr id="111642" name="AutoShape 26"/>
          <p:cNvSpPr>
            <a:spLocks noChangeArrowheads="1"/>
          </p:cNvSpPr>
          <p:nvPr/>
        </p:nvSpPr>
        <p:spPr bwMode="auto">
          <a:xfrm>
            <a:off x="4500563" y="5876925"/>
            <a:ext cx="2808287" cy="981075"/>
          </a:xfrm>
          <a:prstGeom prst="cloudCallout">
            <a:avLst>
              <a:gd name="adj1" fmla="val 22755"/>
              <a:gd name="adj2" fmla="val -318444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>
                <a:solidFill>
                  <a:schemeClr val="accent2"/>
                </a:solidFill>
              </a:rPr>
              <a:t>Мин.</a:t>
            </a:r>
          </a:p>
          <a:p>
            <a:pPr algn="ctr"/>
            <a:r>
              <a:rPr lang="ru-RU" sz="2800">
                <a:solidFill>
                  <a:schemeClr val="accent2"/>
                </a:solidFill>
              </a:rPr>
              <a:t>вещества</a:t>
            </a:r>
          </a:p>
        </p:txBody>
      </p:sp>
      <p:sp>
        <p:nvSpPr>
          <p:cNvPr id="111643" name="Line 27"/>
          <p:cNvSpPr>
            <a:spLocks noChangeShapeType="1"/>
          </p:cNvSpPr>
          <p:nvPr/>
        </p:nvSpPr>
        <p:spPr bwMode="auto">
          <a:xfrm>
            <a:off x="6084888" y="5445125"/>
            <a:ext cx="71437" cy="576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44" name="Line 28"/>
          <p:cNvSpPr>
            <a:spLocks noChangeShapeType="1"/>
          </p:cNvSpPr>
          <p:nvPr/>
        </p:nvSpPr>
        <p:spPr bwMode="auto">
          <a:xfrm>
            <a:off x="6948488" y="5229225"/>
            <a:ext cx="719137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453" name="Oval 29"/>
          <p:cNvSpPr>
            <a:spLocks noChangeArrowheads="1"/>
          </p:cNvSpPr>
          <p:nvPr/>
        </p:nvSpPr>
        <p:spPr bwMode="auto">
          <a:xfrm>
            <a:off x="755650" y="260350"/>
            <a:ext cx="7345363" cy="792163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76200" cmpd="tri">
            <a:solidFill>
              <a:srgbClr val="008000"/>
            </a:solidFill>
            <a:round/>
            <a:headEnd/>
            <a:tailEnd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008000"/>
                </a:solidFill>
              </a:rPr>
              <a:t>Прием «Кластер»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  <p:bldP spid="10342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:\Users\Гимназия 12\Desktop\помощь для презентаций\новые шаблоны для презентаций\My_new_fons_next 100\My_new_fons_next 100\25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43" name="Группа 23"/>
          <p:cNvGrpSpPr>
            <a:grpSpLocks/>
          </p:cNvGrpSpPr>
          <p:nvPr/>
        </p:nvGrpSpPr>
        <p:grpSpPr bwMode="auto">
          <a:xfrm>
            <a:off x="214313" y="714375"/>
            <a:ext cx="8215312" cy="5715000"/>
            <a:chOff x="-200714" y="109538"/>
            <a:chExt cx="6901552" cy="4572000"/>
          </a:xfrm>
        </p:grpSpPr>
        <p:sp>
          <p:nvSpPr>
            <p:cNvPr id="112644" name="Oval 1"/>
            <p:cNvSpPr>
              <a:spLocks noChangeArrowheads="1"/>
            </p:cNvSpPr>
            <p:nvPr/>
          </p:nvSpPr>
          <p:spPr bwMode="auto">
            <a:xfrm>
              <a:off x="2679934" y="1938323"/>
              <a:ext cx="1377327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600"/>
                <a:t>Величины</a:t>
              </a:r>
            </a:p>
          </p:txBody>
        </p:sp>
        <p:sp>
          <p:nvSpPr>
            <p:cNvPr id="112645" name="Oval 2"/>
            <p:cNvSpPr>
              <a:spLocks noChangeArrowheads="1"/>
            </p:cNvSpPr>
            <p:nvPr/>
          </p:nvSpPr>
          <p:spPr bwMode="auto">
            <a:xfrm>
              <a:off x="2906713" y="1138238"/>
              <a:ext cx="1028700" cy="457200"/>
            </a:xfrm>
            <a:prstGeom prst="ellipse">
              <a:avLst/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r>
                <a:rPr lang="ru-RU"/>
                <a:t>Масса</a:t>
              </a:r>
            </a:p>
          </p:txBody>
        </p:sp>
        <p:sp>
          <p:nvSpPr>
            <p:cNvPr id="112646" name="Oval 3"/>
            <p:cNvSpPr>
              <a:spLocks noChangeArrowheads="1"/>
            </p:cNvSpPr>
            <p:nvPr/>
          </p:nvSpPr>
          <p:spPr bwMode="auto">
            <a:xfrm>
              <a:off x="4164013" y="1595438"/>
              <a:ext cx="1028700" cy="457200"/>
            </a:xfrm>
            <a:prstGeom prst="ellipse">
              <a:avLst/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47" name="Oval 4"/>
            <p:cNvSpPr>
              <a:spLocks noChangeArrowheads="1"/>
            </p:cNvSpPr>
            <p:nvPr/>
          </p:nvSpPr>
          <p:spPr bwMode="auto">
            <a:xfrm>
              <a:off x="1535113" y="1709738"/>
              <a:ext cx="1028700" cy="457200"/>
            </a:xfrm>
            <a:prstGeom prst="ellipse">
              <a:avLst/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48" name="Oval 6"/>
            <p:cNvSpPr>
              <a:spLocks noChangeArrowheads="1"/>
            </p:cNvSpPr>
            <p:nvPr/>
          </p:nvSpPr>
          <p:spPr bwMode="auto">
            <a:xfrm>
              <a:off x="2220913" y="2624138"/>
              <a:ext cx="1028700" cy="457200"/>
            </a:xfrm>
            <a:prstGeom prst="ellipse">
              <a:avLst/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49" name="Oval 5"/>
            <p:cNvSpPr>
              <a:spLocks noChangeArrowheads="1"/>
            </p:cNvSpPr>
            <p:nvPr/>
          </p:nvSpPr>
          <p:spPr bwMode="auto">
            <a:xfrm>
              <a:off x="4049713" y="2624138"/>
              <a:ext cx="1028700" cy="457200"/>
            </a:xfrm>
            <a:prstGeom prst="ellipse">
              <a:avLst/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0" name="Line 7"/>
            <p:cNvSpPr>
              <a:spLocks noChangeShapeType="1"/>
            </p:cNvSpPr>
            <p:nvPr/>
          </p:nvSpPr>
          <p:spPr bwMode="auto">
            <a:xfrm flipH="1">
              <a:off x="3017838" y="2393950"/>
              <a:ext cx="1143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1" name="Line 8"/>
            <p:cNvSpPr>
              <a:spLocks noChangeShapeType="1"/>
            </p:cNvSpPr>
            <p:nvPr/>
          </p:nvSpPr>
          <p:spPr bwMode="auto">
            <a:xfrm flipH="1" flipV="1">
              <a:off x="3475038" y="1593850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2" name="Line 9"/>
            <p:cNvSpPr>
              <a:spLocks noChangeShapeType="1"/>
            </p:cNvSpPr>
            <p:nvPr/>
          </p:nvSpPr>
          <p:spPr bwMode="auto">
            <a:xfrm>
              <a:off x="3817938" y="2393950"/>
              <a:ext cx="22860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3" name="Line 10"/>
            <p:cNvSpPr>
              <a:spLocks noChangeShapeType="1"/>
            </p:cNvSpPr>
            <p:nvPr/>
          </p:nvSpPr>
          <p:spPr bwMode="auto">
            <a:xfrm flipH="1" flipV="1">
              <a:off x="2560638" y="1936750"/>
              <a:ext cx="2286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4" name="Line 11"/>
            <p:cNvSpPr>
              <a:spLocks noChangeShapeType="1"/>
            </p:cNvSpPr>
            <p:nvPr/>
          </p:nvSpPr>
          <p:spPr bwMode="auto">
            <a:xfrm flipV="1">
              <a:off x="3932238" y="1936750"/>
              <a:ext cx="2286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5" name="Oval 63"/>
            <p:cNvSpPr>
              <a:spLocks noChangeArrowheads="1"/>
            </p:cNvSpPr>
            <p:nvPr/>
          </p:nvSpPr>
          <p:spPr bwMode="auto">
            <a:xfrm>
              <a:off x="-200714" y="2166938"/>
              <a:ext cx="934139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r>
                <a:rPr lang="ru-RU" sz="1600"/>
                <a:t>См кв</a:t>
              </a:r>
            </a:p>
          </p:txBody>
        </p:sp>
        <p:sp>
          <p:nvSpPr>
            <p:cNvPr id="112656" name="Oval 64"/>
            <p:cNvSpPr>
              <a:spLocks noChangeArrowheads="1"/>
            </p:cNvSpPr>
            <p:nvPr/>
          </p:nvSpPr>
          <p:spPr bwMode="auto">
            <a:xfrm>
              <a:off x="339725" y="1595438"/>
              <a:ext cx="736600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7" name="Oval 62"/>
            <p:cNvSpPr>
              <a:spLocks noChangeArrowheads="1"/>
            </p:cNvSpPr>
            <p:nvPr/>
          </p:nvSpPr>
          <p:spPr bwMode="auto">
            <a:xfrm>
              <a:off x="960438" y="2279650"/>
              <a:ext cx="68897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8" name="Oval 65"/>
            <p:cNvSpPr>
              <a:spLocks noChangeArrowheads="1"/>
            </p:cNvSpPr>
            <p:nvPr/>
          </p:nvSpPr>
          <p:spPr bwMode="auto">
            <a:xfrm>
              <a:off x="-53975" y="1023938"/>
              <a:ext cx="673100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59" name="Oval 58"/>
            <p:cNvSpPr>
              <a:spLocks noChangeArrowheads="1"/>
            </p:cNvSpPr>
            <p:nvPr/>
          </p:nvSpPr>
          <p:spPr bwMode="auto">
            <a:xfrm>
              <a:off x="1646238" y="3986213"/>
              <a:ext cx="68897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60" name="Oval 56"/>
            <p:cNvSpPr>
              <a:spLocks noChangeArrowheads="1"/>
            </p:cNvSpPr>
            <p:nvPr/>
          </p:nvSpPr>
          <p:spPr bwMode="auto">
            <a:xfrm>
              <a:off x="960438" y="3195638"/>
              <a:ext cx="68897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61" name="Oval 59"/>
            <p:cNvSpPr>
              <a:spLocks noChangeArrowheads="1"/>
            </p:cNvSpPr>
            <p:nvPr/>
          </p:nvSpPr>
          <p:spPr bwMode="auto">
            <a:xfrm>
              <a:off x="3021013" y="3186113"/>
              <a:ext cx="74612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62" name="Oval 57"/>
            <p:cNvSpPr>
              <a:spLocks noChangeArrowheads="1"/>
            </p:cNvSpPr>
            <p:nvPr/>
          </p:nvSpPr>
          <p:spPr bwMode="auto">
            <a:xfrm>
              <a:off x="1206500" y="3652838"/>
              <a:ext cx="66992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63" name="Oval 54"/>
            <p:cNvSpPr>
              <a:spLocks noChangeArrowheads="1"/>
            </p:cNvSpPr>
            <p:nvPr/>
          </p:nvSpPr>
          <p:spPr bwMode="auto">
            <a:xfrm>
              <a:off x="3589337" y="3538538"/>
              <a:ext cx="891002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r>
                <a:rPr lang="ru-RU"/>
                <a:t>литр</a:t>
              </a:r>
            </a:p>
          </p:txBody>
        </p:sp>
        <p:sp>
          <p:nvSpPr>
            <p:cNvPr id="112664" name="Oval 55"/>
            <p:cNvSpPr>
              <a:spLocks noChangeArrowheads="1"/>
            </p:cNvSpPr>
            <p:nvPr/>
          </p:nvSpPr>
          <p:spPr bwMode="auto">
            <a:xfrm>
              <a:off x="4506913" y="3538538"/>
              <a:ext cx="742950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65" name="Oval 61"/>
            <p:cNvSpPr>
              <a:spLocks noChangeArrowheads="1"/>
            </p:cNvSpPr>
            <p:nvPr/>
          </p:nvSpPr>
          <p:spPr bwMode="auto">
            <a:xfrm>
              <a:off x="2449513" y="3881438"/>
              <a:ext cx="800100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r>
                <a:rPr lang="ru-RU"/>
                <a:t>мин</a:t>
              </a:r>
            </a:p>
          </p:txBody>
        </p:sp>
        <p:sp>
          <p:nvSpPr>
            <p:cNvPr id="112666" name="Oval 53"/>
            <p:cNvSpPr>
              <a:spLocks noChangeArrowheads="1"/>
            </p:cNvSpPr>
            <p:nvPr/>
          </p:nvSpPr>
          <p:spPr bwMode="auto">
            <a:xfrm>
              <a:off x="3932238" y="4224338"/>
              <a:ext cx="68897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67" name="Oval 50"/>
            <p:cNvSpPr>
              <a:spLocks noChangeArrowheads="1"/>
            </p:cNvSpPr>
            <p:nvPr/>
          </p:nvSpPr>
          <p:spPr bwMode="auto">
            <a:xfrm>
              <a:off x="5535613" y="4110038"/>
              <a:ext cx="787400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68" name="Oval 49"/>
            <p:cNvSpPr>
              <a:spLocks noChangeArrowheads="1"/>
            </p:cNvSpPr>
            <p:nvPr/>
          </p:nvSpPr>
          <p:spPr bwMode="auto">
            <a:xfrm>
              <a:off x="5992813" y="3195638"/>
              <a:ext cx="70802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69" name="Oval 51"/>
            <p:cNvSpPr>
              <a:spLocks noChangeArrowheads="1"/>
            </p:cNvSpPr>
            <p:nvPr/>
          </p:nvSpPr>
          <p:spPr bwMode="auto">
            <a:xfrm>
              <a:off x="5192713" y="3195638"/>
              <a:ext cx="685800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70" name="Oval 48"/>
            <p:cNvSpPr>
              <a:spLocks noChangeArrowheads="1"/>
            </p:cNvSpPr>
            <p:nvPr/>
          </p:nvSpPr>
          <p:spPr bwMode="auto">
            <a:xfrm>
              <a:off x="5878513" y="2624138"/>
              <a:ext cx="63817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71" name="Oval 47"/>
            <p:cNvSpPr>
              <a:spLocks noChangeArrowheads="1"/>
            </p:cNvSpPr>
            <p:nvPr/>
          </p:nvSpPr>
          <p:spPr bwMode="auto">
            <a:xfrm>
              <a:off x="5078413" y="2052638"/>
              <a:ext cx="70802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72" name="Oval 45"/>
            <p:cNvSpPr>
              <a:spLocks noChangeArrowheads="1"/>
            </p:cNvSpPr>
            <p:nvPr/>
          </p:nvSpPr>
          <p:spPr bwMode="auto">
            <a:xfrm>
              <a:off x="5992813" y="1824038"/>
              <a:ext cx="70802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73" name="Oval 52"/>
            <p:cNvSpPr>
              <a:spLocks noChangeArrowheads="1"/>
            </p:cNvSpPr>
            <p:nvPr/>
          </p:nvSpPr>
          <p:spPr bwMode="auto">
            <a:xfrm>
              <a:off x="4679950" y="4224338"/>
              <a:ext cx="73977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74" name="Oval 44"/>
            <p:cNvSpPr>
              <a:spLocks noChangeArrowheads="1"/>
            </p:cNvSpPr>
            <p:nvPr/>
          </p:nvSpPr>
          <p:spPr bwMode="auto">
            <a:xfrm>
              <a:off x="5421313" y="1366838"/>
              <a:ext cx="717550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r>
                <a:rPr lang="ru-RU"/>
                <a:t>дм</a:t>
              </a:r>
            </a:p>
          </p:txBody>
        </p:sp>
        <p:sp>
          <p:nvSpPr>
            <p:cNvPr id="112675" name="Oval 43"/>
            <p:cNvSpPr>
              <a:spLocks noChangeArrowheads="1"/>
            </p:cNvSpPr>
            <p:nvPr/>
          </p:nvSpPr>
          <p:spPr bwMode="auto">
            <a:xfrm>
              <a:off x="5535613" y="566738"/>
              <a:ext cx="698500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76" name="Oval 46"/>
            <p:cNvSpPr>
              <a:spLocks noChangeArrowheads="1"/>
            </p:cNvSpPr>
            <p:nvPr/>
          </p:nvSpPr>
          <p:spPr bwMode="auto">
            <a:xfrm>
              <a:off x="4506913" y="909638"/>
              <a:ext cx="685800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77" name="Oval 67"/>
            <p:cNvSpPr>
              <a:spLocks noChangeArrowheads="1"/>
            </p:cNvSpPr>
            <p:nvPr/>
          </p:nvSpPr>
          <p:spPr bwMode="auto">
            <a:xfrm>
              <a:off x="735013" y="909638"/>
              <a:ext cx="800100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78" name="Oval 66"/>
            <p:cNvSpPr>
              <a:spLocks noChangeArrowheads="1"/>
            </p:cNvSpPr>
            <p:nvPr/>
          </p:nvSpPr>
          <p:spPr bwMode="auto">
            <a:xfrm>
              <a:off x="1763713" y="909638"/>
              <a:ext cx="79692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79" name="Oval 41"/>
            <p:cNvSpPr>
              <a:spLocks noChangeArrowheads="1"/>
            </p:cNvSpPr>
            <p:nvPr/>
          </p:nvSpPr>
          <p:spPr bwMode="auto">
            <a:xfrm>
              <a:off x="2622550" y="452438"/>
              <a:ext cx="85407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0" name="Oval 38"/>
            <p:cNvSpPr>
              <a:spLocks noChangeArrowheads="1"/>
            </p:cNvSpPr>
            <p:nvPr/>
          </p:nvSpPr>
          <p:spPr bwMode="auto">
            <a:xfrm>
              <a:off x="3478213" y="109538"/>
              <a:ext cx="79692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1" name="Oval 39"/>
            <p:cNvSpPr>
              <a:spLocks noChangeArrowheads="1"/>
            </p:cNvSpPr>
            <p:nvPr/>
          </p:nvSpPr>
          <p:spPr bwMode="auto">
            <a:xfrm>
              <a:off x="3821113" y="566738"/>
              <a:ext cx="682625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2" name="Oval 40"/>
            <p:cNvSpPr>
              <a:spLocks noChangeArrowheads="1"/>
            </p:cNvSpPr>
            <p:nvPr/>
          </p:nvSpPr>
          <p:spPr bwMode="auto">
            <a:xfrm>
              <a:off x="2058988" y="157163"/>
              <a:ext cx="800100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3" name="Line 42"/>
            <p:cNvSpPr>
              <a:spLocks noChangeShapeType="1"/>
            </p:cNvSpPr>
            <p:nvPr/>
          </p:nvSpPr>
          <p:spPr bwMode="auto">
            <a:xfrm flipH="1" flipV="1">
              <a:off x="2560638" y="679450"/>
              <a:ext cx="457200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4" name="Line 12"/>
            <p:cNvSpPr>
              <a:spLocks noChangeShapeType="1"/>
            </p:cNvSpPr>
            <p:nvPr/>
          </p:nvSpPr>
          <p:spPr bwMode="auto">
            <a:xfrm flipH="1" flipV="1">
              <a:off x="3246438" y="908050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5" name="Line 13"/>
            <p:cNvSpPr>
              <a:spLocks noChangeShapeType="1"/>
            </p:cNvSpPr>
            <p:nvPr/>
          </p:nvSpPr>
          <p:spPr bwMode="auto">
            <a:xfrm flipV="1">
              <a:off x="3703638" y="908050"/>
              <a:ext cx="1143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6" name="Line 14"/>
            <p:cNvSpPr>
              <a:spLocks noChangeShapeType="1"/>
            </p:cNvSpPr>
            <p:nvPr/>
          </p:nvSpPr>
          <p:spPr bwMode="auto">
            <a:xfrm flipV="1">
              <a:off x="3475038" y="565150"/>
              <a:ext cx="114300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7" name="Line 15"/>
            <p:cNvSpPr>
              <a:spLocks noChangeShapeType="1"/>
            </p:cNvSpPr>
            <p:nvPr/>
          </p:nvSpPr>
          <p:spPr bwMode="auto">
            <a:xfrm flipH="1" flipV="1">
              <a:off x="1989138" y="1365250"/>
              <a:ext cx="11430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8" name="Line 16"/>
            <p:cNvSpPr>
              <a:spLocks noChangeShapeType="1"/>
            </p:cNvSpPr>
            <p:nvPr/>
          </p:nvSpPr>
          <p:spPr bwMode="auto">
            <a:xfrm flipH="1" flipV="1">
              <a:off x="1531938" y="1250950"/>
              <a:ext cx="34290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9" name="Line 17"/>
            <p:cNvSpPr>
              <a:spLocks noChangeShapeType="1"/>
            </p:cNvSpPr>
            <p:nvPr/>
          </p:nvSpPr>
          <p:spPr bwMode="auto">
            <a:xfrm flipH="1" flipV="1">
              <a:off x="617538" y="1250950"/>
              <a:ext cx="1028700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90" name="Line 18"/>
            <p:cNvSpPr>
              <a:spLocks noChangeShapeType="1"/>
            </p:cNvSpPr>
            <p:nvPr/>
          </p:nvSpPr>
          <p:spPr bwMode="auto">
            <a:xfrm flipH="1" flipV="1">
              <a:off x="1074738" y="1822450"/>
              <a:ext cx="4572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91" name="Line 19"/>
            <p:cNvSpPr>
              <a:spLocks noChangeShapeType="1"/>
            </p:cNvSpPr>
            <p:nvPr/>
          </p:nvSpPr>
          <p:spPr bwMode="auto">
            <a:xfrm flipH="1">
              <a:off x="731838" y="2051050"/>
              <a:ext cx="8001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92" name="Line 20"/>
            <p:cNvSpPr>
              <a:spLocks noChangeShapeType="1"/>
            </p:cNvSpPr>
            <p:nvPr/>
          </p:nvSpPr>
          <p:spPr bwMode="auto">
            <a:xfrm flipH="1">
              <a:off x="1417638" y="2165350"/>
              <a:ext cx="3429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93" name="Line 21"/>
            <p:cNvSpPr>
              <a:spLocks noChangeShapeType="1"/>
            </p:cNvSpPr>
            <p:nvPr/>
          </p:nvSpPr>
          <p:spPr bwMode="auto">
            <a:xfrm flipH="1">
              <a:off x="1531938" y="2851150"/>
              <a:ext cx="68580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94" name="Line 22"/>
            <p:cNvSpPr>
              <a:spLocks noChangeShapeType="1"/>
            </p:cNvSpPr>
            <p:nvPr/>
          </p:nvSpPr>
          <p:spPr bwMode="auto">
            <a:xfrm flipH="1">
              <a:off x="1760538" y="3003550"/>
              <a:ext cx="609600" cy="647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95" name="Line 23"/>
            <p:cNvSpPr>
              <a:spLocks noChangeShapeType="1"/>
            </p:cNvSpPr>
            <p:nvPr/>
          </p:nvSpPr>
          <p:spPr bwMode="auto">
            <a:xfrm flipH="1">
              <a:off x="2217738" y="3079750"/>
              <a:ext cx="342900" cy="800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96" name="Line 24"/>
            <p:cNvSpPr>
              <a:spLocks noChangeShapeType="1"/>
            </p:cNvSpPr>
            <p:nvPr/>
          </p:nvSpPr>
          <p:spPr bwMode="auto">
            <a:xfrm flipH="1">
              <a:off x="2674938" y="3079750"/>
              <a:ext cx="114300" cy="800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97" name="Line 60"/>
            <p:cNvSpPr>
              <a:spLocks noChangeShapeType="1"/>
            </p:cNvSpPr>
            <p:nvPr/>
          </p:nvSpPr>
          <p:spPr bwMode="auto">
            <a:xfrm>
              <a:off x="3017838" y="3079750"/>
              <a:ext cx="114300" cy="171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98" name="Line 25"/>
            <p:cNvSpPr>
              <a:spLocks noChangeShapeType="1"/>
            </p:cNvSpPr>
            <p:nvPr/>
          </p:nvSpPr>
          <p:spPr bwMode="auto">
            <a:xfrm flipH="1">
              <a:off x="4046538" y="3079750"/>
              <a:ext cx="22860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99" name="Line 26"/>
            <p:cNvSpPr>
              <a:spLocks noChangeShapeType="1"/>
            </p:cNvSpPr>
            <p:nvPr/>
          </p:nvSpPr>
          <p:spPr bwMode="auto">
            <a:xfrm flipH="1">
              <a:off x="4618038" y="3079750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00" name="Line 27"/>
            <p:cNvSpPr>
              <a:spLocks noChangeShapeType="1"/>
            </p:cNvSpPr>
            <p:nvPr/>
          </p:nvSpPr>
          <p:spPr bwMode="auto">
            <a:xfrm>
              <a:off x="4960938" y="2965450"/>
              <a:ext cx="3429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01" name="Line 28"/>
            <p:cNvSpPr>
              <a:spLocks noChangeShapeType="1"/>
            </p:cNvSpPr>
            <p:nvPr/>
          </p:nvSpPr>
          <p:spPr bwMode="auto">
            <a:xfrm flipH="1">
              <a:off x="4389438" y="3079750"/>
              <a:ext cx="114300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02" name="Line 29"/>
            <p:cNvSpPr>
              <a:spLocks noChangeShapeType="1"/>
            </p:cNvSpPr>
            <p:nvPr/>
          </p:nvSpPr>
          <p:spPr bwMode="auto">
            <a:xfrm>
              <a:off x="4846638" y="3079750"/>
              <a:ext cx="342900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03" name="Line 30"/>
            <p:cNvSpPr>
              <a:spLocks noChangeShapeType="1"/>
            </p:cNvSpPr>
            <p:nvPr/>
          </p:nvSpPr>
          <p:spPr bwMode="auto">
            <a:xfrm>
              <a:off x="5075238" y="2851150"/>
              <a:ext cx="800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04" name="Line 31"/>
            <p:cNvSpPr>
              <a:spLocks noChangeShapeType="1"/>
            </p:cNvSpPr>
            <p:nvPr/>
          </p:nvSpPr>
          <p:spPr bwMode="auto">
            <a:xfrm>
              <a:off x="5075238" y="2965450"/>
              <a:ext cx="91440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05" name="Line 32"/>
            <p:cNvSpPr>
              <a:spLocks noChangeShapeType="1"/>
            </p:cNvSpPr>
            <p:nvPr/>
          </p:nvSpPr>
          <p:spPr bwMode="auto">
            <a:xfrm>
              <a:off x="4960938" y="3079750"/>
              <a:ext cx="571500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06" name="Line 33"/>
            <p:cNvSpPr>
              <a:spLocks noChangeShapeType="1"/>
            </p:cNvSpPr>
            <p:nvPr/>
          </p:nvSpPr>
          <p:spPr bwMode="auto">
            <a:xfrm flipV="1">
              <a:off x="4732338" y="1365250"/>
              <a:ext cx="1143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07" name="Line 34"/>
            <p:cNvSpPr>
              <a:spLocks noChangeShapeType="1"/>
            </p:cNvSpPr>
            <p:nvPr/>
          </p:nvSpPr>
          <p:spPr bwMode="auto">
            <a:xfrm flipV="1">
              <a:off x="5075238" y="1022350"/>
              <a:ext cx="571500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08" name="Line 35"/>
            <p:cNvSpPr>
              <a:spLocks noChangeShapeType="1"/>
            </p:cNvSpPr>
            <p:nvPr/>
          </p:nvSpPr>
          <p:spPr bwMode="auto">
            <a:xfrm flipV="1">
              <a:off x="5189538" y="1593850"/>
              <a:ext cx="2286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09" name="Line 36"/>
            <p:cNvSpPr>
              <a:spLocks noChangeShapeType="1"/>
            </p:cNvSpPr>
            <p:nvPr/>
          </p:nvSpPr>
          <p:spPr bwMode="auto">
            <a:xfrm>
              <a:off x="4960938" y="205105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10" name="Line 37"/>
            <p:cNvSpPr>
              <a:spLocks noChangeShapeType="1"/>
            </p:cNvSpPr>
            <p:nvPr/>
          </p:nvSpPr>
          <p:spPr bwMode="auto">
            <a:xfrm>
              <a:off x="5189538" y="1822450"/>
              <a:ext cx="8001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2000232" y="214290"/>
            <a:ext cx="5072098" cy="7143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метод «КЛАСТЕР»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3357562"/>
            <a:ext cx="2071702" cy="10001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АКТИВНЫЕ МЕТОДЫ  ОБУЧЕНИЯ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4643446"/>
            <a:ext cx="1571636" cy="64294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/>
              <a:t>ЭТАПЫ ПРИМЕНЕНИЯ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3643314"/>
            <a:ext cx="1285884" cy="571504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/>
              <a:t>ВИДЫ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2285992"/>
            <a:ext cx="1285884" cy="571504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5572140"/>
            <a:ext cx="1643074" cy="571504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236296" y="3068960"/>
            <a:ext cx="1143008" cy="428628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b="1" i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76256" y="3933056"/>
            <a:ext cx="2000264" cy="571504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b="1" i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549344" y="4720382"/>
            <a:ext cx="1970072" cy="571503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b="1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357422" y="1285860"/>
            <a:ext cx="1928826" cy="500066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/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500562" y="1285860"/>
            <a:ext cx="1785950" cy="500066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b="1" i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071538" y="4857760"/>
            <a:ext cx="2152664" cy="785818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b="1" i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071538" y="1857364"/>
            <a:ext cx="2000264" cy="785818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b="1" i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14282" y="4286256"/>
            <a:ext cx="1928826" cy="400056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b="1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14282" y="2786058"/>
            <a:ext cx="2214578" cy="357190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b="1" i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85720" y="3571876"/>
            <a:ext cx="1357322" cy="428628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b="1" i="1" dirty="0"/>
          </a:p>
        </p:txBody>
      </p:sp>
      <p:cxnSp>
        <p:nvCxnSpPr>
          <p:cNvPr id="34" name="Прямая соединительная линия 33"/>
          <p:cNvCxnSpPr>
            <a:stCxn id="0" idx="0"/>
          </p:cNvCxnSpPr>
          <p:nvPr/>
        </p:nvCxnSpPr>
        <p:spPr>
          <a:xfrm rot="5400000" flipH="1" flipV="1">
            <a:off x="4464844" y="1535907"/>
            <a:ext cx="428625" cy="9286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0" idx="0"/>
          </p:cNvCxnSpPr>
          <p:nvPr/>
        </p:nvCxnSpPr>
        <p:spPr>
          <a:xfrm>
            <a:off x="3143250" y="1785938"/>
            <a:ext cx="1071563" cy="4286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112" idx="1"/>
          </p:cNvCxnSpPr>
          <p:nvPr/>
        </p:nvCxnSpPr>
        <p:spPr>
          <a:xfrm flipV="1">
            <a:off x="6286500" y="3230563"/>
            <a:ext cx="877888" cy="3413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V="1">
            <a:off x="5893594" y="3178969"/>
            <a:ext cx="714375" cy="714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0" idx="0"/>
            <a:endCxn id="0" idx="2"/>
          </p:cNvCxnSpPr>
          <p:nvPr/>
        </p:nvCxnSpPr>
        <p:spPr>
          <a:xfrm rot="5400000" flipH="1" flipV="1">
            <a:off x="4089401" y="4483100"/>
            <a:ext cx="285750" cy="349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286116" y="2214554"/>
            <a:ext cx="1857388" cy="642942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/>
              <a:t>ФОРМА ПРОВЕДЕНИЯ</a:t>
            </a:r>
          </a:p>
        </p:txBody>
      </p:sp>
      <p:cxnSp>
        <p:nvCxnSpPr>
          <p:cNvPr id="45" name="Прямая соединительная линия 44"/>
          <p:cNvCxnSpPr>
            <a:endCxn id="0" idx="2"/>
          </p:cNvCxnSpPr>
          <p:nvPr/>
        </p:nvCxnSpPr>
        <p:spPr>
          <a:xfrm rot="5400000" flipH="1" flipV="1">
            <a:off x="3999706" y="3071019"/>
            <a:ext cx="428625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16200000" flipV="1">
            <a:off x="5943600" y="4433888"/>
            <a:ext cx="438150" cy="127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0" idx="3"/>
            <a:endCxn id="0" idx="1"/>
          </p:cNvCxnSpPr>
          <p:nvPr/>
        </p:nvCxnSpPr>
        <p:spPr>
          <a:xfrm>
            <a:off x="6715125" y="3929063"/>
            <a:ext cx="160338" cy="2905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643063" y="3786188"/>
            <a:ext cx="214312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3000375" y="3714750"/>
            <a:ext cx="214313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 flipH="1" flipV="1">
            <a:off x="4106863" y="5394325"/>
            <a:ext cx="21431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5286375" y="3857625"/>
            <a:ext cx="142875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1285875" y="4000500"/>
            <a:ext cx="928688" cy="2143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16200000" flipV="1">
            <a:off x="1821657" y="4250531"/>
            <a:ext cx="928688" cy="1428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0" idx="0"/>
            <a:endCxn id="0" idx="2"/>
          </p:cNvCxnSpPr>
          <p:nvPr/>
        </p:nvCxnSpPr>
        <p:spPr>
          <a:xfrm rot="16200000" flipV="1">
            <a:off x="1731963" y="2732087"/>
            <a:ext cx="285750" cy="11080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2178844" y="2964657"/>
            <a:ext cx="714375" cy="714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857356" y="3429000"/>
            <a:ext cx="1143008" cy="571504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ЦЕЛИ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2411413" y="1196975"/>
            <a:ext cx="1714500" cy="517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chemeClr val="bg1"/>
                </a:solidFill>
                <a:latin typeface="+mn-lt"/>
                <a:cs typeface="+mn-cs"/>
              </a:rPr>
              <a:t>ИНДИВИДУАЛЬНАЯ</a:t>
            </a:r>
            <a:r>
              <a:rPr lang="ru-RU" sz="1400" b="1" i="1" dirty="0">
                <a:solidFill>
                  <a:schemeClr val="bg1"/>
                </a:solidFill>
                <a:cs typeface="+mn-cs"/>
              </a:rPr>
              <a:t> 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4572000" y="1357313"/>
            <a:ext cx="1643063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 i="1" dirty="0">
                <a:solidFill>
                  <a:schemeClr val="bg1"/>
                </a:solidFill>
                <a:latin typeface="+mn-lt"/>
                <a:cs typeface="+mn-cs"/>
              </a:rPr>
              <a:t>ГРУППОВАЯ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5429250" y="2286000"/>
            <a:ext cx="12858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chemeClr val="bg1"/>
                </a:solidFill>
                <a:latin typeface="+mn-lt"/>
                <a:cs typeface="+mn-cs"/>
              </a:rPr>
              <a:t>ИНФО-</a:t>
            </a:r>
          </a:p>
          <a:p>
            <a:pPr algn="ctr">
              <a:defRPr/>
            </a:pPr>
            <a:r>
              <a:rPr lang="ru-RU" sz="1400" b="1" i="1" dirty="0">
                <a:solidFill>
                  <a:schemeClr val="bg1"/>
                </a:solidFill>
                <a:latin typeface="+mn-lt"/>
                <a:cs typeface="+mn-cs"/>
              </a:rPr>
              <a:t>УГАДАЙ-КА»</a:t>
            </a:r>
            <a:endParaRPr lang="ru-RU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7164388" y="3068638"/>
            <a:ext cx="1196975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 i="1" dirty="0">
                <a:solidFill>
                  <a:schemeClr val="bg1"/>
                </a:solidFill>
                <a:latin typeface="+mn-lt"/>
                <a:cs typeface="+mn-cs"/>
              </a:rPr>
              <a:t>«КЛАСТЕР»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19925" y="3933825"/>
            <a:ext cx="178593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 i="1" dirty="0">
                <a:solidFill>
                  <a:schemeClr val="bg1"/>
                </a:solidFill>
                <a:cs typeface="+mn-cs"/>
              </a:rPr>
              <a:t>«</a:t>
            </a:r>
            <a:r>
              <a:rPr lang="ru-RU" sz="1500" b="1" i="1" dirty="0">
                <a:solidFill>
                  <a:schemeClr val="bg1"/>
                </a:solidFill>
                <a:latin typeface="+mn-lt"/>
                <a:cs typeface="+mn-cs"/>
              </a:rPr>
              <a:t>ПОЗДОРОВАЙСЯ</a:t>
            </a:r>
            <a:r>
              <a:rPr lang="ru-RU" sz="1500" b="1" i="1" dirty="0">
                <a:solidFill>
                  <a:schemeClr val="bg1"/>
                </a:solidFill>
                <a:cs typeface="+mn-cs"/>
              </a:rPr>
              <a:t> </a:t>
            </a:r>
            <a:r>
              <a:rPr lang="ru-RU" sz="1500" b="1" i="1" dirty="0">
                <a:solidFill>
                  <a:schemeClr val="bg1"/>
                </a:solidFill>
                <a:latin typeface="+mn-lt"/>
                <a:cs typeface="+mn-cs"/>
              </a:rPr>
              <a:t>ГЛАЗАМИ</a:t>
            </a:r>
            <a:r>
              <a:rPr lang="ru-RU" sz="1500" b="1" i="1" dirty="0">
                <a:solidFill>
                  <a:schemeClr val="bg1"/>
                </a:solidFill>
                <a:cs typeface="+mn-cs"/>
              </a:rPr>
              <a:t>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80063" y="4797425"/>
            <a:ext cx="1800225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 i="1" dirty="0">
                <a:solidFill>
                  <a:schemeClr val="bg1"/>
                </a:solidFill>
                <a:latin typeface="+mn-lt"/>
                <a:cs typeface="+mn-cs"/>
              </a:rPr>
              <a:t>«ФРУКТОВЫЙ САД»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00438" y="5572125"/>
            <a:ext cx="1500187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 i="1" dirty="0">
                <a:solidFill>
                  <a:schemeClr val="bg1"/>
                </a:solidFill>
                <a:latin typeface="+mn-lt"/>
                <a:cs typeface="+mn-cs"/>
              </a:rPr>
              <a:t>НА ВСЕХ ЭТАПАХ УРОКА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71563" y="4857750"/>
            <a:ext cx="2071687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 i="1" dirty="0">
                <a:solidFill>
                  <a:schemeClr val="bg1"/>
                </a:solidFill>
                <a:latin typeface="+mn-lt"/>
                <a:cs typeface="+mn-cs"/>
              </a:rPr>
              <a:t>УЧЕБНО-ИНФОРМАЦИОННЫЕ УМЕНИЯ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4313" y="4286250"/>
            <a:ext cx="18573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 i="1" dirty="0">
                <a:solidFill>
                  <a:schemeClr val="bg1"/>
                </a:solidFill>
                <a:latin typeface="+mn-lt"/>
                <a:cs typeface="+mn-cs"/>
              </a:rPr>
              <a:t>КОММУНИКАЦИЯ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5750" y="3571875"/>
            <a:ext cx="12858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 i="1" dirty="0">
                <a:solidFill>
                  <a:schemeClr val="bg1"/>
                </a:solidFill>
                <a:latin typeface="+mn-lt"/>
                <a:cs typeface="+mn-cs"/>
              </a:rPr>
              <a:t>МОТИВАЦИЯ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4313" y="2786063"/>
            <a:ext cx="214312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 i="1" dirty="0">
                <a:solidFill>
                  <a:schemeClr val="bg1"/>
                </a:solidFill>
                <a:latin typeface="+mn-lt"/>
                <a:cs typeface="+mn-cs"/>
              </a:rPr>
              <a:t>САМОСТОЯТЕЛЬНОСТЬ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71563" y="1857375"/>
            <a:ext cx="1928812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 i="1" dirty="0">
                <a:solidFill>
                  <a:schemeClr val="bg1"/>
                </a:solidFill>
                <a:latin typeface="+mn-lt"/>
                <a:cs typeface="+mn-cs"/>
              </a:rPr>
              <a:t>УЧЕБНО-ОРГАНИЗАЦИОННЫЕ УМЕНИЯ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/>
      <p:bldP spid="42" grpId="0"/>
      <p:bldP spid="43" grpId="0"/>
      <p:bldP spid="47" grpId="0"/>
      <p:bldP spid="49" grpId="0"/>
      <p:bldP spid="50" grpId="0"/>
      <p:bldP spid="51" grpId="0"/>
      <p:bldP spid="52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04451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ru-RU" smtClean="0"/>
          </a:p>
        </p:txBody>
      </p:sp>
      <p:pic>
        <p:nvPicPr>
          <p:cNvPr id="55299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457200"/>
            <a:ext cx="957738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468313" y="188913"/>
            <a:ext cx="8229600" cy="79216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>
                <a:solidFill>
                  <a:srgbClr val="008000"/>
                </a:solidFill>
                <a:latin typeface="Calibri" pitchFamily="34" charset="0"/>
              </a:rPr>
              <a:t>Прием «Корзина идей»</a:t>
            </a:r>
          </a:p>
        </p:txBody>
      </p:sp>
      <p:pic>
        <p:nvPicPr>
          <p:cNvPr id="5530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125538"/>
            <a:ext cx="2432050" cy="2663825"/>
          </a:xfrm>
          <a:prstGeom prst="rect">
            <a:avLst/>
          </a:prstGeom>
          <a:noFill/>
          <a:ln w="317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55302" name="Line 7"/>
          <p:cNvSpPr>
            <a:spLocks noChangeShapeType="1"/>
          </p:cNvSpPr>
          <p:nvPr/>
        </p:nvSpPr>
        <p:spPr bwMode="auto">
          <a:xfrm>
            <a:off x="2771775" y="1557338"/>
            <a:ext cx="1368425" cy="1152525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03" name="Line 8"/>
          <p:cNvSpPr>
            <a:spLocks noChangeShapeType="1"/>
          </p:cNvSpPr>
          <p:nvPr/>
        </p:nvSpPr>
        <p:spPr bwMode="auto">
          <a:xfrm flipH="1">
            <a:off x="4140200" y="1484313"/>
            <a:ext cx="2016125" cy="1223962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04" name="Line 9"/>
          <p:cNvSpPr>
            <a:spLocks noChangeShapeType="1"/>
          </p:cNvSpPr>
          <p:nvPr/>
        </p:nvSpPr>
        <p:spPr bwMode="auto">
          <a:xfrm flipH="1" flipV="1">
            <a:off x="4140200" y="2708275"/>
            <a:ext cx="2881313" cy="43180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05" name="Line 10"/>
          <p:cNvSpPr>
            <a:spLocks noChangeShapeType="1"/>
          </p:cNvSpPr>
          <p:nvPr/>
        </p:nvSpPr>
        <p:spPr bwMode="auto">
          <a:xfrm flipH="1" flipV="1">
            <a:off x="4140200" y="2708275"/>
            <a:ext cx="431800" cy="151130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06" name="Line 11"/>
          <p:cNvSpPr>
            <a:spLocks noChangeShapeType="1"/>
          </p:cNvSpPr>
          <p:nvPr/>
        </p:nvSpPr>
        <p:spPr bwMode="auto">
          <a:xfrm flipV="1">
            <a:off x="1835150" y="2708275"/>
            <a:ext cx="2305050" cy="720725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07" name="Text Box 12"/>
          <p:cNvSpPr txBox="1">
            <a:spLocks noChangeArrowheads="1"/>
          </p:cNvSpPr>
          <p:nvPr/>
        </p:nvSpPr>
        <p:spPr bwMode="auto">
          <a:xfrm>
            <a:off x="1763713" y="1196975"/>
            <a:ext cx="990600" cy="522288"/>
          </a:xfrm>
          <a:prstGeom prst="rect">
            <a:avLst/>
          </a:prstGeom>
          <a:noFill/>
          <a:ln w="3175">
            <a:solidFill>
              <a:srgbClr val="3333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идей</a:t>
            </a:r>
          </a:p>
        </p:txBody>
      </p:sp>
      <p:sp>
        <p:nvSpPr>
          <p:cNvPr id="55308" name="Text Box 13"/>
          <p:cNvSpPr txBox="1">
            <a:spLocks noChangeArrowheads="1"/>
          </p:cNvSpPr>
          <p:nvPr/>
        </p:nvSpPr>
        <p:spPr bwMode="auto">
          <a:xfrm flipH="1">
            <a:off x="1258888" y="3429000"/>
            <a:ext cx="1584325" cy="522288"/>
          </a:xfrm>
          <a:prstGeom prst="rect">
            <a:avLst/>
          </a:prstGeom>
          <a:noFill/>
          <a:ln w="317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понятий</a:t>
            </a:r>
          </a:p>
        </p:txBody>
      </p:sp>
      <p:sp>
        <p:nvSpPr>
          <p:cNvPr id="55309" name="Text Box 14"/>
          <p:cNvSpPr txBox="1">
            <a:spLocks noChangeArrowheads="1"/>
          </p:cNvSpPr>
          <p:nvPr/>
        </p:nvSpPr>
        <p:spPr bwMode="auto">
          <a:xfrm>
            <a:off x="3203575" y="4221163"/>
            <a:ext cx="2811463" cy="522287"/>
          </a:xfrm>
          <a:prstGeom prst="rect">
            <a:avLst/>
          </a:prstGeom>
          <a:noFill/>
          <a:ln w="3175">
            <a:solidFill>
              <a:srgbClr val="3333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предположений</a:t>
            </a:r>
          </a:p>
        </p:txBody>
      </p:sp>
      <p:sp>
        <p:nvSpPr>
          <p:cNvPr id="55310" name="Text Box 15"/>
          <p:cNvSpPr txBox="1">
            <a:spLocks noChangeArrowheads="1"/>
          </p:cNvSpPr>
          <p:nvPr/>
        </p:nvSpPr>
        <p:spPr bwMode="auto">
          <a:xfrm>
            <a:off x="6084888" y="3141663"/>
            <a:ext cx="1662112" cy="522287"/>
          </a:xfrm>
          <a:prstGeom prst="rect">
            <a:avLst/>
          </a:prstGeom>
          <a:noFill/>
          <a:ln w="3175">
            <a:solidFill>
              <a:srgbClr val="3333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решений</a:t>
            </a:r>
          </a:p>
        </p:txBody>
      </p:sp>
      <p:sp>
        <p:nvSpPr>
          <p:cNvPr id="55311" name="Text Box 16"/>
          <p:cNvSpPr txBox="1">
            <a:spLocks noChangeArrowheads="1"/>
          </p:cNvSpPr>
          <p:nvPr/>
        </p:nvSpPr>
        <p:spPr bwMode="auto">
          <a:xfrm>
            <a:off x="6156325" y="1125538"/>
            <a:ext cx="1081088" cy="522287"/>
          </a:xfrm>
          <a:prstGeom prst="rect">
            <a:avLst/>
          </a:prstGeom>
          <a:noFill/>
          <a:ln w="317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имен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1403350" y="4868863"/>
            <a:ext cx="6626225" cy="14493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99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>
                <a:solidFill>
                  <a:schemeClr val="accent2"/>
                </a:solidFill>
              </a:rPr>
              <a:t>На доске рисунок корзины. </a:t>
            </a:r>
          </a:p>
          <a:p>
            <a:pPr algn="ctr">
              <a:defRPr/>
            </a:pPr>
            <a:r>
              <a:rPr lang="ru-RU" sz="2800">
                <a:solidFill>
                  <a:schemeClr val="accent2"/>
                </a:solidFill>
              </a:rPr>
              <a:t>В нее будем условно собирать все, </a:t>
            </a:r>
          </a:p>
          <a:p>
            <a:pPr algn="ctr">
              <a:defRPr/>
            </a:pPr>
            <a:r>
              <a:rPr lang="ru-RU" sz="2800">
                <a:solidFill>
                  <a:schemeClr val="accent2"/>
                </a:solidFill>
              </a:rPr>
              <a:t>что знаем по теме.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utoUpdateAnimBg="0"/>
      <p:bldP spid="10445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1412875"/>
            <a:ext cx="8229600" cy="4572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z="3600" b="1" smtClean="0">
              <a:solidFill>
                <a:schemeClr val="accent2"/>
              </a:solidFill>
            </a:endParaRPr>
          </a:p>
        </p:txBody>
      </p:sp>
      <p:sp>
        <p:nvSpPr>
          <p:cNvPr id="56322" name="AutoShape 3"/>
          <p:cNvSpPr>
            <a:spLocks noChangeArrowheads="1"/>
          </p:cNvSpPr>
          <p:nvPr/>
        </p:nvSpPr>
        <p:spPr bwMode="auto">
          <a:xfrm>
            <a:off x="250825" y="1916113"/>
            <a:ext cx="4392613" cy="2665412"/>
          </a:xfrm>
          <a:prstGeom prst="bevel">
            <a:avLst>
              <a:gd name="adj" fmla="val 6347"/>
            </a:avLst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66"/>
                </a:solidFill>
              </a:rPr>
              <a:t>Закон гуманности</a:t>
            </a:r>
          </a:p>
          <a:p>
            <a:pPr algn="ctr"/>
            <a:r>
              <a:rPr lang="ru-RU" sz="2800" b="1">
                <a:solidFill>
                  <a:srgbClr val="000066"/>
                </a:solidFill>
              </a:rPr>
              <a:t>Закон саморазвития</a:t>
            </a:r>
          </a:p>
          <a:p>
            <a:pPr algn="ctr"/>
            <a:r>
              <a:rPr lang="ru-RU" sz="2800" b="1">
                <a:solidFill>
                  <a:srgbClr val="000066"/>
                </a:solidFill>
              </a:rPr>
              <a:t>Ситуация успеха</a:t>
            </a:r>
          </a:p>
        </p:txBody>
      </p:sp>
      <p:sp>
        <p:nvSpPr>
          <p:cNvPr id="56323" name="AutoShape 4"/>
          <p:cNvSpPr>
            <a:spLocks noChangeArrowheads="1"/>
          </p:cNvSpPr>
          <p:nvPr/>
        </p:nvSpPr>
        <p:spPr bwMode="auto">
          <a:xfrm>
            <a:off x="5580063" y="1916113"/>
            <a:ext cx="3384550" cy="2665412"/>
          </a:xfrm>
          <a:prstGeom prst="bevel">
            <a:avLst>
              <a:gd name="adj" fmla="val 8023"/>
            </a:avLst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66"/>
                </a:solidFill>
              </a:rPr>
              <a:t>АТМОСФЕРА</a:t>
            </a:r>
          </a:p>
          <a:p>
            <a:pPr algn="ctr"/>
            <a:r>
              <a:rPr lang="ru-RU" sz="2400" b="1">
                <a:solidFill>
                  <a:srgbClr val="000066"/>
                </a:solidFill>
              </a:rPr>
              <a:t>ТВОРЧЕСТВА</a:t>
            </a: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4787900" y="2852738"/>
            <a:ext cx="576263" cy="714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4787900" y="3357563"/>
            <a:ext cx="576263" cy="714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26" name="Picture 7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35050"/>
            <a:ext cx="9324975" cy="812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Text Box 38"/>
          <p:cNvSpPr txBox="1">
            <a:spLocks noChangeArrowheads="1"/>
          </p:cNvSpPr>
          <p:nvPr/>
        </p:nvSpPr>
        <p:spPr bwMode="auto">
          <a:xfrm>
            <a:off x="611188" y="-171450"/>
            <a:ext cx="7923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0066"/>
                </a:solidFill>
              </a:rPr>
              <a:t>Методика «Ковёр идей»</a:t>
            </a:r>
          </a:p>
        </p:txBody>
      </p:sp>
      <p:sp>
        <p:nvSpPr>
          <p:cNvPr id="56328" name="Text Box 40"/>
          <p:cNvSpPr txBox="1">
            <a:spLocks noChangeArrowheads="1"/>
          </p:cNvSpPr>
          <p:nvPr/>
        </p:nvSpPr>
        <p:spPr bwMode="auto">
          <a:xfrm>
            <a:off x="6400800" y="3276600"/>
            <a:ext cx="1841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56329" name="Picture 41" descr="IMG_2401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1331913" y="476250"/>
            <a:ext cx="57594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42" descr="Рисунок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3573463"/>
            <a:ext cx="633730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6000" contrast="4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7346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57422" y="571480"/>
            <a:ext cx="4071966" cy="7143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>
                <a:solidFill>
                  <a:schemeClr val="bg1"/>
                </a:solidFill>
              </a:rPr>
              <a:t>метод </a:t>
            </a:r>
            <a:r>
              <a:rPr lang="ru-RU" sz="3600" b="1" dirty="0">
                <a:solidFill>
                  <a:schemeClr val="bg1"/>
                </a:solidFill>
              </a:rPr>
              <a:t>«ИНСЕРТ»</a:t>
            </a:r>
          </a:p>
        </p:txBody>
      </p:sp>
      <p:graphicFrame>
        <p:nvGraphicFramePr>
          <p:cNvPr id="5" name="Group 35"/>
          <p:cNvGraphicFramePr>
            <a:graphicFrameLocks/>
          </p:cNvGraphicFramePr>
          <p:nvPr/>
        </p:nvGraphicFramePr>
        <p:xfrm>
          <a:off x="755577" y="1428736"/>
          <a:ext cx="7459761" cy="4979988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55241"/>
                <a:gridCol w="1826880"/>
                <a:gridCol w="1880968"/>
                <a:gridCol w="169667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«+»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«-»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«?»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«!»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1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если то, что вы читаете, </a:t>
                      </a:r>
                      <a:r>
                        <a:rPr kumimoji="0" lang="ru-RU" sz="2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соответ-ствует</a:t>
                      </a: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тому, что вы знаете, или думали, что знаете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если то, что вы читаете, не знаете или забыли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если то, что вы читаете, непонятно, или же вы хотели бы получить более подробные сведения по данному вопросу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если то, что вы читаете, вас удивило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6000" contrast="4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8370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571480"/>
            <a:ext cx="3429024" cy="4286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метод «ИНСЕРТ»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14563" y="1357313"/>
            <a:ext cx="5072062" cy="49291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Загнутый угол 13"/>
          <p:cNvSpPr/>
          <p:nvPr/>
        </p:nvSpPr>
        <p:spPr>
          <a:xfrm>
            <a:off x="2214563" y="1000125"/>
            <a:ext cx="5072062" cy="5000625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000108"/>
            <a:ext cx="7429552" cy="166199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МОРФОЛОГИЧЕСКИЙ РАЗБОР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ИМЕНИ СУЩЕСТВИТЕЛЬНОГО</a:t>
            </a:r>
          </a:p>
          <a:p>
            <a:pPr algn="ctr">
              <a:defRPr/>
            </a:pPr>
            <a:endParaRPr lang="ru-RU" sz="54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58377" name="TextBox 15"/>
          <p:cNvSpPr txBox="1">
            <a:spLocks noChangeArrowheads="1"/>
          </p:cNvSpPr>
          <p:nvPr/>
        </p:nvSpPr>
        <p:spPr bwMode="auto">
          <a:xfrm>
            <a:off x="2286000" y="1928813"/>
            <a:ext cx="4929188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  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Запишите существительное с вопросом, на который оно отвечает, выделите окончание.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u="sng">
                <a:latin typeface="Times New Roman" pitchFamily="18" charset="0"/>
                <a:cs typeface="Times New Roman" pitchFamily="18" charset="0"/>
              </a:rPr>
              <a:t>Укажите:</a:t>
            </a:r>
          </a:p>
          <a:p>
            <a:pPr>
              <a:buFont typeface="Wingdings" pitchFamily="2" charset="2"/>
              <a:buChar char="§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 начальную форму;</a:t>
            </a:r>
          </a:p>
          <a:p>
            <a:pPr>
              <a:buFont typeface="Wingdings" pitchFamily="2" charset="2"/>
              <a:buChar char="§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 собственное или нарицательное;</a:t>
            </a:r>
          </a:p>
          <a:p>
            <a:pPr>
              <a:buFont typeface="Wingdings" pitchFamily="2" charset="2"/>
              <a:buChar char="§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 одушевлённое или неодушевлённое;</a:t>
            </a:r>
          </a:p>
          <a:p>
            <a:pPr>
              <a:buFont typeface="Wingdings" pitchFamily="2" charset="2"/>
              <a:buChar char="§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 род;</a:t>
            </a:r>
          </a:p>
          <a:p>
            <a:pPr>
              <a:buFont typeface="Wingdings" pitchFamily="2" charset="2"/>
              <a:buChar char="§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 падеж;</a:t>
            </a:r>
          </a:p>
          <a:p>
            <a:pPr>
              <a:buFont typeface="Wingdings" pitchFamily="2" charset="2"/>
              <a:buChar char="§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 число;</a:t>
            </a:r>
          </a:p>
          <a:p>
            <a:pPr>
              <a:buFont typeface="Wingdings" pitchFamily="2" charset="2"/>
              <a:buChar char="§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 каким членом предложения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   является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29188" y="2643188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+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857750" y="3286125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+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86563" y="4000500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+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357563" y="5000625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+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71813" y="4286250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+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714750" y="5643563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+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429000" y="4643438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?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572250" y="3643313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-6000" contrast="4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9394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57422" y="571480"/>
            <a:ext cx="4071966" cy="5715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</a:rPr>
              <a:t>метод </a:t>
            </a:r>
            <a:r>
              <a:rPr lang="ru-RU" sz="2800" b="1" dirty="0">
                <a:solidFill>
                  <a:schemeClr val="bg1"/>
                </a:solidFill>
              </a:rPr>
              <a:t>«ЗУХ»</a:t>
            </a:r>
          </a:p>
        </p:txBody>
      </p:sp>
      <p:graphicFrame>
        <p:nvGraphicFramePr>
          <p:cNvPr id="5" name="Group 35"/>
          <p:cNvGraphicFramePr>
            <a:graphicFrameLocks/>
          </p:cNvGraphicFramePr>
          <p:nvPr/>
        </p:nvGraphicFramePr>
        <p:xfrm>
          <a:off x="714348" y="1898344"/>
          <a:ext cx="7715304" cy="4245299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75999"/>
                <a:gridCol w="2621170"/>
                <a:gridCol w="2518135"/>
              </a:tblGrid>
              <a:tr h="71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ЗНАЮ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УЗНАЛ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ХОЧУ УЗНАТЬ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8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7250" y="2714625"/>
            <a:ext cx="235743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   Я знаю, что медведица была изображена на гербе города Ярославля.</a:t>
            </a:r>
          </a:p>
          <a:p>
            <a:pPr algn="just"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   Гербы помещали на монеты.</a:t>
            </a:r>
          </a:p>
          <a:p>
            <a:pPr algn="just"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   Двуглавый орёл был изображён на русских монетах.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6125" y="2643188"/>
            <a:ext cx="264318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  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Я узнала, что гербы помещали на городские ворота.</a:t>
            </a:r>
          </a:p>
          <a:p>
            <a:pPr algn="just"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   Гербы были не только у государств, но и у городов.</a:t>
            </a:r>
          </a:p>
          <a:p>
            <a:pPr algn="just"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   Почему на гербе города Ярославля изображена медведица</a:t>
            </a:r>
            <a:r>
              <a:rPr lang="ru-RU" sz="1600" b="1" i="1" dirty="0">
                <a:cs typeface="+mn-c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0425" y="2708275"/>
            <a:ext cx="2500313" cy="1601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  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Что такое аверс?</a:t>
            </a:r>
          </a:p>
          <a:p>
            <a:pPr algn="just"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Мудрый – это фамилия?</a:t>
            </a:r>
          </a:p>
          <a:p>
            <a:pPr algn="just"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  Гербы каких городов изображены на стр.79 ?</a:t>
            </a:r>
            <a:endParaRPr lang="ru-RU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4857750"/>
            <a:ext cx="2214563" cy="1143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Аверс – лицевая сторона монеты.</a:t>
            </a:r>
          </a:p>
          <a:p>
            <a:pPr algn="just"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  «Мудрый» - это прозвище.</a:t>
            </a:r>
            <a:endParaRPr lang="ru-RU" sz="1600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313" y="1143000"/>
            <a:ext cx="8280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Из статьи учебника истории по теме «Гербы» с.79</a:t>
            </a:r>
          </a:p>
          <a:p>
            <a:pPr algn="ctr"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Е.В.Саплина, А.И.Саплин Введение в историю. 3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cs typeface="+mn-cs"/>
              </a:rPr>
              <a:t>кл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. –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cs typeface="+mn-cs"/>
              </a:rPr>
              <a:t>М.:Дрофа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. 2005.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0595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61443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468313" y="0"/>
            <a:ext cx="8229600" cy="11969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400" b="1">
                <a:solidFill>
                  <a:srgbClr val="008000"/>
                </a:solidFill>
                <a:latin typeface="Calibri" pitchFamily="34" charset="0"/>
              </a:rPr>
              <a:t>Прием «Знаю.Хочу узнать.Узнал.»</a:t>
            </a:r>
            <a:endParaRPr lang="ru-RU" sz="4400" b="1">
              <a:solidFill>
                <a:srgbClr val="003300"/>
              </a:solidFill>
              <a:latin typeface="Calibri" pitchFamily="34" charset="0"/>
            </a:endParaRPr>
          </a:p>
        </p:txBody>
      </p:sp>
      <p:graphicFrame>
        <p:nvGraphicFramePr>
          <p:cNvPr id="110598" name="Group 6"/>
          <p:cNvGraphicFramePr>
            <a:graphicFrameLocks noGrp="1"/>
          </p:cNvGraphicFramePr>
          <p:nvPr/>
        </p:nvGraphicFramePr>
        <p:xfrm>
          <a:off x="0" y="1268413"/>
          <a:ext cx="9324975" cy="5068887"/>
        </p:xfrm>
        <a:graphic>
          <a:graphicData uri="http://schemas.openxmlformats.org/drawingml/2006/table">
            <a:tbl>
              <a:tblPr/>
              <a:tblGrid>
                <a:gridCol w="3108325"/>
                <a:gridCol w="3108325"/>
                <a:gridCol w="3108325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</a:rPr>
                        <a:t>Знаю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</a:rPr>
                        <a:t>Хочу узнать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</a:rPr>
                        <a:t>Узнал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Правописание предлогов с существительным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(правило)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-В лесу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-На дереве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-За столом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Правописание предлогов с местоимением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Предлоги с местоимениями пишутся раздельно.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Между предлогом и местоимением нужно поставить вопрос.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-Для меня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-С нами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</a:rPr>
                        <a:t>-У нас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  <p:bldP spid="110595" grpId="0" build="p" autoUpdateAnimBg="0"/>
      <p:bldP spid="110597" grpId="0" animBg="1"/>
      <p:bldP spid="110597" grpId="1" animBg="1"/>
      <p:bldP spid="110597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260350"/>
            <a:ext cx="6624637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  <a:latin typeface="Monotype Corsiva" pitchFamily="66" charset="0"/>
              </a:rPr>
              <a:t>АМО подразделяются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1814513"/>
            <a:ext cx="8229600" cy="4425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376092"/>
                </a:solidFill>
                <a:latin typeface="Monotype Corsiva" pitchFamily="66" charset="0"/>
              </a:rPr>
              <a:t>Методы начала урока;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376092"/>
                </a:solidFill>
                <a:latin typeface="Monotype Corsiva" pitchFamily="66" charset="0"/>
              </a:rPr>
              <a:t>Методы выяснений целей, ожиданий, опасений;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376092"/>
                </a:solidFill>
                <a:latin typeface="Monotype Corsiva" pitchFamily="66" charset="0"/>
              </a:rPr>
              <a:t>Методы презентации учебного материала;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376092"/>
                </a:solidFill>
                <a:latin typeface="Monotype Corsiva" pitchFamily="66" charset="0"/>
              </a:rPr>
              <a:t>Методы организации самостоятельной работы;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376092"/>
                </a:solidFill>
                <a:latin typeface="Monotype Corsiva" pitchFamily="66" charset="0"/>
              </a:rPr>
              <a:t>Методы релаксации;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376092"/>
                </a:solidFill>
                <a:latin typeface="Monotype Corsiva" pitchFamily="66" charset="0"/>
              </a:rPr>
              <a:t>Методы подведения итогов</a:t>
            </a:r>
          </a:p>
          <a:p>
            <a:pPr eaLnBrk="1" hangingPunct="1">
              <a:lnSpc>
                <a:spcPct val="90000"/>
              </a:lnSpc>
            </a:pPr>
            <a:endParaRPr lang="ru-RU" sz="2800" smtClean="0">
              <a:solidFill>
                <a:srgbClr val="33CC3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utoUpdateAnimBg="0"/>
      <p:bldP spid="1945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3667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62467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457200"/>
            <a:ext cx="9753600" cy="7315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13669" name="Oval 5"/>
          <p:cNvSpPr>
            <a:spLocks noChangeArrowheads="1"/>
          </p:cNvSpPr>
          <p:nvPr/>
        </p:nvSpPr>
        <p:spPr bwMode="auto">
          <a:xfrm>
            <a:off x="323850" y="0"/>
            <a:ext cx="7777163" cy="1484313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76200" cmpd="tri">
            <a:solidFill>
              <a:srgbClr val="008000"/>
            </a:solidFill>
            <a:round/>
            <a:headEnd/>
            <a:tailEnd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rgbClr val="008000"/>
                </a:solidFill>
              </a:rPr>
              <a:t>Прием «Верные или неверные</a:t>
            </a:r>
          </a:p>
          <a:p>
            <a:pPr algn="ctr">
              <a:defRPr/>
            </a:pPr>
            <a:r>
              <a:rPr lang="ru-RU" sz="3600" b="1">
                <a:solidFill>
                  <a:srgbClr val="008000"/>
                </a:solidFill>
              </a:rPr>
              <a:t>утверждения»</a:t>
            </a:r>
          </a:p>
        </p:txBody>
      </p:sp>
      <p:graphicFrame>
        <p:nvGraphicFramePr>
          <p:cNvPr id="63528" name="Group 40"/>
          <p:cNvGraphicFramePr>
            <a:graphicFrameLocks noGrp="1"/>
          </p:cNvGraphicFramePr>
          <p:nvPr/>
        </p:nvGraphicFramePr>
        <p:xfrm>
          <a:off x="323850" y="1700213"/>
          <a:ext cx="8229600" cy="3600450"/>
        </p:xfrm>
        <a:graphic>
          <a:graphicData uri="http://schemas.openxmlformats.org/drawingml/2006/table">
            <a:tbl>
              <a:tblPr/>
              <a:tblGrid>
                <a:gridCol w="1176338"/>
                <a:gridCol w="1174750"/>
                <a:gridCol w="1176337"/>
                <a:gridCol w="1174750"/>
                <a:gridCol w="1176338"/>
                <a:gridCol w="1174750"/>
                <a:gridCol w="1176337"/>
              </a:tblGrid>
              <a:tr h="179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  <p:bldP spid="11366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4294967295"/>
          </p:nvPr>
        </p:nvGraphicFramePr>
        <p:xfrm>
          <a:off x="1196975" y="1844675"/>
          <a:ext cx="6550025" cy="3484563"/>
        </p:xfrm>
        <a:graphic>
          <a:graphicData uri="http://schemas.openxmlformats.org/drawingml/2006/table">
            <a:tbl>
              <a:tblPr/>
              <a:tblGrid>
                <a:gridCol w="1981200"/>
                <a:gridCol w="1858963"/>
                <a:gridCol w="2709862"/>
              </a:tblGrid>
              <a:tr h="348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Верите ли вы, что летящая птица  увидит такой пейзаж?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3500" name="Рисунок 43" descr="дере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214688"/>
            <a:ext cx="29845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1" name="Рисунок 35" descr="пт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7925" y="3071813"/>
            <a:ext cx="2079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502" name="Прямая со стрелкой 39"/>
          <p:cNvCxnSpPr>
            <a:cxnSpLocks noChangeShapeType="1"/>
          </p:cNvCxnSpPr>
          <p:nvPr/>
        </p:nvCxnSpPr>
        <p:spPr bwMode="auto">
          <a:xfrm>
            <a:off x="296863" y="407988"/>
            <a:ext cx="9048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6350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1200" b="1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 </a:t>
            </a:r>
            <a:r>
              <a:rPr lang="ru-RU" sz="1200" b="1" u="sng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200" b="1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Верю-не верю</a:t>
            </a:r>
            <a:r>
              <a:rPr lang="ru-RU" sz="1200" b="1" u="sng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5715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64515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531813"/>
            <a:ext cx="9577388" cy="738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5717" name="Group 5"/>
          <p:cNvGraphicFramePr>
            <a:graphicFrameLocks noGrp="1"/>
          </p:cNvGraphicFramePr>
          <p:nvPr/>
        </p:nvGraphicFramePr>
        <p:xfrm>
          <a:off x="0" y="333375"/>
          <a:ext cx="9258300" cy="6524625"/>
        </p:xfrm>
        <a:graphic>
          <a:graphicData uri="http://schemas.openxmlformats.org/drawingml/2006/table">
            <a:tbl>
              <a:tblPr/>
              <a:tblGrid>
                <a:gridCol w="4629150"/>
                <a:gridCol w="4629150"/>
              </a:tblGrid>
              <a:tr h="242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1. Проверка домашнего задания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</a:rPr>
                        <a:t> « ВЕСЁЛЫЙ ПЕРЕКРЁСТОК».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2. Изучение нового материала: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 « ЯРКОЕ ПЯТНО»;                                                                                                            « ЛОВУШКА»;                                                      «ОПОРА».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3.Закрепление изученного материала: «ВОПРОС_ ОТВЕТ»;                                                                                                           « ТЫ МНЕ_ Я ТЕБЕ»;                                                                « УЧЕБНАЯ ВСТРЕЧА ВСЕЗНАЙКА»;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alibri" pitchFamily="34" charset="0"/>
                        </a:rPr>
                        <a:t>« ВЗАИМОКОНТРОЛЬ»;                                                                  « ЭКСПЕРИМЕНТ»;                                                                   « БРОУНОВСКОЕ ДВИЖЕНИЕ».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 Творческое домашнее задание.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</a:rPr>
                        <a:t>ГРУППОВЫЕ ФОРМЫ РАБОТЫ НА ЭТАПАХ УРОКА: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utoUpdateAnimBg="0"/>
      <p:bldP spid="11571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76375" y="692150"/>
            <a:ext cx="6408738" cy="1944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90000"/>
                </a:solidFill>
                <a:latin typeface="Monotype Corsiva" pitchFamily="66" charset="0"/>
              </a:rPr>
              <a:t>Методы организации самостоятельной работы.</a:t>
            </a:r>
            <a:br>
              <a:rPr lang="ru-RU" b="1" dirty="0" smtClean="0">
                <a:solidFill>
                  <a:srgbClr val="990000"/>
                </a:solidFill>
                <a:latin typeface="Monotype Corsiva" pitchFamily="66" charset="0"/>
              </a:rPr>
            </a:b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27075" y="2463800"/>
            <a:ext cx="7058025" cy="29511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Цель: закрепление пройденного материала</a:t>
            </a:r>
            <a:r>
              <a:rPr lang="ru-RU" b="1" dirty="0" smtClean="0">
                <a:solidFill>
                  <a:srgbClr val="33CC33"/>
                </a:solidFill>
                <a:latin typeface="Monotype Corsiva" pitchFamily="66" charset="0"/>
              </a:rPr>
              <a:t>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33CC33"/>
                </a:solidFill>
                <a:latin typeface="Monotype Corsiva" pitchFamily="66" charset="0"/>
              </a:rPr>
              <a:t>«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Инфо-карусель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«Автобусная остановка»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«Творческая мастерская»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ИННА\материалы_к_презентациям\ФОНЫ\sersvtum29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Documents and Settings\Admin\Рабочий стол\анимац\земля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softEdge rad="1270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355976" y="260648"/>
            <a:ext cx="4572032" cy="64294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РЕЛАКСАЦИИ</a:t>
            </a:r>
          </a:p>
        </p:txBody>
      </p:sp>
      <p:pic>
        <p:nvPicPr>
          <p:cNvPr id="1029" name="Picture 5" descr="C:\Documents and Settings\Admin\Рабочий стол\анимац\вода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286124"/>
            <a:ext cx="3929090" cy="328612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27" name="Picture 3" descr="C:\Documents and Settings\Admin\Рабочий стол\анимац\земля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643446"/>
            <a:ext cx="1785918" cy="185738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6" descr="C:\Documents and Settings\Admin\Рабочий стол\анимац\огонь 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571612"/>
            <a:ext cx="2286000" cy="304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116013" y="1341438"/>
            <a:ext cx="4103687" cy="5746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«ЧЕТЫРЕ СТИХИИ»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b="1" i="1" smtClean="0">
                <a:solidFill>
                  <a:srgbClr val="FF0000"/>
                </a:solidFill>
              </a:rPr>
              <a:t>Организация  подведения итогов</a:t>
            </a:r>
            <a:endParaRPr lang="ru-RU" sz="2800" i="1" smtClean="0"/>
          </a:p>
        </p:txBody>
      </p:sp>
      <p:sp>
        <p:nvSpPr>
          <p:cNvPr id="11776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5715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2800" b="1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r>
              <a:rPr lang="ru-RU" sz="2800" b="1" smtClean="0"/>
              <a:t>Для завершения образовательного мероприятия можно использовать такие активные методы как: "Мухомор", «Мудрый совет», «Письмо самому себе», «Все у меня в руках!», «Итоговый круг», «Что я почти забыл?», «Ресторан», «Комплименты», «Синквейн». Эти методы помогут вам эффективно, грамотно и интересно подвести итоги урока и завершить работу.</a:t>
            </a:r>
            <a:br>
              <a:rPr lang="ru-RU" sz="2800" b="1" smtClean="0"/>
            </a:br>
            <a:r>
              <a:rPr lang="ru-RU" b="1" i="1" smtClean="0"/>
              <a:t/>
            </a:r>
            <a:br>
              <a:rPr lang="ru-RU" b="1" i="1" smtClean="0"/>
            </a:br>
            <a:endParaRPr lang="ru-RU" sz="2800" b="1" i="1" smtClean="0">
              <a:solidFill>
                <a:srgbClr val="C00000"/>
              </a:solidFill>
            </a:endParaRPr>
          </a:p>
          <a:p>
            <a:pPr>
              <a:buFont typeface="Arial" charset="0"/>
              <a:buNone/>
            </a:pPr>
            <a:r>
              <a:rPr lang="ru-RU" sz="4000" b="1" smtClean="0">
                <a:solidFill>
                  <a:srgbClr val="002060"/>
                </a:solidFill>
              </a:rPr>
              <a:t/>
            </a:r>
            <a:br>
              <a:rPr lang="ru-RU" sz="4000" b="1" smtClean="0">
                <a:solidFill>
                  <a:srgbClr val="002060"/>
                </a:solidFill>
              </a:rPr>
            </a:br>
            <a:endParaRPr lang="ru-RU" sz="4000" b="1" smtClean="0">
              <a:solidFill>
                <a:srgbClr val="002060"/>
              </a:solidFill>
            </a:endParaRPr>
          </a:p>
        </p:txBody>
      </p:sp>
      <p:pic>
        <p:nvPicPr>
          <p:cNvPr id="67587" name="Picture 4" descr="C:\Documents and Settings\User01\Рабочий стол\для МРИО\be31836703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508500"/>
            <a:ext cx="19653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5" descr="C:\Documents and Settings\User01\Рабочий стол\для МРИО\0109-300x27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4508500"/>
            <a:ext cx="242570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utoUpdateAnimBg="0"/>
      <p:bldP spid="11776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50006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        «Мудрый совет» </a:t>
            </a:r>
            <a:br>
              <a:rPr lang="ru-RU" b="1" smtClean="0">
                <a:solidFill>
                  <a:srgbClr val="002060"/>
                </a:solidFill>
              </a:rPr>
            </a:br>
            <a:endParaRPr lang="ru-RU" smtClean="0"/>
          </a:p>
        </p:txBody>
      </p:sp>
      <p:sp>
        <p:nvSpPr>
          <p:cNvPr id="11981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smtClean="0"/>
              <a:t>                   </a:t>
            </a:r>
            <a:r>
              <a:rPr lang="ru-RU" i="1" smtClean="0">
                <a:solidFill>
                  <a:srgbClr val="002060"/>
                </a:solidFill>
              </a:rPr>
              <a:t>Группа пишет в конце урока                            </a:t>
            </a:r>
          </a:p>
          <a:p>
            <a:r>
              <a:rPr lang="ru-RU" i="1" smtClean="0">
                <a:solidFill>
                  <a:srgbClr val="002060"/>
                </a:solidFill>
              </a:rPr>
              <a:t>                   «совет» детям, которые:</a:t>
            </a:r>
          </a:p>
          <a:p>
            <a:endParaRPr lang="ru-RU" i="1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i="1" smtClean="0">
                <a:solidFill>
                  <a:srgbClr val="002060"/>
                </a:solidFill>
              </a:rPr>
              <a:t> еще не совсем поняли тему урока</a:t>
            </a:r>
          </a:p>
          <a:p>
            <a:pPr>
              <a:buFont typeface="Arial" charset="0"/>
              <a:buNone/>
            </a:pPr>
            <a:endParaRPr lang="ru-RU" i="1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i="1" smtClean="0">
                <a:solidFill>
                  <a:srgbClr val="002060"/>
                </a:solidFill>
              </a:rPr>
              <a:t> не изучали тему (младшим)</a:t>
            </a:r>
          </a:p>
        </p:txBody>
      </p:sp>
      <p:pic>
        <p:nvPicPr>
          <p:cNvPr id="68611" name="Picture 5" descr="C:\Documents and Settings\User01\Рабочий стол\для МРИО\0109-300x270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500063"/>
            <a:ext cx="1928813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utoUpdateAnimBg="0"/>
      <p:bldP spid="11981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 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 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«Итоговый круг»</a:t>
            </a:r>
            <a:br>
              <a:rPr lang="ru-RU" b="1" smtClean="0">
                <a:solidFill>
                  <a:srgbClr val="002060"/>
                </a:solidFill>
              </a:rPr>
            </a:br>
            <a:endParaRPr lang="ru-RU" smtClean="0"/>
          </a:p>
        </p:txBody>
      </p:sp>
      <p:pic>
        <p:nvPicPr>
          <p:cNvPr id="120835" name="Picture 2" descr="C:\Documents and Settings\User01\Рабочий стол\для МРИО\в круг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28675" y="1971675"/>
            <a:ext cx="2857500" cy="2786063"/>
          </a:xfrm>
        </p:spPr>
      </p:pic>
      <p:sp>
        <p:nvSpPr>
          <p:cNvPr id="69635" name="Содержимое 2"/>
          <p:cNvSpPr txBox="1">
            <a:spLocks/>
          </p:cNvSpPr>
          <p:nvPr/>
        </p:nvSpPr>
        <p:spPr bwMode="auto">
          <a:xfrm>
            <a:off x="684213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3200"/>
              <a:t>                             Учитель дает минуту!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3200"/>
              <a:t>                              </a:t>
            </a:r>
            <a:r>
              <a:rPr lang="ru-RU" sz="2800" i="1">
                <a:solidFill>
                  <a:srgbClr val="002060"/>
                </a:solidFill>
              </a:rPr>
              <a:t>Подготовленные   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800" i="1">
                <a:solidFill>
                  <a:srgbClr val="002060"/>
                </a:solidFill>
              </a:rPr>
              <a:t>                                  представители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800" i="1">
                <a:solidFill>
                  <a:srgbClr val="002060"/>
                </a:solidFill>
              </a:rPr>
              <a:t>                                  группы задают вопросы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800" i="1">
                <a:solidFill>
                  <a:srgbClr val="002060"/>
                </a:solidFill>
              </a:rPr>
              <a:t>                                  детям других групп, те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800" i="1">
                <a:solidFill>
                  <a:srgbClr val="002060"/>
                </a:solidFill>
              </a:rPr>
              <a:t>                                  в свою очередь  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800" i="1">
                <a:solidFill>
                  <a:srgbClr val="002060"/>
                </a:solidFill>
              </a:rPr>
              <a:t>                                  отвечают (работают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800" i="1">
                <a:solidFill>
                  <a:srgbClr val="002060"/>
                </a:solidFill>
              </a:rPr>
              <a:t>                                   по кругу)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800" i="1">
                <a:solidFill>
                  <a:srgbClr val="002060"/>
                </a:solidFill>
              </a:rPr>
              <a:t>                                    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3200" i="1">
                <a:solidFill>
                  <a:srgbClr val="002060"/>
                </a:solidFill>
              </a:rPr>
              <a:t>                            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ru-RU" sz="3200" i="1">
              <a:solidFill>
                <a:srgbClr val="00206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endParaRPr lang="ru-RU" sz="3200" i="1">
              <a:solidFill>
                <a:srgbClr val="002060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ru-RU" sz="3200" i="1">
              <a:solidFill>
                <a:srgbClr val="002060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ru-RU" sz="3200" i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hlink"/>
                </a:solidFill>
              </a:rPr>
              <a:t>Метод «Ресторан»</a:t>
            </a:r>
            <a:r>
              <a:rPr lang="ru-RU" sz="4000" smtClean="0">
                <a:solidFill>
                  <a:schemeClr val="hlink"/>
                </a:solidFill>
              </a:rPr>
              <a:t/>
            </a:r>
            <a:br>
              <a:rPr lang="ru-RU" sz="4000" smtClean="0">
                <a:solidFill>
                  <a:schemeClr val="hlink"/>
                </a:solidFill>
              </a:rPr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21859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u="sng" smtClean="0"/>
              <a:t>Цель</a:t>
            </a:r>
            <a:r>
              <a:rPr lang="ru-RU" b="1" smtClean="0"/>
              <a:t>:  получить обратную связь от учеников от прошедшего урока.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- Я съел бы еще этого…</a:t>
            </a:r>
            <a:br>
              <a:rPr lang="ru-RU" b="1" smtClean="0"/>
            </a:br>
            <a:r>
              <a:rPr lang="ru-RU" b="1" smtClean="0"/>
              <a:t>- Больше всего мне понравилось…</a:t>
            </a:r>
            <a:br>
              <a:rPr lang="ru-RU" b="1" smtClean="0"/>
            </a:br>
            <a:r>
              <a:rPr lang="ru-RU" b="1" smtClean="0"/>
              <a:t>- Я почти переварил…</a:t>
            </a:r>
            <a:br>
              <a:rPr lang="ru-RU" b="1" smtClean="0"/>
            </a:br>
            <a:r>
              <a:rPr lang="ru-RU" b="1" smtClean="0"/>
              <a:t>- Я переел…</a:t>
            </a:r>
            <a:br>
              <a:rPr lang="ru-RU" b="1" smtClean="0"/>
            </a:br>
            <a:r>
              <a:rPr lang="ru-RU" b="1" smtClean="0"/>
              <a:t>- Пожалуйста, добавьте…</a:t>
            </a:r>
            <a:br>
              <a:rPr lang="ru-RU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utoUpdateAnimBg="0"/>
      <p:bldP spid="12185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28860" y="1714488"/>
            <a:ext cx="4071966" cy="2714644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</a:gradFill>
                <a:latin typeface="+mn-lt"/>
                <a:cs typeface="+mn-cs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Mistral" pitchFamily="66" charset="0"/>
                <a:cs typeface="+mn-cs"/>
              </a:rPr>
              <a:t>6 ШЛЯП</a:t>
            </a:r>
          </a:p>
        </p:txBody>
      </p:sp>
      <p:pic>
        <p:nvPicPr>
          <p:cNvPr id="4" name="Picture 4" descr="C:\Documents and Settings\user\Рабочий стол\неделя чтения 2011-2012\6b525d1e4fac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86578" y="1000108"/>
            <a:ext cx="1618988" cy="1263728"/>
          </a:xfrm>
          <a:prstGeom prst="rect">
            <a:avLst/>
          </a:prstGeom>
          <a:noFill/>
          <a:effectLst>
            <a:glow rad="228600">
              <a:schemeClr val="tx2">
                <a:alpha val="40000"/>
              </a:schemeClr>
            </a:glow>
          </a:effectLst>
        </p:spPr>
      </p:pic>
      <p:pic>
        <p:nvPicPr>
          <p:cNvPr id="5" name="Picture 4" descr="C:\Documents and Settings\user\Рабочий стол\неделя чтения 2011-2012\6b525d1e4fac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71538" y="714356"/>
            <a:ext cx="1618988" cy="1263728"/>
          </a:xfrm>
          <a:prstGeom prst="rect">
            <a:avLst/>
          </a:prstGeom>
          <a:noFill/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6" name="Picture 4" descr="C:\Documents and Settings\user\Рабочий стол\неделя чтения 2011-2012\6b525d1e4fac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929058" y="214290"/>
            <a:ext cx="1618988" cy="1263728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8" name="Picture 4" descr="C:\Documents and Settings\user\Рабочий стол\неделя чтения 2011-2012\6b525d1e4fac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6715140" y="4500570"/>
            <a:ext cx="1618988" cy="1263728"/>
          </a:xfrm>
          <a:prstGeom prst="rect">
            <a:avLst/>
          </a:prstGeom>
          <a:noFill/>
        </p:spPr>
      </p:pic>
      <p:pic>
        <p:nvPicPr>
          <p:cNvPr id="9" name="Picture 4" descr="C:\Documents and Settings\user\Рабочий стол\неделя чтения 2011-2012\6b525d1e4fac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8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71868" y="5000636"/>
            <a:ext cx="1618988" cy="1263728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0" name="Picture 4" descr="C:\Documents and Settings\user\Рабочий стол\неделя чтения 2011-2012\6b525d1e4fac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EEE41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4348" y="3714752"/>
            <a:ext cx="1618988" cy="1263728"/>
          </a:xfrm>
          <a:prstGeom prst="rect">
            <a:avLst/>
          </a:prstGeom>
          <a:noFill/>
          <a:effectLst>
            <a:glow rad="101600">
              <a:schemeClr val="tx1"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548680"/>
            <a:ext cx="8229600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kern="0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АМ начала образовательного мероприятия</a:t>
            </a:r>
            <a:endParaRPr lang="ru-RU" sz="3600" i="1" kern="0" dirty="0" smtClean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8851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1341438"/>
            <a:ext cx="72009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Такие методы, как </a:t>
            </a: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«Мой цветок», «Галерея портретов», «Поздоровайся локтями», «Поздоровайся глазами»,  «Измерим друг друга»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или</a:t>
            </a: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«Летающие имена»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эффективно и динамично помогут вам начать мероприятие, задать нужный ритм, обеспечить рабочий настрой и хорошую атмосферу в классе. </a:t>
            </a:r>
            <a:b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eaLnBrk="1" hangingPunct="1">
              <a:buSzPct val="150000"/>
              <a:buFont typeface="Arial" charset="0"/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500298" y="1000108"/>
            <a:ext cx="3959225" cy="647700"/>
          </a:xfrm>
          <a:prstGeom prst="rect">
            <a:avLst/>
          </a:prstGeom>
          <a:solidFill>
            <a:srgbClr val="D5C1B5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600" b="1" dirty="0">
                <a:solidFill>
                  <a:srgbClr val="800000"/>
                </a:solidFill>
                <a:cs typeface="+mn-cs"/>
              </a:rPr>
              <a:t>имя существительное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42852"/>
            <a:ext cx="778674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5615F9"/>
                </a:solidFill>
              </a:rPr>
              <a:t>ПРАВИЛО СОСТАВЛЕНИЯ  СИНКВЕЙНА</a:t>
            </a:r>
            <a:endParaRPr lang="ru-RU" sz="36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1472" y="2071678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+mn-cs"/>
              </a:rPr>
              <a:t>имя прилагательное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43438" y="2071678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+mn-cs"/>
              </a:rPr>
              <a:t>имя прилагательное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71472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cs typeface="+mn-cs"/>
              </a:rPr>
              <a:t>глагол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86116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cs typeface="+mn-cs"/>
              </a:rPr>
              <a:t>глагол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43636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cs typeface="+mn-cs"/>
              </a:rPr>
              <a:t>глагол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2844" y="4437063"/>
            <a:ext cx="8858312" cy="792162"/>
          </a:xfrm>
          <a:prstGeom prst="rect">
            <a:avLst/>
          </a:prstGeom>
          <a:solidFill>
            <a:srgbClr val="FF9B9B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800000"/>
                </a:solidFill>
                <a:cs typeface="+mn-cs"/>
              </a:rPr>
              <a:t>Предложение  из нескольких слов, показывающее отношение к теме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2844" y="5643578"/>
            <a:ext cx="8785225" cy="863600"/>
          </a:xfrm>
          <a:prstGeom prst="rect">
            <a:avLst/>
          </a:prstGeom>
          <a:solidFill>
            <a:srgbClr val="84ADD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100" b="1" dirty="0">
                <a:cs typeface="+mn-cs"/>
              </a:rPr>
              <a:t>Слово, связанное с первым словом , отражает сущность темы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>
                <a:alpha val="0"/>
              </a:srgbClr>
            </a:gs>
            <a:gs pos="68000">
              <a:srgbClr val="FFC000">
                <a:alpha val="33000"/>
              </a:srgbClr>
            </a:gs>
            <a:gs pos="99000">
              <a:srgbClr val="FF3300">
                <a:alpha val="22000"/>
              </a:srgbClr>
            </a:gs>
            <a:gs pos="100000">
              <a:srgbClr val="C00000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ИННА\материалы_к_презентациям\картинки 1\доро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428860" y="1000108"/>
            <a:ext cx="3959225" cy="647700"/>
          </a:xfrm>
          <a:prstGeom prst="rect">
            <a:avLst/>
          </a:prstGeom>
          <a:solidFill>
            <a:srgbClr val="D5C1B5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600" b="1" dirty="0">
                <a:solidFill>
                  <a:srgbClr val="800000"/>
                </a:solidFill>
                <a:cs typeface="+mn-cs"/>
              </a:rPr>
              <a:t>имя существительное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42852"/>
            <a:ext cx="778674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5615F9"/>
                </a:solidFill>
              </a:rPr>
              <a:t>ПРАВИЛО СОСТАВЛЕНИЯ  СИНКВЕЙНА</a:t>
            </a:r>
            <a:endParaRPr lang="ru-RU" sz="36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1472" y="2071678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+mn-cs"/>
              </a:rPr>
              <a:t>имя прилагательное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43438" y="2071678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+mn-cs"/>
              </a:rPr>
              <a:t>имя прилагательное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71472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cs typeface="+mn-cs"/>
              </a:rPr>
              <a:t>глагол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86116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cs typeface="+mn-cs"/>
              </a:rPr>
              <a:t>глагол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43636" y="3286124"/>
            <a:ext cx="2233613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cs typeface="+mn-cs"/>
              </a:rPr>
              <a:t>глагол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2844" y="4437063"/>
            <a:ext cx="8858312" cy="792162"/>
          </a:xfrm>
          <a:prstGeom prst="rect">
            <a:avLst/>
          </a:prstGeom>
          <a:solidFill>
            <a:srgbClr val="FF9B9B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800000"/>
                </a:solidFill>
                <a:cs typeface="+mn-cs"/>
              </a:rPr>
              <a:t>Предложение  из нескольких слов, показывающее отношение к теме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2844" y="5643578"/>
            <a:ext cx="8785225" cy="863600"/>
          </a:xfrm>
          <a:prstGeom prst="rect">
            <a:avLst/>
          </a:prstGeom>
          <a:solidFill>
            <a:srgbClr val="84ADD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100" b="1" dirty="0">
                <a:cs typeface="+mn-cs"/>
              </a:rPr>
              <a:t>Слово, связанное с первым словом , отражает сущность темы 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428860" y="1000108"/>
            <a:ext cx="3959225" cy="647700"/>
          </a:xfrm>
          <a:prstGeom prst="rect">
            <a:avLst/>
          </a:prstGeom>
          <a:solidFill>
            <a:srgbClr val="D5C1B5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cs typeface="+mn-cs"/>
              </a:rPr>
              <a:t>ДОРОГА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71472" y="2071678"/>
            <a:ext cx="3313113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cs typeface="+mn-cs"/>
              </a:rPr>
              <a:t>ШИРОКАЯ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cs typeface="+mn-cs"/>
              </a:rPr>
              <a:t>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643438" y="2071678"/>
            <a:ext cx="3384551" cy="642942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cs typeface="+mn-cs"/>
              </a:rPr>
              <a:t>ИЗВИЛИСТАЯ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85720" y="3286124"/>
            <a:ext cx="2714644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cs typeface="+mn-cs"/>
              </a:rPr>
              <a:t>ведёт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214678" y="3286124"/>
            <a:ext cx="2643206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cs typeface="+mn-cs"/>
              </a:rPr>
              <a:t>бежит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072198" y="3286124"/>
            <a:ext cx="2928958" cy="642942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cs typeface="+mn-cs"/>
              </a:rPr>
              <a:t>поворачивает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85688" y="4429132"/>
            <a:ext cx="8501154" cy="792162"/>
          </a:xfrm>
          <a:prstGeom prst="rect">
            <a:avLst/>
          </a:prstGeom>
          <a:solidFill>
            <a:srgbClr val="FF9B9B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cs typeface="+mn-cs"/>
              </a:rPr>
              <a:t>По извилистой дорожке бегут ребята.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500298" y="5786454"/>
            <a:ext cx="3357586" cy="642942"/>
          </a:xfrm>
          <a:prstGeom prst="rect">
            <a:avLst/>
          </a:prstGeom>
          <a:solidFill>
            <a:srgbClr val="84ADD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cs typeface="+mn-cs"/>
              </a:rPr>
              <a:t>ШОССЕ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Мои документы\ИННА\материалы_к_презентациям\126 фоны для презентаций\23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00100" y="1928802"/>
            <a:ext cx="285752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МОГУЧИЙ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1736" y="1142984"/>
            <a:ext cx="3643338" cy="642942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ИЛЬЯ МУРОМЕЦ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4357694"/>
            <a:ext cx="8072494" cy="785818"/>
          </a:xfrm>
          <a:prstGeom prst="roundRect">
            <a:avLst/>
          </a:prstGeom>
          <a:solidFill>
            <a:srgbClr val="FFCCFF">
              <a:alpha val="76863"/>
            </a:srgbClr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людям радость дарил.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86050" y="5572140"/>
            <a:ext cx="3643338" cy="785818"/>
          </a:xfrm>
          <a:prstGeom prst="roundRect">
            <a:avLst/>
          </a:prstGeom>
          <a:solidFill>
            <a:srgbClr val="FFFF99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3071810"/>
            <a:ext cx="2500330" cy="714380"/>
          </a:xfrm>
          <a:prstGeom prst="roundRect">
            <a:avLst/>
          </a:prstGeom>
          <a:solidFill>
            <a:srgbClr val="66FF33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ЕХАЛ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40" y="3071810"/>
            <a:ext cx="2571768" cy="714380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СРАЖАЛСЯ</a:t>
            </a:r>
          </a:p>
        </p:txBody>
      </p:sp>
      <p:pic>
        <p:nvPicPr>
          <p:cNvPr id="1026" name="Picture 2" descr="C:\Documents and Settings\Admin\Мои документы\ИННА\материалы_к_презентациям\картинки 1\илья муром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42852"/>
            <a:ext cx="2465384" cy="27029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072198" y="3071810"/>
            <a:ext cx="2786082" cy="714380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3438" y="1928802"/>
            <a:ext cx="3000396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ХРАБРЫЙ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0232" y="357166"/>
            <a:ext cx="5000660" cy="584775"/>
          </a:xfrm>
          <a:prstGeom prst="rect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«СИНКВЕЙН»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>
            <a:alpha val="3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8794" y="214290"/>
            <a:ext cx="5000660" cy="584775"/>
          </a:xfrm>
          <a:prstGeom prst="rect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«СИНКВЕЙН»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00" y="1928802"/>
            <a:ext cx="285752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1736" y="1000108"/>
            <a:ext cx="3643338" cy="642942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3438" y="1928802"/>
            <a:ext cx="3500462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ДЕЯТЕЛЬНОСТНЫЙ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4357694"/>
            <a:ext cx="8715436" cy="785818"/>
          </a:xfrm>
          <a:prstGeom prst="roundRect">
            <a:avLst/>
          </a:prstGeom>
          <a:solidFill>
            <a:srgbClr val="FFCCFF">
              <a:alpha val="76863"/>
            </a:srgbClr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Применяют на различных этапах урока.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86050" y="5572140"/>
            <a:ext cx="3643338" cy="785818"/>
          </a:xfrm>
          <a:prstGeom prst="roundRect">
            <a:avLst/>
          </a:prstGeom>
          <a:solidFill>
            <a:srgbClr val="FFFF99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3071810"/>
            <a:ext cx="2500330" cy="714380"/>
          </a:xfrm>
          <a:prstGeom prst="roundRect">
            <a:avLst/>
          </a:prstGeom>
          <a:solidFill>
            <a:srgbClr val="66FF33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8926" y="3071810"/>
            <a:ext cx="3286148" cy="714380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АКТИВИЗИРУЕТ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57950" y="3071810"/>
            <a:ext cx="2286016" cy="714380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00232" y="214290"/>
            <a:ext cx="5143536" cy="571504"/>
          </a:xfrm>
          <a:prstGeom prst="roundRect">
            <a:avLst/>
          </a:prstGeom>
          <a:solidFill>
            <a:srgbClr val="FFFFCC"/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57188" y="142875"/>
            <a:ext cx="8615362" cy="7143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«ИНФО- УГАДАЙ-КА»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3" y="1214438"/>
            <a:ext cx="2000250" cy="107156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0063" y="2286000"/>
            <a:ext cx="2000250" cy="4214813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313" y="1214438"/>
            <a:ext cx="2000250" cy="1071562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00313" y="2286000"/>
            <a:ext cx="2000250" cy="4214813"/>
          </a:xfrm>
          <a:prstGeom prst="rect">
            <a:avLst/>
          </a:prstGeom>
          <a:solidFill>
            <a:srgbClr val="FFFFFF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00563" y="2286000"/>
            <a:ext cx="1928812" cy="4214813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0563" y="1214438"/>
            <a:ext cx="1928812" cy="107156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29375" y="1214438"/>
            <a:ext cx="2286000" cy="1071562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применения</a:t>
            </a:r>
          </a:p>
        </p:txBody>
      </p:sp>
      <p:sp>
        <p:nvSpPr>
          <p:cNvPr id="76812" name="Прямоугольник 20"/>
          <p:cNvSpPr>
            <a:spLocks noChangeArrowheads="1"/>
          </p:cNvSpPr>
          <p:nvPr/>
        </p:nvSpPr>
        <p:spPr bwMode="auto">
          <a:xfrm>
            <a:off x="500063" y="2286000"/>
            <a:ext cx="1928812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Система методов, которая обеспечивает активность и разнообразие мыслительной и практической деятельности учащихся.</a:t>
            </a: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429375" y="2286000"/>
            <a:ext cx="2286000" cy="421481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14" name="Прямоугольник 28"/>
          <p:cNvSpPr>
            <a:spLocks noChangeArrowheads="1"/>
          </p:cNvSpPr>
          <p:nvPr/>
        </p:nvSpPr>
        <p:spPr bwMode="auto">
          <a:xfrm>
            <a:off x="2500313" y="2286000"/>
            <a:ext cx="200025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 класса, проверка домашнего задания, постановка целей и задач урока, объяснение нового, закрепление изученного, обобщение знаний, организация самостоятельной работы, подведение итогов урока, релаксация.</a:t>
            </a:r>
            <a:endParaRPr lang="ru-RU" sz="1700" b="1" i="1"/>
          </a:p>
        </p:txBody>
      </p:sp>
      <p:sp>
        <p:nvSpPr>
          <p:cNvPr id="76815" name="Прямоугольник 29"/>
          <p:cNvSpPr>
            <a:spLocks noChangeArrowheads="1"/>
          </p:cNvSpPr>
          <p:nvPr/>
        </p:nvSpPr>
        <p:spPr bwMode="auto">
          <a:xfrm>
            <a:off x="4500563" y="2428875"/>
            <a:ext cx="19288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«Поздоровайся глазами», «Фруктовый сад», </a:t>
            </a:r>
          </a:p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«Инфо – угадай-ка»,</a:t>
            </a:r>
          </a:p>
        </p:txBody>
      </p:sp>
      <p:sp>
        <p:nvSpPr>
          <p:cNvPr id="76816" name="Прямоугольник 30"/>
          <p:cNvSpPr>
            <a:spLocks noChangeArrowheads="1"/>
          </p:cNvSpPr>
          <p:nvPr/>
        </p:nvSpPr>
        <p:spPr bwMode="auto">
          <a:xfrm>
            <a:off x="6500813" y="2357438"/>
            <a:ext cx="2071687" cy="2862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Развитие мотивации, интереса к предмету, коммуникатив-</a:t>
            </a:r>
          </a:p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ных, учебно-информационных и учебно-организационных умений.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00563" y="4357688"/>
            <a:ext cx="1928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Кластер», «Синквейн»,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71625" y="785813"/>
            <a:ext cx="592931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Активные методы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63888" y="2348880"/>
            <a:ext cx="2575758" cy="165618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АКТИВНЫЕ МЕТОДЫ  ОБУЧЕНИЯ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980728"/>
            <a:ext cx="2880320" cy="86409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ЭТАПЫ ПРИМЕНЕНИЯ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96336" y="188640"/>
            <a:ext cx="1285884" cy="86409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ВИДЫ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05988" y="1196752"/>
            <a:ext cx="2438012" cy="64807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260648"/>
            <a:ext cx="3083234" cy="57150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092280" y="2132856"/>
            <a:ext cx="1800200" cy="57606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b="1" i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79640" y="2924944"/>
            <a:ext cx="2864360" cy="93610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b="1" i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660232" y="4149080"/>
            <a:ext cx="2483768" cy="936104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b="1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195736" y="5661248"/>
            <a:ext cx="2520280" cy="50006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i="1" dirty="0"/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436096" y="5661248"/>
            <a:ext cx="2088232" cy="50006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i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4221088"/>
            <a:ext cx="3024336" cy="1152128"/>
          </a:xfrm>
          <a:prstGeom prst="rect">
            <a:avLst/>
          </a:prstGeom>
          <a:solidFill>
            <a:srgbClr val="E597E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b="1" i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692696"/>
            <a:ext cx="2843808" cy="1152128"/>
          </a:xfrm>
          <a:prstGeom prst="rect">
            <a:avLst/>
          </a:prstGeom>
          <a:solidFill>
            <a:srgbClr val="E597E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i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3645024"/>
            <a:ext cx="2808312" cy="432048"/>
          </a:xfrm>
          <a:prstGeom prst="rect">
            <a:avLst/>
          </a:prstGeom>
          <a:solidFill>
            <a:srgbClr val="E597E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b="1" i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2132856"/>
            <a:ext cx="3096344" cy="504056"/>
          </a:xfrm>
          <a:prstGeom prst="rect">
            <a:avLst/>
          </a:prstGeom>
          <a:solidFill>
            <a:srgbClr val="E597E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b="1" i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79512" y="2924944"/>
            <a:ext cx="2880320" cy="432048"/>
          </a:xfrm>
          <a:prstGeom prst="rect">
            <a:avLst/>
          </a:prstGeom>
          <a:solidFill>
            <a:srgbClr val="E597E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b="1" i="1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8027988" y="3933825"/>
            <a:ext cx="0" cy="2159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787900" y="4076700"/>
            <a:ext cx="0" cy="7921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7885113" y="981075"/>
            <a:ext cx="0" cy="1746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7956550" y="1773238"/>
            <a:ext cx="0" cy="2873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859338" y="836613"/>
            <a:ext cx="0" cy="2159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707904" y="4437112"/>
            <a:ext cx="2448272" cy="64294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ФОРМА ПРОВЕДЕНИЯ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3635375" y="5084763"/>
            <a:ext cx="512763" cy="5048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7885113" y="2708275"/>
            <a:ext cx="0" cy="2159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5795963" y="765175"/>
            <a:ext cx="1800225" cy="15113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187450" y="1844675"/>
            <a:ext cx="0" cy="2889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1258888" y="2565400"/>
            <a:ext cx="0" cy="2873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 flipH="1" flipV="1">
            <a:off x="1152526" y="3463925"/>
            <a:ext cx="214312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1330325" y="4005263"/>
            <a:ext cx="1588" cy="1460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 flipV="1">
            <a:off x="5867400" y="5084763"/>
            <a:ext cx="504825" cy="5048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 flipV="1">
            <a:off x="1692275" y="549275"/>
            <a:ext cx="2159000" cy="1871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endCxn id="0" idx="0"/>
          </p:cNvCxnSpPr>
          <p:nvPr/>
        </p:nvCxnSpPr>
        <p:spPr>
          <a:xfrm flipH="1">
            <a:off x="4851400" y="1844675"/>
            <a:ext cx="7938" cy="5048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39552" y="188640"/>
            <a:ext cx="1143008" cy="57150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ЦЕЛИ</a:t>
            </a:r>
          </a:p>
        </p:txBody>
      </p:sp>
      <p:sp>
        <p:nvSpPr>
          <p:cNvPr id="77891" name="Прямоугольник 108"/>
          <p:cNvSpPr>
            <a:spLocks noChangeArrowheads="1"/>
          </p:cNvSpPr>
          <p:nvPr/>
        </p:nvSpPr>
        <p:spPr bwMode="auto">
          <a:xfrm>
            <a:off x="2051050" y="5732463"/>
            <a:ext cx="2592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ИНДИВИДУАЛЬНАЯ</a:t>
            </a:r>
            <a:r>
              <a:rPr lang="ru-RU" sz="1400" b="1" i="1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77892" name="Прямоугольник 109"/>
          <p:cNvSpPr>
            <a:spLocks noChangeArrowheads="1"/>
          </p:cNvSpPr>
          <p:nvPr/>
        </p:nvSpPr>
        <p:spPr bwMode="auto">
          <a:xfrm>
            <a:off x="5508625" y="5732463"/>
            <a:ext cx="3167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ГРУППОВАЯ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6804025" y="1196975"/>
            <a:ext cx="2339975" cy="646113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ИНФО-</a:t>
            </a:r>
          </a:p>
          <a:p>
            <a:pPr algn="ctr">
              <a:defRPr/>
            </a:pPr>
            <a:r>
              <a:rPr lang="ru-RU" b="1" i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УГАДАЙ-КА»</a:t>
            </a:r>
            <a:endParaRPr lang="ru-RU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7092950" y="2133600"/>
            <a:ext cx="18351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1"/>
                </a:solidFill>
                <a:latin typeface="+mn-lt"/>
                <a:cs typeface="+mn-cs"/>
              </a:rPr>
              <a:t>«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КЛАСТЕР</a:t>
            </a:r>
            <a:r>
              <a:rPr lang="ru-RU" b="1" i="1" dirty="0">
                <a:solidFill>
                  <a:schemeClr val="bg1"/>
                </a:solidFill>
                <a:latin typeface="+mn-lt"/>
                <a:cs typeface="+mn-cs"/>
              </a:rPr>
              <a:t>»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80175" y="3068638"/>
            <a:ext cx="2663825" cy="646112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chemeClr val="bg1"/>
                </a:solidFill>
              </a:rPr>
              <a:t>«</a:t>
            </a:r>
            <a:r>
              <a:rPr lang="ru-RU" b="1" i="1">
                <a:solidFill>
                  <a:schemeClr val="bg1"/>
                </a:solidFill>
                <a:latin typeface="Calibri" pitchFamily="34" charset="0"/>
              </a:rPr>
              <a:t>ПОЗДОРОВАЙСЯ</a:t>
            </a:r>
            <a:r>
              <a:rPr lang="ru-RU" b="1" i="1">
                <a:solidFill>
                  <a:schemeClr val="bg1"/>
                </a:solidFill>
              </a:rPr>
              <a:t> </a:t>
            </a:r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ГЛАЗАМИ</a:t>
            </a:r>
            <a:r>
              <a:rPr lang="ru-RU" b="1" i="1">
                <a:solidFill>
                  <a:schemeClr val="bg1"/>
                </a:solidFill>
                <a:cs typeface="Times New Roman" pitchFamily="18" charset="0"/>
              </a:rPr>
              <a:t>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59563" y="4149725"/>
            <a:ext cx="2484437" cy="9223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 i="1" dirty="0">
                <a:solidFill>
                  <a:schemeClr val="bg1"/>
                </a:solidFill>
                <a:latin typeface="+mn-lt"/>
                <a:cs typeface="+mn-cs"/>
              </a:rPr>
              <a:t>«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ФРУКТОВЫЙ САД»</a:t>
            </a:r>
          </a:p>
          <a:p>
            <a:pPr algn="ctr">
              <a:defRPr/>
            </a:pP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ДРУГИЕ</a:t>
            </a:r>
          </a:p>
        </p:txBody>
      </p:sp>
      <p:sp>
        <p:nvSpPr>
          <p:cNvPr id="77897" name="TextBox 46"/>
          <p:cNvSpPr txBox="1">
            <a:spLocks noChangeArrowheads="1"/>
          </p:cNvSpPr>
          <p:nvPr/>
        </p:nvSpPr>
        <p:spPr bwMode="auto">
          <a:xfrm>
            <a:off x="3348038" y="188913"/>
            <a:ext cx="3095625" cy="64611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Calibri" pitchFamily="34" charset="0"/>
              </a:rPr>
              <a:t>НА ВСЕХ ЭТАПАХ УРОКА</a:t>
            </a:r>
          </a:p>
        </p:txBody>
      </p:sp>
      <p:sp>
        <p:nvSpPr>
          <p:cNvPr id="77898" name="TextBox 48"/>
          <p:cNvSpPr txBox="1">
            <a:spLocks noChangeArrowheads="1"/>
          </p:cNvSpPr>
          <p:nvPr/>
        </p:nvSpPr>
        <p:spPr bwMode="auto">
          <a:xfrm>
            <a:off x="250825" y="4292600"/>
            <a:ext cx="2881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УЧЕБНО-ИНФОРМАЦИОННЫЕ УМЕНИЯ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0825" y="3644900"/>
            <a:ext cx="2736850" cy="369888"/>
          </a:xfrm>
          <a:prstGeom prst="rect">
            <a:avLst/>
          </a:prstGeom>
          <a:solidFill>
            <a:srgbClr val="E597E7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КОММУНИКАЦИЯ</a:t>
            </a:r>
            <a:r>
              <a:rPr lang="ru-RU" b="1" i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0825" y="2997200"/>
            <a:ext cx="2665413" cy="368300"/>
          </a:xfrm>
          <a:prstGeom prst="rect">
            <a:avLst/>
          </a:prstGeom>
          <a:solidFill>
            <a:srgbClr val="E597E7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МОТИВАЦИЯ</a:t>
            </a:r>
            <a:r>
              <a:rPr lang="ru-RU" sz="1500" b="1" i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9388" y="2133600"/>
            <a:ext cx="31686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САМОСТОЯТЕЛЬНОСТЬ</a:t>
            </a:r>
            <a:r>
              <a:rPr lang="ru-RU" b="1" i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77902" name="TextBox 52"/>
          <p:cNvSpPr txBox="1">
            <a:spLocks noChangeArrowheads="1"/>
          </p:cNvSpPr>
          <p:nvPr/>
        </p:nvSpPr>
        <p:spPr bwMode="auto">
          <a:xfrm>
            <a:off x="250825" y="765175"/>
            <a:ext cx="2736850" cy="922338"/>
          </a:xfrm>
          <a:prstGeom prst="rect">
            <a:avLst/>
          </a:prstGeom>
          <a:solidFill>
            <a:srgbClr val="E597E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УЧЕБНО-ОРГАНИЗАЦИОННЫЕ УМЕНИЯ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785786" y="214290"/>
            <a:ext cx="6929486" cy="714380"/>
          </a:xfrm>
          <a:prstGeom prst="roundRect">
            <a:avLst/>
          </a:prstGeom>
          <a:solidFill>
            <a:srgbClr val="CCFFC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75722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МЕТОД «ФРУКТОВЫЙ САД»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Содержимое 10" descr="12857a4edda0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2000" contrast="2000"/>
          </a:blip>
          <a:stretch>
            <a:fillRect/>
          </a:stretch>
        </p:blipFill>
        <p:spPr>
          <a:xfrm>
            <a:off x="571472" y="1000108"/>
            <a:ext cx="4214842" cy="4867292"/>
          </a:xfrm>
          <a:effectLst>
            <a:softEdge rad="635000"/>
          </a:effectLst>
        </p:spPr>
      </p:pic>
      <p:pic>
        <p:nvPicPr>
          <p:cNvPr id="12" name="Содержимое 11" descr="LemonTree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3000" contrast="4000"/>
          </a:blip>
          <a:stretch>
            <a:fillRect/>
          </a:stretch>
        </p:blipFill>
        <p:spPr>
          <a:xfrm>
            <a:off x="4714876" y="1071546"/>
            <a:ext cx="3533774" cy="5143535"/>
          </a:xfrm>
          <a:effectLst>
            <a:softEdge rad="635000"/>
          </a:effectLst>
        </p:spPr>
      </p:pic>
      <p:sp>
        <p:nvSpPr>
          <p:cNvPr id="6" name="Волна 5"/>
          <p:cNvSpPr/>
          <p:nvPr/>
        </p:nvSpPr>
        <p:spPr>
          <a:xfrm>
            <a:off x="1714480" y="4286256"/>
            <a:ext cx="2286016" cy="785818"/>
          </a:xfrm>
          <a:prstGeom prst="wave">
            <a:avLst>
              <a:gd name="adj1" fmla="val 11587"/>
              <a:gd name="adj2" fmla="val 1731"/>
            </a:avLst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ОЖИДАНИЯ</a:t>
            </a:r>
          </a:p>
        </p:txBody>
      </p:sp>
      <p:sp>
        <p:nvSpPr>
          <p:cNvPr id="8" name="Волна 7"/>
          <p:cNvSpPr/>
          <p:nvPr/>
        </p:nvSpPr>
        <p:spPr>
          <a:xfrm>
            <a:off x="5214942" y="4143380"/>
            <a:ext cx="2286016" cy="785818"/>
          </a:xfrm>
          <a:prstGeom prst="wave">
            <a:avLst>
              <a:gd name="adj1" fmla="val 11587"/>
              <a:gd name="adj2" fmla="val 1731"/>
            </a:avLst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ОПАСЕНИЯ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 i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Недостатки АМО</a:t>
            </a:r>
          </a:p>
        </p:txBody>
      </p:sp>
      <p:sp>
        <p:nvSpPr>
          <p:cNvPr id="78850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175625" cy="4525963"/>
          </a:xfrm>
        </p:spPr>
        <p:txBody>
          <a:bodyPr/>
          <a:lstStyle/>
          <a:p>
            <a:pPr algn="just"/>
            <a:r>
              <a:rPr lang="ru-RU" sz="2000" b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Во время этапа ожидания и опасения, на мой взгляд,  дети сразу же не смогут дать формулировку и чётко понять свои ожидания и опасения</a:t>
            </a:r>
          </a:p>
          <a:p>
            <a:pPr algn="just"/>
            <a:r>
              <a:rPr lang="ru-RU" sz="2000" b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При обсуждении проблемы создаётся шум, но он рабочий</a:t>
            </a:r>
          </a:p>
          <a:p>
            <a:pPr algn="just"/>
            <a:r>
              <a:rPr lang="ru-RU" sz="2000" b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Не всегда удаётся привлечь всех участников   </a:t>
            </a:r>
          </a:p>
          <a:p>
            <a:pPr algn="just"/>
            <a:r>
              <a:rPr lang="ru-RU" sz="2000" b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Если планировать все этапы, можем не уложиться во времени.</a:t>
            </a:r>
          </a:p>
          <a:p>
            <a:pPr algn="just"/>
            <a:r>
              <a:rPr lang="ru-RU" sz="2000" b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Педагог должен владеть методикой, иначе урок будет неудачный</a:t>
            </a:r>
          </a:p>
          <a:p>
            <a:pPr algn="just"/>
            <a:r>
              <a:rPr lang="ru-RU" sz="2000" b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Использовать АМО в меру, т.к. урок ИЗО требует развития и практических навыков учащихся</a:t>
            </a:r>
          </a:p>
          <a:p>
            <a:endParaRPr lang="ru-RU" sz="20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9" grpId="0"/>
      <p:bldP spid="78850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571500"/>
            <a:ext cx="8858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Активные методы обучения помогают</a:t>
            </a:r>
            <a:endParaRPr lang="ru-RU" sz="2800" b="1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9874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50018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endParaRPr lang="ru-RU" sz="2800" i="1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800" i="1" smtClean="0">
                <a:solidFill>
                  <a:srgbClr val="002060"/>
                </a:solidFill>
              </a:rPr>
              <a:t>учить учащихся самостоятельно добывать знания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i="1" smtClean="0">
                <a:solidFill>
                  <a:srgbClr val="002060"/>
                </a:solidFill>
              </a:rPr>
              <a:t>развивать интерес к предмету, позволяют активизировать процесс развития у учащихся коммуникативных навыков, учебно-информационных и учебно-организационных умений.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987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Прямоугольник 1"/>
          <p:cNvSpPr>
            <a:spLocks noChangeArrowheads="1"/>
          </p:cNvSpPr>
          <p:nvPr/>
        </p:nvSpPr>
        <p:spPr bwMode="auto">
          <a:xfrm>
            <a:off x="684213" y="404813"/>
            <a:ext cx="79200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Verdana" pitchFamily="34" charset="0"/>
              </a:rPr>
              <a:t>Использование АМО на  уроке позволяет:</a:t>
            </a:r>
          </a:p>
          <a:p>
            <a:pPr algn="ctr"/>
            <a:endParaRPr lang="ru-RU" sz="2000" b="1">
              <a:latin typeface="Verdana" pitchFamily="34" charset="0"/>
            </a:endParaRPr>
          </a:p>
          <a:p>
            <a:pPr algn="ctr"/>
            <a:r>
              <a:rPr lang="ru-RU" sz="2000" b="1">
                <a:solidFill>
                  <a:srgbClr val="002060"/>
                </a:solidFill>
                <a:latin typeface="Verdana" pitchFamily="34" charset="0"/>
              </a:rPr>
              <a:t>• обеспечить положительную мотивацию обучения;</a:t>
            </a:r>
          </a:p>
          <a:p>
            <a:pPr algn="ctr"/>
            <a:endParaRPr lang="ru-RU" sz="2000" b="1">
              <a:solidFill>
                <a:srgbClr val="002060"/>
              </a:solidFill>
              <a:latin typeface="Verdana" pitchFamily="34" charset="0"/>
            </a:endParaRPr>
          </a:p>
          <a:p>
            <a:pPr algn="ctr"/>
            <a:r>
              <a:rPr lang="ru-RU" sz="2000" b="1">
                <a:solidFill>
                  <a:srgbClr val="002060"/>
                </a:solidFill>
                <a:latin typeface="Verdana" pitchFamily="34" charset="0"/>
              </a:rPr>
              <a:t>• провести урок на высоком эстетическом и эмоциональном уровне; </a:t>
            </a:r>
          </a:p>
          <a:p>
            <a:pPr algn="ctr"/>
            <a:endParaRPr lang="ru-RU" sz="2000" b="1">
              <a:solidFill>
                <a:srgbClr val="002060"/>
              </a:solidFill>
              <a:latin typeface="Verdana" pitchFamily="34" charset="0"/>
            </a:endParaRPr>
          </a:p>
          <a:p>
            <a:pPr algn="ctr"/>
            <a:r>
              <a:rPr lang="ru-RU" sz="2000" b="1">
                <a:solidFill>
                  <a:srgbClr val="002060"/>
                </a:solidFill>
                <a:latin typeface="Verdana" pitchFamily="34" charset="0"/>
              </a:rPr>
              <a:t>• обеспечить высокую степень дифференциации обучения;</a:t>
            </a:r>
          </a:p>
          <a:p>
            <a:pPr algn="ctr"/>
            <a:endParaRPr lang="ru-RU" sz="2000" b="1">
              <a:solidFill>
                <a:srgbClr val="002060"/>
              </a:solidFill>
              <a:latin typeface="Verdana" pitchFamily="34" charset="0"/>
            </a:endParaRPr>
          </a:p>
          <a:p>
            <a:pPr algn="ctr"/>
            <a:r>
              <a:rPr lang="ru-RU" sz="2000" b="1">
                <a:solidFill>
                  <a:srgbClr val="002060"/>
                </a:solidFill>
                <a:latin typeface="Verdana" pitchFamily="34" charset="0"/>
              </a:rPr>
              <a:t>• повысить объем выполняемой на уроке работы в 1,5 – 2 раза;</a:t>
            </a:r>
          </a:p>
          <a:p>
            <a:pPr algn="ctr"/>
            <a:endParaRPr lang="ru-RU" sz="2000" b="1">
              <a:solidFill>
                <a:srgbClr val="002060"/>
              </a:solidFill>
              <a:latin typeface="Verdana" pitchFamily="34" charset="0"/>
            </a:endParaRPr>
          </a:p>
          <a:p>
            <a:pPr algn="ctr"/>
            <a:r>
              <a:rPr lang="ru-RU" sz="2000" b="1">
                <a:solidFill>
                  <a:srgbClr val="002060"/>
                </a:solidFill>
                <a:latin typeface="Verdana" pitchFamily="34" charset="0"/>
              </a:rPr>
              <a:t>• усовершенствовать контроль знаний;</a:t>
            </a:r>
          </a:p>
          <a:p>
            <a:pPr algn="ctr"/>
            <a:endParaRPr lang="ru-RU" sz="2000" b="1">
              <a:solidFill>
                <a:srgbClr val="002060"/>
              </a:solidFill>
              <a:latin typeface="Verdana" pitchFamily="34" charset="0"/>
            </a:endParaRPr>
          </a:p>
          <a:p>
            <a:pPr algn="ctr"/>
            <a:r>
              <a:rPr lang="ru-RU" sz="2000" b="1">
                <a:solidFill>
                  <a:srgbClr val="002060"/>
                </a:solidFill>
                <a:latin typeface="Verdana" pitchFamily="34" charset="0"/>
              </a:rPr>
              <a:t>• рационально организовать учебный процесс, повысить эффективность урока.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850" y="188913"/>
            <a:ext cx="828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Gabriola" pitchFamily="82" charset="0"/>
                <a:cs typeface="Times New Roman" pitchFamily="18" charset="0"/>
              </a:rPr>
              <a:t>Игра – приветствие </a:t>
            </a:r>
            <a:br>
              <a:rPr lang="ru-RU" sz="4000" b="1">
                <a:solidFill>
                  <a:srgbClr val="FF0000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sz="4000" b="1">
                <a:solidFill>
                  <a:srgbClr val="FF0000"/>
                </a:solidFill>
                <a:latin typeface="Gabriola" pitchFamily="82" charset="0"/>
                <a:cs typeface="Times New Roman" pitchFamily="18" charset="0"/>
              </a:rPr>
              <a:t>«Что в «Здравствуйте» тебе моем?»</a:t>
            </a:r>
            <a:endParaRPr lang="ru-RU" sz="4000">
              <a:solidFill>
                <a:srgbClr val="FF0000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8313" y="1628775"/>
            <a:ext cx="79914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1-ый вариант игры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Примеры пожеланий:</a:t>
            </a:r>
          </a:p>
          <a:p>
            <a:pPr>
              <a:lnSpc>
                <a:spcPct val="8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«з» - здоровья, зрелости, зоркости и т. д.</a:t>
            </a:r>
          </a:p>
          <a:p>
            <a:pPr>
              <a:lnSpc>
                <a:spcPct val="8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«д» - добра, доверия, доброжелательности, …</a:t>
            </a:r>
          </a:p>
          <a:p>
            <a:pPr>
              <a:lnSpc>
                <a:spcPct val="8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«р» - радости, решимости, равновесия, …</a:t>
            </a:r>
          </a:p>
          <a:p>
            <a:pPr>
              <a:lnSpc>
                <a:spcPct val="8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«а» - активности, аккуратности, авторитета, …</a:t>
            </a:r>
          </a:p>
          <a:p>
            <a:pPr>
              <a:lnSpc>
                <a:spcPct val="8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«в» - великодушия, веселья, верности, …</a:t>
            </a:r>
          </a:p>
          <a:p>
            <a:pPr>
              <a:lnSpc>
                <a:spcPct val="8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«с» - сил, счастья, свободы, ..</a:t>
            </a:r>
          </a:p>
          <a:p>
            <a:pPr>
              <a:lnSpc>
                <a:spcPct val="8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«т» - терпения, творчества, теплоты, …</a:t>
            </a:r>
          </a:p>
          <a:p>
            <a:pPr>
              <a:lnSpc>
                <a:spcPct val="8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«у» - уверенности, уважения улыбок, …</a:t>
            </a:r>
          </a:p>
          <a:p>
            <a:pPr>
              <a:lnSpc>
                <a:spcPct val="8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«и» - искренности, идей, изящества, …</a:t>
            </a:r>
          </a:p>
          <a:p>
            <a:pPr>
              <a:lnSpc>
                <a:spcPct val="8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«т» - таланта, трудолюбия, …</a:t>
            </a:r>
          </a:p>
          <a:p>
            <a:pPr>
              <a:lnSpc>
                <a:spcPct val="8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«е» - единства, естественности,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071563"/>
            <a:ext cx="8572500" cy="525303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4000" b="1" i="1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Надо применять разнообразные методы и находить новые. Школа должна быть педагогической лабораторией, учитель в своей учебно-воспитательной работе должен проявлять самостоятельное творчество.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4000" b="1" i="1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                                 Л.Н.Толстой.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Содержимое 4" descr="x_c87036bc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«Всё в твоих руках»</a:t>
            </a:r>
            <a:endParaRPr lang="ru-RU" sz="4100" b="1" dirty="0">
              <a:ln w="6350"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Содержимое 5" descr="мудрец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5105400"/>
            <a:ext cx="8229600" cy="16002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n w="6350">
                  <a:noFill/>
                </a:ln>
                <a:solidFill>
                  <a:schemeClr val="bg1"/>
                </a:solidFill>
                <a:latin typeface="Arial Black" pitchFamily="34" charset="0"/>
              </a:rPr>
              <a:t>Жил один прозорливец. Люди со всей округи и даже из других городов приходили к нему за советом. И ни один из них не уходил безутешным. Слава о его мудрости разнеслась по всей стране.</a:t>
            </a:r>
            <a:endParaRPr lang="ru-RU" sz="2000" dirty="0">
              <a:ln w="6350">
                <a:noFill/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Содержимое 5" descr="злой старик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225"/>
            <a:ext cx="9144000" cy="6835775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410200"/>
            <a:ext cx="8229600" cy="1143000"/>
          </a:xfrm>
          <a:noFill/>
          <a:ln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Прослышал об этом один завистливый человек, позавидовал прозорливцу и думает:</a:t>
            </a:r>
            <a:br>
              <a:rPr lang="ru-RU" sz="24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— Дай-ка я над ним посмеюсь!</a:t>
            </a:r>
            <a:endParaRPr lang="ru-RU" sz="24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Содержимое 3" descr="зло 2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8975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181600"/>
            <a:ext cx="8229600" cy="1265238"/>
          </a:xfrm>
          <a:noFill/>
          <a:ln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n w="6350">
                  <a:noFill/>
                </a:ln>
                <a:latin typeface="Arial Black" pitchFamily="34" charset="0"/>
              </a:rPr>
              <a:t>Поймал этот человек бабочку, меж сомкнутых ладоней посадил и к прозорливцу направился. Идет и про себя веселится:</a:t>
            </a:r>
            <a:br>
              <a:rPr lang="ru-RU" sz="2000" dirty="0" smtClean="0">
                <a:ln w="6350">
                  <a:noFill/>
                </a:ln>
                <a:latin typeface="Arial Black" pitchFamily="34" charset="0"/>
              </a:rPr>
            </a:br>
            <a:r>
              <a:rPr lang="ru-RU" sz="2000" dirty="0" smtClean="0">
                <a:ln w="6350">
                  <a:noFill/>
                </a:ln>
                <a:latin typeface="Arial Black" pitchFamily="34" charset="0"/>
              </a:rPr>
              <a:t>— Скажу ему, мол, какая бабочка в руках моих — мертвая или живая. Скажет, что живая, так я ее в кулаке сожму. Скажет, что мертвая, так я ее и выпущу.</a:t>
            </a:r>
            <a:endParaRPr lang="ru-RU" sz="2000" dirty="0">
              <a:ln w="6350">
                <a:noFill/>
              </a:ln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3" descr="C:\Users\Win7U\Desktop\злой стар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2" descr="C:\Users\Win7U\Desktop\мудрец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57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334000"/>
            <a:ext cx="8229600" cy="11430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n w="6350">
                  <a:noFill/>
                </a:ln>
                <a:latin typeface="Arial Black" pitchFamily="34" charset="0"/>
              </a:rPr>
              <a:t>Пришел человек к прозорливцу и говорит:</a:t>
            </a:r>
            <a:br>
              <a:rPr lang="ru-RU" sz="2000" dirty="0" smtClean="0">
                <a:ln w="6350">
                  <a:noFill/>
                </a:ln>
                <a:latin typeface="Arial Black" pitchFamily="34" charset="0"/>
              </a:rPr>
            </a:br>
            <a:r>
              <a:rPr lang="ru-RU" sz="2000" dirty="0" smtClean="0">
                <a:ln w="6350">
                  <a:noFill/>
                </a:ln>
                <a:latin typeface="Arial Black" pitchFamily="34" charset="0"/>
              </a:rPr>
              <a:t>— Все тебе видно, все открыто. Скажи, мертвую бабочку я тебе принес или живую?</a:t>
            </a:r>
            <a:endParaRPr lang="ru-RU" sz="2000" dirty="0">
              <a:ln w="6350">
                <a:noFill/>
              </a:ln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Содержимое 3" descr="iStock_000002292914Small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3400" y="5029200"/>
            <a:ext cx="8229600" cy="1143000"/>
          </a:xfrm>
          <a:noFill/>
          <a:ln/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dirty="0" smtClean="0">
                <a:ln w="6350">
                  <a:noFill/>
                </a:ln>
                <a:latin typeface="Arial Black" pitchFamily="34" charset="0"/>
              </a:rPr>
              <a:t>Посмотрел на него прозорливец и говорит: — Все в руках твоих!</a:t>
            </a:r>
            <a:endParaRPr lang="ru-RU" sz="4100" dirty="0">
              <a:ln w="6350">
                <a:noFill/>
              </a:ln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43213" y="476250"/>
            <a:ext cx="4719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2 –й вариант игры.</a:t>
            </a:r>
            <a:r>
              <a:rPr lang="ru-RU" sz="4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403350" y="1577975"/>
            <a:ext cx="705643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«Друг, ты – здоровый, добрый, работоспособный, аккуратный, волевой, смелый, трудолюбивый, веселый, удачи тебе на весь день!»</a:t>
            </a:r>
          </a:p>
          <a:p>
            <a:endParaRPr lang="ru-RU" sz="24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Данный вариант игры можно проводить после изучения темы «Прилагательное».</a:t>
            </a:r>
          </a:p>
        </p:txBody>
      </p:sp>
      <p:grpSp>
        <p:nvGrpSpPr>
          <p:cNvPr id="36867" name="Группа 3"/>
          <p:cNvGrpSpPr>
            <a:grpSpLocks/>
          </p:cNvGrpSpPr>
          <p:nvPr/>
        </p:nvGrpSpPr>
        <p:grpSpPr bwMode="auto">
          <a:xfrm>
            <a:off x="684213" y="5013325"/>
            <a:ext cx="7848600" cy="1600200"/>
            <a:chOff x="611560" y="4493086"/>
            <a:chExt cx="8532440" cy="2020848"/>
          </a:xfrm>
        </p:grpSpPr>
        <p:pic>
          <p:nvPicPr>
            <p:cNvPr id="36868" name="Picture 2" descr="Картинка 2 из 1578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560" y="4941168"/>
              <a:ext cx="14097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9" name="Picture 2" descr="Картинка 2 из 1578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4509120"/>
              <a:ext cx="14097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0" name="Picture 2" descr="Картинка 2 из 1578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59832" y="4941168"/>
              <a:ext cx="14097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1" name="Picture 2" descr="Картинка 2 из 1578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4493086"/>
              <a:ext cx="14097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2" name="Picture 2" descr="Картинка 2 из 1578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4936549"/>
              <a:ext cx="14097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3" name="Picture 2" descr="Картинка 2 из 1578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88224" y="4493086"/>
              <a:ext cx="14097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2" descr="Картинка 2 из 1578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34300" y="5085184"/>
              <a:ext cx="14097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C0000"/>
                </a:solidFill>
                <a:latin typeface="Times New Roman" pitchFamily="18" charset="0"/>
              </a:rPr>
              <a:t>Игра «Летающие имена»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Ребята  называют имена друг друга: 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тот, кто услышал свое имя- называет другое имя.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Вот так- громко и  радостно произносят имена всех ребят.  </a:t>
            </a:r>
          </a:p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  <p:bldP spid="880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6"/>
          <p:cNvSpPr>
            <a:spLocks noChangeArrowheads="1"/>
          </p:cNvSpPr>
          <p:nvPr/>
        </p:nvSpPr>
        <p:spPr bwMode="auto">
          <a:xfrm>
            <a:off x="457200" y="1916113"/>
            <a:ext cx="845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ru-RU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547813" y="549275"/>
            <a:ext cx="6337300" cy="1223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Методы выяснения целей, ожиданий, опасений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727075" y="2174875"/>
            <a:ext cx="7345363" cy="3744913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Цель: выяснение ожиданий  и опасений, постановку целей обучения.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3800" b="1" dirty="0" smtClean="0">
                <a:solidFill>
                  <a:srgbClr val="002060"/>
                </a:solidFill>
                <a:latin typeface="Monotype Corsiva" pitchFamily="66" charset="0"/>
              </a:rPr>
              <a:t>Фруктовый сад»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dirty="0" smtClean="0">
                <a:solidFill>
                  <a:srgbClr val="002060"/>
                </a:solidFill>
                <a:latin typeface="Monotype Corsiva" pitchFamily="66" charset="0"/>
              </a:rPr>
              <a:t>   «Дерево ожиданий»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dirty="0" smtClean="0">
                <a:solidFill>
                  <a:srgbClr val="002060"/>
                </a:solidFill>
                <a:latin typeface="Monotype Corsiva" pitchFamily="66" charset="0"/>
              </a:rPr>
              <a:t>   «Разноцветные листы»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dirty="0" smtClean="0">
                <a:solidFill>
                  <a:srgbClr val="002060"/>
                </a:solidFill>
                <a:latin typeface="Monotype Corsiva" pitchFamily="66" charset="0"/>
              </a:rPr>
              <a:t>   «Солнышко и туча»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dirty="0" smtClean="0">
                <a:solidFill>
                  <a:srgbClr val="002060"/>
                </a:solidFill>
                <a:latin typeface="Monotype Corsiva" pitchFamily="66" charset="0"/>
              </a:rPr>
              <a:t>   «Поляна Снежинок»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200" b="1" dirty="0" smtClean="0">
              <a:solidFill>
                <a:srgbClr val="33CC33"/>
              </a:solidFill>
              <a:latin typeface="Monotype Corsiva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188913"/>
            <a:ext cx="728345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Monotype Corsiva" pitchFamily="66" charset="0"/>
              </a:rPr>
              <a:t>АМ выяснения целей, ожиданий и опасений</a:t>
            </a:r>
            <a:endParaRPr lang="ru-RU" sz="360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12643" name="Picture 2" descr="C:\Users\Ульяна\Desktop\конкурсы ПНПО\фото КОНКУРС\АМО\IMG_920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887538"/>
            <a:ext cx="3827462" cy="3414712"/>
          </a:xfrm>
        </p:spPr>
      </p:pic>
      <p:pic>
        <p:nvPicPr>
          <p:cNvPr id="112644" name="Picture 3" descr="C:\Users\Ульяна\Desktop\конкурсы ПНПО\фото КОНКУРС\АМО\IMG_921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48188" y="1887538"/>
            <a:ext cx="4038600" cy="34559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то анимирован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Лето анимирован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3769</TotalTime>
  <Words>2119</Words>
  <Application>Microsoft Office PowerPoint</Application>
  <PresentationFormat>Экран (4:3)</PresentationFormat>
  <Paragraphs>519</Paragraphs>
  <Slides>56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56</vt:i4>
      </vt:variant>
    </vt:vector>
  </HeadingPairs>
  <TitlesOfParts>
    <vt:vector size="72" baseType="lpstr">
      <vt:lpstr>Arial</vt:lpstr>
      <vt:lpstr>Arial Black</vt:lpstr>
      <vt:lpstr>Calibri</vt:lpstr>
      <vt:lpstr>Franklin Gothic Book</vt:lpstr>
      <vt:lpstr>Franklin Gothic Medium</vt:lpstr>
      <vt:lpstr>Gabriola</vt:lpstr>
      <vt:lpstr>Georgia</vt:lpstr>
      <vt:lpstr>Mistral</vt:lpstr>
      <vt:lpstr>Monotype Corsiva</vt:lpstr>
      <vt:lpstr>Times New Roman</vt:lpstr>
      <vt:lpstr>Verdana</vt:lpstr>
      <vt:lpstr>Wingdings</vt:lpstr>
      <vt:lpstr>Wingdings 2</vt:lpstr>
      <vt:lpstr>Трек</vt:lpstr>
      <vt:lpstr>Лето анимированный</vt:lpstr>
      <vt:lpstr>1_Лето анимированный</vt:lpstr>
      <vt:lpstr>Активные методы обучения как средство формирования УУД в условиях реализации ФГОС. Использование активных форм и методов с целью достижения наиболее высоких результатов в обучении</vt:lpstr>
      <vt:lpstr>Презентация PowerPoint</vt:lpstr>
      <vt:lpstr>АМО подразделяются</vt:lpstr>
      <vt:lpstr>АМ начала образовательного мероприятия</vt:lpstr>
      <vt:lpstr>Презентация PowerPoint</vt:lpstr>
      <vt:lpstr>Презентация PowerPoint</vt:lpstr>
      <vt:lpstr>Игра «Летающие имена»</vt:lpstr>
      <vt:lpstr>Методы выяснения целей, ожиданий, опасений</vt:lpstr>
      <vt:lpstr>АМ выяснения целей, ожиданий и опасений</vt:lpstr>
      <vt:lpstr>МЕТОД «ФРУКТОВЫЙ САД»</vt:lpstr>
      <vt:lpstr>метод «ИНФО - УГАДАЙ-КА»</vt:lpstr>
      <vt:lpstr>Методы презентации учебного материала</vt:lpstr>
      <vt:lpstr>Активные методы обучения – это система методов, обеспечивающих активность и разнообразие мыслительной и практической деятельности учащихся в процессе освоения учебного материала </vt:lpstr>
      <vt:lpstr>метод «ИНФО - УГАДАЙ-КА»</vt:lpstr>
      <vt:lpstr>метод «ИНФО - УГАДАЙ-КА»</vt:lpstr>
      <vt:lpstr>метод «ИНФО - УГАДАЙ-КА»</vt:lpstr>
      <vt:lpstr>метод «ИНФО - УГАДАЙ-КА»</vt:lpstr>
      <vt:lpstr>метод«КЛАСТЕР»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организации самостоятельной работы. </vt:lpstr>
      <vt:lpstr>Презентация PowerPoint</vt:lpstr>
      <vt:lpstr>Организация  подведения итогов</vt:lpstr>
      <vt:lpstr>        «Мудрый совет»  </vt:lpstr>
      <vt:lpstr>    «Итоговый круг» </vt:lpstr>
      <vt:lpstr>Метод «Ресторан»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«ИНФО- УГАДАЙ-КА»</vt:lpstr>
      <vt:lpstr>Презентация PowerPoint</vt:lpstr>
      <vt:lpstr>МЕТОД «ФРУКТОВЫЙ САД»</vt:lpstr>
      <vt:lpstr>Недостатки АМО</vt:lpstr>
      <vt:lpstr>Активные методы обучения помогают</vt:lpstr>
      <vt:lpstr>Презентация PowerPoint</vt:lpstr>
      <vt:lpstr>Презентация PowerPoint</vt:lpstr>
      <vt:lpstr>«Всё в твоих руках»</vt:lpstr>
      <vt:lpstr>Жил один прозорливец. Люди со всей округи и даже из других городов приходили к нему за советом. И ни один из них не уходил безутешным. Слава о его мудрости разнеслась по всей стране.</vt:lpstr>
      <vt:lpstr>Прослышал об этом один завистливый человек, позавидовал прозорливцу и думает: — Дай-ка я над ним посмеюсь!</vt:lpstr>
      <vt:lpstr>Поймал этот человек бабочку, меж сомкнутых ладоней посадил и к прозорливцу направился. Идет и про себя веселится: — Скажу ему, мол, какая бабочка в руках моих — мертвая или живая. Скажет, что живая, так я ее в кулаке сожму. Скажет, что мертвая, так я ее и выпущу.</vt:lpstr>
      <vt:lpstr>Пришел человек к прозорливцу и говорит: — Все тебе видно, все открыто. Скажи, мертвую бабочку я тебе принес или живую?</vt:lpstr>
      <vt:lpstr>Посмотрел на него прозорливец и говорит: — Все в руках твоих!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PsiholLog</cp:lastModifiedBy>
  <cp:revision>294</cp:revision>
  <dcterms:created xsi:type="dcterms:W3CDTF">2010-06-09T05:16:24Z</dcterms:created>
  <dcterms:modified xsi:type="dcterms:W3CDTF">2016-11-10T11:33:20Z</dcterms:modified>
</cp:coreProperties>
</file>