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42"/>
  </p:notesMasterIdLst>
  <p:sldIdLst>
    <p:sldId id="261" r:id="rId2"/>
    <p:sldId id="312" r:id="rId3"/>
    <p:sldId id="269" r:id="rId4"/>
    <p:sldId id="268" r:id="rId5"/>
    <p:sldId id="277" r:id="rId6"/>
    <p:sldId id="278" r:id="rId7"/>
    <p:sldId id="279" r:id="rId8"/>
    <p:sldId id="280" r:id="rId9"/>
    <p:sldId id="281" r:id="rId10"/>
    <p:sldId id="262" r:id="rId11"/>
    <p:sldId id="275" r:id="rId12"/>
    <p:sldId id="276" r:id="rId13"/>
    <p:sldId id="263" r:id="rId14"/>
    <p:sldId id="264" r:id="rId15"/>
    <p:sldId id="265" r:id="rId16"/>
    <p:sldId id="266" r:id="rId17"/>
    <p:sldId id="311" r:id="rId18"/>
    <p:sldId id="267" r:id="rId19"/>
    <p:sldId id="282" r:id="rId20"/>
    <p:sldId id="283" r:id="rId21"/>
    <p:sldId id="284" r:id="rId22"/>
    <p:sldId id="285" r:id="rId23"/>
    <p:sldId id="310" r:id="rId24"/>
    <p:sldId id="309" r:id="rId25"/>
    <p:sldId id="326" r:id="rId26"/>
    <p:sldId id="304" r:id="rId27"/>
    <p:sldId id="305" r:id="rId28"/>
    <p:sldId id="306" r:id="rId29"/>
    <p:sldId id="308" r:id="rId30"/>
    <p:sldId id="314" r:id="rId31"/>
    <p:sldId id="315" r:id="rId32"/>
    <p:sldId id="316" r:id="rId33"/>
    <p:sldId id="317" r:id="rId34"/>
    <p:sldId id="318" r:id="rId35"/>
    <p:sldId id="319" r:id="rId36"/>
    <p:sldId id="325" r:id="rId37"/>
    <p:sldId id="321" r:id="rId38"/>
    <p:sldId id="322" r:id="rId39"/>
    <p:sldId id="323" r:id="rId40"/>
    <p:sldId id="324" r:id="rId4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961" autoAdjust="0"/>
  </p:normalViewPr>
  <p:slideViewPr>
    <p:cSldViewPr>
      <p:cViewPr>
        <p:scale>
          <a:sx n="90" d="100"/>
          <a:sy n="90" d="100"/>
        </p:scale>
        <p:origin x="-100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6E3136-29A3-4427-A66C-1B6D2AB0301C}" type="datetimeFigureOut">
              <a:rPr lang="ru-RU" smtClean="0"/>
              <a:t>20.09.2016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1415E6-565C-401D-A87B-A3846691D43C}" type="slidenum">
              <a:rPr lang="ru-RU" smtClean="0"/>
              <a:t>‹#›</a:t>
            </a:fld>
            <a:endParaRPr lang="ru-RU"/>
          </a:p>
        </p:txBody>
      </p:sp>
    </p:spTree>
    <p:extLst>
      <p:ext uri="{BB962C8B-B14F-4D97-AF65-F5344CB8AC3E}">
        <p14:creationId xmlns:p14="http://schemas.microsoft.com/office/powerpoint/2010/main" val="2913205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21415E6-565C-401D-A87B-A3846691D43C}" type="slidenum">
              <a:rPr lang="ru-RU" smtClean="0"/>
              <a:t>14</a:t>
            </a:fld>
            <a:endParaRPr lang="ru-RU"/>
          </a:p>
        </p:txBody>
      </p:sp>
    </p:spTree>
    <p:extLst>
      <p:ext uri="{BB962C8B-B14F-4D97-AF65-F5344CB8AC3E}">
        <p14:creationId xmlns:p14="http://schemas.microsoft.com/office/powerpoint/2010/main" val="572939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21415E6-565C-401D-A87B-A3846691D43C}" type="slidenum">
              <a:rPr lang="ru-RU" smtClean="0"/>
              <a:t>33</a:t>
            </a:fld>
            <a:endParaRPr lang="ru-RU"/>
          </a:p>
        </p:txBody>
      </p:sp>
    </p:spTree>
    <p:extLst>
      <p:ext uri="{BB962C8B-B14F-4D97-AF65-F5344CB8AC3E}">
        <p14:creationId xmlns:p14="http://schemas.microsoft.com/office/powerpoint/2010/main" val="3504724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gd name="T0" fmla="*/ 0 w 5184"/>
                  <a:gd name="T1" fmla="*/ 3159 h 3159"/>
                  <a:gd name="T2" fmla="*/ 5200 w 5184"/>
                  <a:gd name="T3" fmla="*/ 3159 h 3159"/>
                  <a:gd name="T4" fmla="*/ 5200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7" name="Freeform 5"/>
              <p:cNvSpPr>
                <a:spLocks/>
              </p:cNvSpPr>
              <p:nvPr/>
            </p:nvSpPr>
            <p:spPr bwMode="hidden">
              <a:xfrm>
                <a:off x="0" y="1161"/>
                <a:ext cx="558" cy="3159"/>
              </a:xfrm>
              <a:custGeom>
                <a:avLst/>
                <a:gdLst>
                  <a:gd name="T0" fmla="*/ 0 w 556"/>
                  <a:gd name="T1" fmla="*/ 0 h 3159"/>
                  <a:gd name="T2" fmla="*/ 0 w 556"/>
                  <a:gd name="T3" fmla="*/ 3159 h 3159"/>
                  <a:gd name="T4" fmla="*/ 558 w 556"/>
                  <a:gd name="T5" fmla="*/ 3159 h 3159"/>
                  <a:gd name="T6" fmla="*/ 558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grpSp>
        <p:sp>
          <p:nvSpPr>
            <p:cNvPr id="6" name="Freeform 6"/>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ru-RU">
                <a:solidFill>
                  <a:srgbClr val="FFFFFF"/>
                </a:solidFill>
              </a:endParaRPr>
            </a:p>
          </p:txBody>
        </p:sp>
        <p:sp>
          <p:nvSpPr>
            <p:cNvPr id="7" name="Freeform 7"/>
            <p:cNvSpPr>
              <a:spLocks/>
            </p:cNvSpPr>
            <p:nvPr/>
          </p:nvSpPr>
          <p:spPr bwMode="ltGray">
            <a:xfrm>
              <a:off x="767" y="1155"/>
              <a:ext cx="252" cy="12"/>
            </a:xfrm>
            <a:custGeom>
              <a:avLst/>
              <a:gdLst>
                <a:gd name="T0" fmla="*/ 252 w 251"/>
                <a:gd name="T1" fmla="*/ 0 h 12"/>
                <a:gd name="T2" fmla="*/ 0 w 251"/>
                <a:gd name="T3" fmla="*/ 0 h 12"/>
                <a:gd name="T4" fmla="*/ 0 w 251"/>
                <a:gd name="T5" fmla="*/ 12 h 12"/>
                <a:gd name="T6" fmla="*/ 252 w 251"/>
                <a:gd name="T7" fmla="*/ 12 h 12"/>
                <a:gd name="T8" fmla="*/ 252 w 251"/>
                <a:gd name="T9" fmla="*/ 0 h 12"/>
                <a:gd name="T10" fmla="*/ 252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8" name="Freeform 8"/>
            <p:cNvSpPr>
              <a:spLocks/>
            </p:cNvSpPr>
            <p:nvPr/>
          </p:nvSpPr>
          <p:spPr bwMode="ltGray">
            <a:xfrm>
              <a:off x="0" y="1155"/>
              <a:ext cx="351" cy="12"/>
            </a:xfrm>
            <a:custGeom>
              <a:avLst/>
              <a:gdLst>
                <a:gd name="T0" fmla="*/ 0 w 251"/>
                <a:gd name="T1" fmla="*/ 0 h 12"/>
                <a:gd name="T2" fmla="*/ 0 w 251"/>
                <a:gd name="T3" fmla="*/ 12 h 12"/>
                <a:gd name="T4" fmla="*/ 351 w 251"/>
                <a:gd name="T5" fmla="*/ 12 h 12"/>
                <a:gd name="T6" fmla="*/ 351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1" name="Freeform 11"/>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2" name="Freeform 12"/>
              <p:cNvSpPr>
                <a:spLocks/>
              </p:cNvSpPr>
              <p:nvPr/>
            </p:nvSpPr>
            <p:spPr bwMode="ltGray">
              <a:xfrm>
                <a:off x="1019" y="1155"/>
                <a:ext cx="4739" cy="12"/>
              </a:xfrm>
              <a:custGeom>
                <a:avLst/>
                <a:gdLst>
                  <a:gd name="T0" fmla="*/ 4739 w 4724"/>
                  <a:gd name="T1" fmla="*/ 0 h 12"/>
                  <a:gd name="T2" fmla="*/ 0 w 4724"/>
                  <a:gd name="T3" fmla="*/ 0 h 12"/>
                  <a:gd name="T4" fmla="*/ 0 w 4724"/>
                  <a:gd name="T5" fmla="*/ 12 h 12"/>
                  <a:gd name="T6" fmla="*/ 4739 w 4724"/>
                  <a:gd name="T7" fmla="*/ 12 h 12"/>
                  <a:gd name="T8" fmla="*/ 4739 w 4724"/>
                  <a:gd name="T9" fmla="*/ 0 h 12"/>
                  <a:gd name="T10" fmla="*/ 4739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3" name="Freeform 13"/>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4" name="Freeform 14"/>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5" name="Freeform 15"/>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ru-RU">
                  <a:solidFill>
                    <a:srgbClr val="FFFFFF"/>
                  </a:solidFill>
                </a:endParaRPr>
              </a:p>
            </p:txBody>
          </p:sp>
        </p:grpSp>
      </p:grpSp>
      <p:sp>
        <p:nvSpPr>
          <p:cNvPr id="5136" name="Rectangle 16"/>
          <p:cNvSpPr>
            <a:spLocks noGrp="1" noChangeArrowheads="1"/>
          </p:cNvSpPr>
          <p:nvPr>
            <p:ph type="ctrTitle" sz="quarter"/>
          </p:nvPr>
        </p:nvSpPr>
        <p:spPr>
          <a:xfrm>
            <a:off x="1066800" y="1997075"/>
            <a:ext cx="7086600" cy="1431925"/>
          </a:xfrm>
        </p:spPr>
        <p:txBody>
          <a:bodyPr anchor="b"/>
          <a:lstStyle>
            <a:lvl1pPr>
              <a:defRPr/>
            </a:lvl1pPr>
          </a:lstStyle>
          <a:p>
            <a:pPr lvl="0"/>
            <a:r>
              <a:rPr lang="ru-RU" altLang="ru-RU" noProof="0" smtClean="0"/>
              <a:t>Образец заголовка</a:t>
            </a:r>
          </a:p>
        </p:txBody>
      </p:sp>
      <p:sp>
        <p:nvSpPr>
          <p:cNvPr id="5137"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pPr lvl="0"/>
            <a:r>
              <a:rPr lang="ru-RU" altLang="ru-RU" noProof="0" smtClean="0"/>
              <a:t>Образец подзаголовка</a:t>
            </a:r>
          </a:p>
        </p:txBody>
      </p:sp>
      <p:sp>
        <p:nvSpPr>
          <p:cNvPr id="18" name="Rectangle 18"/>
          <p:cNvSpPr>
            <a:spLocks noGrp="1" noChangeArrowheads="1"/>
          </p:cNvSpPr>
          <p:nvPr>
            <p:ph type="dt" sz="quarter" idx="10"/>
          </p:nvPr>
        </p:nvSpPr>
        <p:spPr/>
        <p:txBody>
          <a:bodyPr/>
          <a:lstStyle>
            <a:lvl1pPr>
              <a:defRPr smtClean="0"/>
            </a:lvl1pPr>
          </a:lstStyle>
          <a:p>
            <a:pPr>
              <a:defRPr/>
            </a:pPr>
            <a:endParaRPr lang="ru-RU" altLang="ru-RU">
              <a:solidFill>
                <a:srgbClr val="FFFFFF"/>
              </a:solidFill>
            </a:endParaRPr>
          </a:p>
        </p:txBody>
      </p:sp>
      <p:sp>
        <p:nvSpPr>
          <p:cNvPr id="19" name="Rectangle 19"/>
          <p:cNvSpPr>
            <a:spLocks noGrp="1" noChangeArrowheads="1"/>
          </p:cNvSpPr>
          <p:nvPr>
            <p:ph type="ftr" sz="quarter" idx="11"/>
          </p:nvPr>
        </p:nvSpPr>
        <p:spPr>
          <a:xfrm>
            <a:off x="3352800" y="6248400"/>
            <a:ext cx="2895600" cy="457200"/>
          </a:xfrm>
        </p:spPr>
        <p:txBody>
          <a:bodyPr/>
          <a:lstStyle>
            <a:lvl1pPr>
              <a:defRPr smtClean="0"/>
            </a:lvl1pPr>
          </a:lstStyle>
          <a:p>
            <a:pPr>
              <a:defRPr/>
            </a:pPr>
            <a:endParaRPr lang="ru-RU" altLang="ru-RU">
              <a:solidFill>
                <a:srgbClr val="FFFFFF"/>
              </a:solidFill>
            </a:endParaRPr>
          </a:p>
        </p:txBody>
      </p:sp>
      <p:sp>
        <p:nvSpPr>
          <p:cNvPr id="20" name="Rectangle 20"/>
          <p:cNvSpPr>
            <a:spLocks noGrp="1" noChangeArrowheads="1"/>
          </p:cNvSpPr>
          <p:nvPr>
            <p:ph type="sldNum" sz="quarter" idx="12"/>
          </p:nvPr>
        </p:nvSpPr>
        <p:spPr/>
        <p:txBody>
          <a:bodyPr/>
          <a:lstStyle>
            <a:lvl1pPr>
              <a:defRPr smtClean="0"/>
            </a:lvl1pPr>
          </a:lstStyle>
          <a:p>
            <a:pPr>
              <a:defRPr/>
            </a:pPr>
            <a:fld id="{CFD31998-3CAA-42A2-B7CB-E5D8DF5D4D3D}"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1690885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5"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6" name="Rectangle 19"/>
          <p:cNvSpPr>
            <a:spLocks noGrp="1" noChangeArrowheads="1"/>
          </p:cNvSpPr>
          <p:nvPr>
            <p:ph type="sldNum" sz="quarter" idx="12"/>
          </p:nvPr>
        </p:nvSpPr>
        <p:spPr>
          <a:ln/>
        </p:spPr>
        <p:txBody>
          <a:bodyPr/>
          <a:lstStyle>
            <a:lvl1pPr>
              <a:defRPr/>
            </a:lvl1pPr>
          </a:lstStyle>
          <a:p>
            <a:pPr>
              <a:defRPr/>
            </a:pPr>
            <a:fld id="{BDE671A5-D3FE-4216-A830-E048332C6546}"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270540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24650" y="304800"/>
            <a:ext cx="1885950" cy="5791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066800" y="304800"/>
            <a:ext cx="5505450" cy="5791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5"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6" name="Rectangle 19"/>
          <p:cNvSpPr>
            <a:spLocks noGrp="1" noChangeArrowheads="1"/>
          </p:cNvSpPr>
          <p:nvPr>
            <p:ph type="sldNum" sz="quarter" idx="12"/>
          </p:nvPr>
        </p:nvSpPr>
        <p:spPr>
          <a:ln/>
        </p:spPr>
        <p:txBody>
          <a:bodyPr/>
          <a:lstStyle>
            <a:lvl1pPr>
              <a:defRPr/>
            </a:lvl1pPr>
          </a:lstStyle>
          <a:p>
            <a:pPr>
              <a:defRPr/>
            </a:pPr>
            <a:fld id="{B153264A-2157-4F00-8757-ABAFD0745781}"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120847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5"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6" name="Rectangle 19"/>
          <p:cNvSpPr>
            <a:spLocks noGrp="1" noChangeArrowheads="1"/>
          </p:cNvSpPr>
          <p:nvPr>
            <p:ph type="sldNum" sz="quarter" idx="12"/>
          </p:nvPr>
        </p:nvSpPr>
        <p:spPr>
          <a:ln/>
        </p:spPr>
        <p:txBody>
          <a:bodyPr/>
          <a:lstStyle>
            <a:lvl1pPr>
              <a:defRPr/>
            </a:lvl1pPr>
          </a:lstStyle>
          <a:p>
            <a:pPr>
              <a:defRPr/>
            </a:pPr>
            <a:fld id="{8DDCD9EF-4E5B-4A2F-BBFF-BA16E7274999}"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3918743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5"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6" name="Rectangle 19"/>
          <p:cNvSpPr>
            <a:spLocks noGrp="1" noChangeArrowheads="1"/>
          </p:cNvSpPr>
          <p:nvPr>
            <p:ph type="sldNum" sz="quarter" idx="12"/>
          </p:nvPr>
        </p:nvSpPr>
        <p:spPr>
          <a:ln/>
        </p:spPr>
        <p:txBody>
          <a:bodyPr/>
          <a:lstStyle>
            <a:lvl1pPr>
              <a:defRPr/>
            </a:lvl1pPr>
          </a:lstStyle>
          <a:p>
            <a:pPr>
              <a:defRPr/>
            </a:pPr>
            <a:fld id="{344C58A1-13A1-49AA-AEDB-1AC4907458FB}"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2469165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6"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7" name="Rectangle 19"/>
          <p:cNvSpPr>
            <a:spLocks noGrp="1" noChangeArrowheads="1"/>
          </p:cNvSpPr>
          <p:nvPr>
            <p:ph type="sldNum" sz="quarter" idx="12"/>
          </p:nvPr>
        </p:nvSpPr>
        <p:spPr>
          <a:ln/>
        </p:spPr>
        <p:txBody>
          <a:bodyPr/>
          <a:lstStyle>
            <a:lvl1pPr>
              <a:defRPr/>
            </a:lvl1pPr>
          </a:lstStyle>
          <a:p>
            <a:pPr>
              <a:defRPr/>
            </a:pPr>
            <a:fld id="{50550F1D-2E63-4D0C-B7CA-14EB71C0E10D}"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2190304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8"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9" name="Rectangle 19"/>
          <p:cNvSpPr>
            <a:spLocks noGrp="1" noChangeArrowheads="1"/>
          </p:cNvSpPr>
          <p:nvPr>
            <p:ph type="sldNum" sz="quarter" idx="12"/>
          </p:nvPr>
        </p:nvSpPr>
        <p:spPr>
          <a:ln/>
        </p:spPr>
        <p:txBody>
          <a:bodyPr/>
          <a:lstStyle>
            <a:lvl1pPr>
              <a:defRPr/>
            </a:lvl1pPr>
          </a:lstStyle>
          <a:p>
            <a:pPr>
              <a:defRPr/>
            </a:pPr>
            <a:fld id="{C1236F84-D6AF-41BA-8D01-C9381B55091B}"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3522484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4"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5" name="Rectangle 19"/>
          <p:cNvSpPr>
            <a:spLocks noGrp="1" noChangeArrowheads="1"/>
          </p:cNvSpPr>
          <p:nvPr>
            <p:ph type="sldNum" sz="quarter" idx="12"/>
          </p:nvPr>
        </p:nvSpPr>
        <p:spPr>
          <a:ln/>
        </p:spPr>
        <p:txBody>
          <a:bodyPr/>
          <a:lstStyle>
            <a:lvl1pPr>
              <a:defRPr/>
            </a:lvl1pPr>
          </a:lstStyle>
          <a:p>
            <a:pPr>
              <a:defRPr/>
            </a:pPr>
            <a:fld id="{545363D6-C26B-4175-841E-36E442D3EE6B}"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3241988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3"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4" name="Rectangle 19"/>
          <p:cNvSpPr>
            <a:spLocks noGrp="1" noChangeArrowheads="1"/>
          </p:cNvSpPr>
          <p:nvPr>
            <p:ph type="sldNum" sz="quarter" idx="12"/>
          </p:nvPr>
        </p:nvSpPr>
        <p:spPr>
          <a:ln/>
        </p:spPr>
        <p:txBody>
          <a:bodyPr/>
          <a:lstStyle>
            <a:lvl1pPr>
              <a:defRPr/>
            </a:lvl1pPr>
          </a:lstStyle>
          <a:p>
            <a:pPr>
              <a:defRPr/>
            </a:pPr>
            <a:fld id="{EA5A58B6-664E-468D-92E2-D2A8AB6B854A}"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3992220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6"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7" name="Rectangle 19"/>
          <p:cNvSpPr>
            <a:spLocks noGrp="1" noChangeArrowheads="1"/>
          </p:cNvSpPr>
          <p:nvPr>
            <p:ph type="sldNum" sz="quarter" idx="12"/>
          </p:nvPr>
        </p:nvSpPr>
        <p:spPr>
          <a:ln/>
        </p:spPr>
        <p:txBody>
          <a:bodyPr/>
          <a:lstStyle>
            <a:lvl1pPr>
              <a:defRPr/>
            </a:lvl1pPr>
          </a:lstStyle>
          <a:p>
            <a:pPr>
              <a:defRPr/>
            </a:pPr>
            <a:fld id="{D2ACB85A-8F38-4CC5-A416-E43202F45EA8}"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3492053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6"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7" name="Rectangle 19"/>
          <p:cNvSpPr>
            <a:spLocks noGrp="1" noChangeArrowheads="1"/>
          </p:cNvSpPr>
          <p:nvPr>
            <p:ph type="sldNum" sz="quarter" idx="12"/>
          </p:nvPr>
        </p:nvSpPr>
        <p:spPr>
          <a:ln/>
        </p:spPr>
        <p:txBody>
          <a:bodyPr/>
          <a:lstStyle>
            <a:lvl1pPr>
              <a:defRPr/>
            </a:lvl1pPr>
          </a:lstStyle>
          <a:p>
            <a:pPr>
              <a:defRPr/>
            </a:pPr>
            <a:fld id="{5E104375-97F0-4E85-8399-7462F9CD0D10}"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422469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6350"/>
            <a:ext cx="9140825" cy="6851650"/>
            <a:chOff x="0" y="4"/>
            <a:chExt cx="5758" cy="4316"/>
          </a:xfrm>
        </p:grpSpPr>
        <p:sp>
          <p:nvSpPr>
            <p:cNvPr id="1032" name="Freeform 3"/>
            <p:cNvSpPr>
              <a:spLocks/>
            </p:cNvSpPr>
            <p:nvPr/>
          </p:nvSpPr>
          <p:spPr bwMode="hidden">
            <a:xfrm>
              <a:off x="558" y="1161"/>
              <a:ext cx="5200" cy="3159"/>
            </a:xfrm>
            <a:custGeom>
              <a:avLst/>
              <a:gdLst>
                <a:gd name="T0" fmla="*/ 0 w 5184"/>
                <a:gd name="T1" fmla="*/ 3159 h 3159"/>
                <a:gd name="T2" fmla="*/ 5200 w 5184"/>
                <a:gd name="T3" fmla="*/ 3159 h 3159"/>
                <a:gd name="T4" fmla="*/ 5200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033" name="Freeform 4"/>
            <p:cNvSpPr>
              <a:spLocks/>
            </p:cNvSpPr>
            <p:nvPr/>
          </p:nvSpPr>
          <p:spPr bwMode="hidden">
            <a:xfrm>
              <a:off x="0" y="1161"/>
              <a:ext cx="558" cy="3159"/>
            </a:xfrm>
            <a:custGeom>
              <a:avLst/>
              <a:gdLst>
                <a:gd name="T0" fmla="*/ 0 w 556"/>
                <a:gd name="T1" fmla="*/ 0 h 3159"/>
                <a:gd name="T2" fmla="*/ 0 w 556"/>
                <a:gd name="T3" fmla="*/ 3159 h 3159"/>
                <a:gd name="T4" fmla="*/ 558 w 556"/>
                <a:gd name="T5" fmla="*/ 3159 h 3159"/>
                <a:gd name="T6" fmla="*/ 558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grpSp>
          <p:nvGrpSpPr>
            <p:cNvPr id="1034" name="Group 5"/>
            <p:cNvGrpSpPr>
              <a:grpSpLocks/>
            </p:cNvGrpSpPr>
            <p:nvPr userDrawn="1"/>
          </p:nvGrpSpPr>
          <p:grpSpPr bwMode="auto">
            <a:xfrm>
              <a:off x="0" y="4"/>
              <a:ext cx="5758" cy="4316"/>
              <a:chOff x="0" y="4"/>
              <a:chExt cx="5758" cy="4316"/>
            </a:xfrm>
          </p:grpSpPr>
          <p:sp>
            <p:nvSpPr>
              <p:cNvPr id="1035" name="Freeform 6"/>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036" name="Freeform 7"/>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037" name="Freeform 8"/>
              <p:cNvSpPr>
                <a:spLocks/>
              </p:cNvSpPr>
              <p:nvPr/>
            </p:nvSpPr>
            <p:spPr bwMode="ltGray">
              <a:xfrm>
                <a:off x="1019" y="1155"/>
                <a:ext cx="4739" cy="12"/>
              </a:xfrm>
              <a:custGeom>
                <a:avLst/>
                <a:gdLst>
                  <a:gd name="T0" fmla="*/ 4739 w 4724"/>
                  <a:gd name="T1" fmla="*/ 0 h 12"/>
                  <a:gd name="T2" fmla="*/ 0 w 4724"/>
                  <a:gd name="T3" fmla="*/ 0 h 12"/>
                  <a:gd name="T4" fmla="*/ 0 w 4724"/>
                  <a:gd name="T5" fmla="*/ 12 h 12"/>
                  <a:gd name="T6" fmla="*/ 4739 w 4724"/>
                  <a:gd name="T7" fmla="*/ 12 h 12"/>
                  <a:gd name="T8" fmla="*/ 4739 w 4724"/>
                  <a:gd name="T9" fmla="*/ 0 h 12"/>
                  <a:gd name="T10" fmla="*/ 4739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038" name="Freeform 9"/>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039" name="Freeform 10"/>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4107" name="Freeform 11"/>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ru-RU">
                  <a:solidFill>
                    <a:srgbClr val="FFFFFF"/>
                  </a:solidFill>
                </a:endParaRPr>
              </a:p>
            </p:txBody>
          </p:sp>
          <p:sp>
            <p:nvSpPr>
              <p:cNvPr id="1041" name="Freeform 12"/>
              <p:cNvSpPr>
                <a:spLocks/>
              </p:cNvSpPr>
              <p:nvPr/>
            </p:nvSpPr>
            <p:spPr bwMode="ltGray">
              <a:xfrm>
                <a:off x="0" y="1155"/>
                <a:ext cx="351" cy="12"/>
              </a:xfrm>
              <a:custGeom>
                <a:avLst/>
                <a:gdLst>
                  <a:gd name="T0" fmla="*/ 0 w 251"/>
                  <a:gd name="T1" fmla="*/ 0 h 12"/>
                  <a:gd name="T2" fmla="*/ 0 w 251"/>
                  <a:gd name="T3" fmla="*/ 12 h 12"/>
                  <a:gd name="T4" fmla="*/ 351 w 251"/>
                  <a:gd name="T5" fmla="*/ 12 h 12"/>
                  <a:gd name="T6" fmla="*/ 351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042" name="Freeform 13"/>
              <p:cNvSpPr>
                <a:spLocks/>
              </p:cNvSpPr>
              <p:nvPr/>
            </p:nvSpPr>
            <p:spPr bwMode="ltGray">
              <a:xfrm>
                <a:off x="767" y="1155"/>
                <a:ext cx="252" cy="12"/>
              </a:xfrm>
              <a:custGeom>
                <a:avLst/>
                <a:gdLst>
                  <a:gd name="T0" fmla="*/ 252 w 251"/>
                  <a:gd name="T1" fmla="*/ 0 h 12"/>
                  <a:gd name="T2" fmla="*/ 0 w 251"/>
                  <a:gd name="T3" fmla="*/ 0 h 12"/>
                  <a:gd name="T4" fmla="*/ 0 w 251"/>
                  <a:gd name="T5" fmla="*/ 12 h 12"/>
                  <a:gd name="T6" fmla="*/ 252 w 251"/>
                  <a:gd name="T7" fmla="*/ 12 h 12"/>
                  <a:gd name="T8" fmla="*/ 252 w 251"/>
                  <a:gd name="T9" fmla="*/ 0 h 12"/>
                  <a:gd name="T10" fmla="*/ 252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4110" name="Freeform 14"/>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ru-RU">
                  <a:solidFill>
                    <a:srgbClr val="FFFFFF"/>
                  </a:solidFill>
                </a:endParaRPr>
              </a:p>
            </p:txBody>
          </p:sp>
        </p:grpSp>
      </p:grpSp>
      <p:sp>
        <p:nvSpPr>
          <p:cNvPr id="4111" name="Rectangle 15"/>
          <p:cNvSpPr>
            <a:spLocks noGrp="1" noChangeArrowheads="1"/>
          </p:cNvSpPr>
          <p:nvPr>
            <p:ph type="title"/>
          </p:nvPr>
        </p:nvSpPr>
        <p:spPr bwMode="auto">
          <a:xfrm>
            <a:off x="1066800" y="304800"/>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4112" name="Rectangle 16"/>
          <p:cNvSpPr>
            <a:spLocks noGrp="1" noChangeArrowheads="1"/>
          </p:cNvSpPr>
          <p:nvPr>
            <p:ph type="body" idx="1"/>
          </p:nvPr>
        </p:nvSpPr>
        <p:spPr bwMode="auto">
          <a:xfrm>
            <a:off x="1066800" y="1981200"/>
            <a:ext cx="7543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113" name="Rectangle 17"/>
          <p:cNvSpPr>
            <a:spLocks noGrp="1" noChangeArrowheads="1"/>
          </p:cNvSpPr>
          <p:nvPr>
            <p:ph type="dt" sz="half" idx="2"/>
          </p:nvPr>
        </p:nvSpPr>
        <p:spPr bwMode="auto">
          <a:xfrm>
            <a:off x="1066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smtClean="0">
                <a:effectLst>
                  <a:outerShdw blurRad="38100" dist="38100" dir="2700000" algn="tl">
                    <a:srgbClr val="000000"/>
                  </a:outerShdw>
                </a:effectLst>
              </a:defRPr>
            </a:lvl1pPr>
          </a:lstStyle>
          <a:p>
            <a:pPr fontAlgn="base">
              <a:spcBef>
                <a:spcPct val="0"/>
              </a:spcBef>
              <a:spcAft>
                <a:spcPct val="0"/>
              </a:spcAft>
              <a:defRPr/>
            </a:pPr>
            <a:endParaRPr lang="ru-RU" altLang="ru-RU">
              <a:solidFill>
                <a:srgbClr val="FFFFFF"/>
              </a:solidFill>
            </a:endParaRPr>
          </a:p>
        </p:txBody>
      </p:sp>
      <p:sp>
        <p:nvSpPr>
          <p:cNvPr id="4114" name="Rectangle 18"/>
          <p:cNvSpPr>
            <a:spLocks noGrp="1" noChangeArrowheads="1"/>
          </p:cNvSpPr>
          <p:nvPr>
            <p:ph type="ftr" sz="quarter" idx="3"/>
          </p:nvPr>
        </p:nvSpPr>
        <p:spPr bwMode="auto">
          <a:xfrm>
            <a:off x="34290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smtClean="0">
                <a:effectLst>
                  <a:outerShdw blurRad="38100" dist="38100" dir="2700000" algn="tl">
                    <a:srgbClr val="000000"/>
                  </a:outerShdw>
                </a:effectLst>
              </a:defRPr>
            </a:lvl1pPr>
          </a:lstStyle>
          <a:p>
            <a:pPr fontAlgn="base">
              <a:spcBef>
                <a:spcPct val="0"/>
              </a:spcBef>
              <a:spcAft>
                <a:spcPct val="0"/>
              </a:spcAft>
              <a:defRPr/>
            </a:pPr>
            <a:endParaRPr lang="ru-RU" altLang="ru-RU">
              <a:solidFill>
                <a:srgbClr val="FFFFFF"/>
              </a:solidFill>
            </a:endParaRPr>
          </a:p>
        </p:txBody>
      </p:sp>
      <p:sp>
        <p:nvSpPr>
          <p:cNvPr id="4115" name="Rectangle 19"/>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smtClean="0">
                <a:effectLst>
                  <a:outerShdw blurRad="38100" dist="38100" dir="2700000" algn="tl">
                    <a:srgbClr val="000000"/>
                  </a:outerShdw>
                </a:effectLst>
              </a:defRPr>
            </a:lvl1pPr>
          </a:lstStyle>
          <a:p>
            <a:pPr fontAlgn="base">
              <a:spcBef>
                <a:spcPct val="0"/>
              </a:spcBef>
              <a:spcAft>
                <a:spcPct val="0"/>
              </a:spcAft>
              <a:defRPr/>
            </a:pPr>
            <a:fld id="{C9E61D0F-57E1-4A28-99B4-121FDC2B740C}" type="slidenum">
              <a:rPr lang="ru-RU" altLang="ru-RU">
                <a:solidFill>
                  <a:srgbClr val="FFFFFF"/>
                </a:solidFill>
              </a:rPr>
              <a:pPr fontAlgn="base">
                <a:spcBef>
                  <a:spcPct val="0"/>
                </a:spcBef>
                <a:spcAft>
                  <a:spcPct val="0"/>
                </a:spcAft>
                <a:defRPr/>
              </a:pPr>
              <a:t>‹#›</a:t>
            </a:fld>
            <a:endParaRPr lang="ru-RU" altLang="ru-RU">
              <a:solidFill>
                <a:srgbClr val="FFFFFF"/>
              </a:solidFill>
            </a:endParaRPr>
          </a:p>
        </p:txBody>
      </p:sp>
    </p:spTree>
    <p:extLst>
      <p:ext uri="{BB962C8B-B14F-4D97-AF65-F5344CB8AC3E}">
        <p14:creationId xmlns:p14="http://schemas.microsoft.com/office/powerpoint/2010/main" val="4133843070"/>
      </p:ext>
    </p:extLst>
  </p:cSld>
  <p:clrMap bg1="dk2" tx1="lt1" bg2="dk1"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0" y="548680"/>
            <a:ext cx="9144000" cy="5472608"/>
          </a:xfrm>
        </p:spPr>
        <p:txBody>
          <a:bodyPr/>
          <a:lstStyle/>
          <a:p>
            <a:pPr algn="ctr" eaLnBrk="1" hangingPunct="1"/>
            <a:endParaRPr lang="ru-RU" altLang="ru-RU" sz="4000" dirty="0" smtClean="0"/>
          </a:p>
        </p:txBody>
      </p:sp>
      <p:sp>
        <p:nvSpPr>
          <p:cNvPr id="4" name="Подзаголовок 3"/>
          <p:cNvSpPr>
            <a:spLocks noGrp="1"/>
          </p:cNvSpPr>
          <p:nvPr>
            <p:ph type="subTitle" sz="quarter" idx="1"/>
          </p:nvPr>
        </p:nvSpPr>
        <p:spPr>
          <a:xfrm>
            <a:off x="1066800" y="1916832"/>
            <a:ext cx="6400800" cy="3721968"/>
          </a:xfrm>
        </p:spPr>
        <p:txBody>
          <a:bodyPr/>
          <a:lstStyle/>
          <a:p>
            <a:r>
              <a:rPr lang="ru-RU" sz="6600" dirty="0" smtClean="0">
                <a:solidFill>
                  <a:srgbClr val="FFFF00"/>
                </a:solidFill>
              </a:rPr>
              <a:t>Основы правовых знаний </a:t>
            </a:r>
            <a:endParaRPr lang="ru-RU" sz="6600" dirty="0">
              <a:solidFill>
                <a:srgbClr val="FFFF00"/>
              </a:solidFill>
            </a:endParaRPr>
          </a:p>
        </p:txBody>
      </p:sp>
    </p:spTree>
    <p:extLst>
      <p:ext uri="{BB962C8B-B14F-4D97-AF65-F5344CB8AC3E}">
        <p14:creationId xmlns:p14="http://schemas.microsoft.com/office/powerpoint/2010/main" val="1713964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99592" y="620688"/>
            <a:ext cx="8244408" cy="6237312"/>
          </a:xfrm>
        </p:spPr>
        <p:txBody>
          <a:bodyPr/>
          <a:lstStyle/>
          <a:p>
            <a:pPr eaLnBrk="1" hangingPunct="1">
              <a:defRPr/>
            </a:pPr>
            <a:r>
              <a:rPr lang="ru-RU" altLang="ru-RU" sz="4000" dirty="0" smtClean="0">
                <a:solidFill>
                  <a:srgbClr val="FFFF00"/>
                </a:solidFill>
              </a:rPr>
              <a:t>Уголовная противоправность</a:t>
            </a:r>
            <a:endParaRPr lang="ru-RU" altLang="ru-RU" sz="4000" dirty="0">
              <a:solidFill>
                <a:srgbClr val="FFFF00"/>
              </a:solidFill>
            </a:endParaRPr>
          </a:p>
          <a:p>
            <a:pPr eaLnBrk="1" hangingPunct="1">
              <a:defRPr/>
            </a:pPr>
            <a:endParaRPr lang="ru-RU" altLang="ru-RU" sz="4000" dirty="0" smtClean="0">
              <a:solidFill>
                <a:srgbClr val="FFFF00"/>
              </a:solidFill>
            </a:endParaRPr>
          </a:p>
          <a:p>
            <a:pPr eaLnBrk="1" hangingPunct="1">
              <a:defRPr/>
            </a:pPr>
            <a:r>
              <a:rPr lang="ru-RU" altLang="ru-RU" sz="4000" dirty="0" smtClean="0"/>
              <a:t>Не допускается применение уголовного закона по аналогии</a:t>
            </a:r>
          </a:p>
        </p:txBody>
      </p:sp>
    </p:spTree>
    <p:extLst>
      <p:ext uri="{BB962C8B-B14F-4D97-AF65-F5344CB8AC3E}">
        <p14:creationId xmlns:p14="http://schemas.microsoft.com/office/powerpoint/2010/main" val="51301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7">
                                            <p:txEl>
                                              <p:pRg st="2" end="2"/>
                                            </p:txEl>
                                          </p:spTgt>
                                        </p:tgtEl>
                                        <p:attrNameLst>
                                          <p:attrName>style.visibility</p:attrName>
                                        </p:attrNameLst>
                                      </p:cBhvr>
                                      <p:to>
                                        <p:strVal val="visible"/>
                                      </p:to>
                                    </p:set>
                                    <p:animEffect transition="in" filter="fade">
                                      <p:cBhvr>
                                        <p:cTn id="12" dur="1000"/>
                                        <p:tgtEl>
                                          <p:spTgt spid="11267">
                                            <p:txEl>
                                              <p:pRg st="2" end="2"/>
                                            </p:txEl>
                                          </p:spTgt>
                                        </p:tgtEl>
                                      </p:cBhvr>
                                    </p:animEffect>
                                    <p:anim calcmode="lin" valueType="num">
                                      <p:cBhvr>
                                        <p:cTn id="13"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99591" y="692696"/>
            <a:ext cx="8227707" cy="5832648"/>
          </a:xfrm>
        </p:spPr>
        <p:txBody>
          <a:bodyPr/>
          <a:lstStyle/>
          <a:p>
            <a:r>
              <a:rPr lang="ru-RU" sz="4400" dirty="0" smtClean="0">
                <a:solidFill>
                  <a:srgbClr val="FFFF00"/>
                </a:solidFill>
                <a:effectLst/>
                <a:latin typeface="Arial" panose="020B0604020202020204" pitchFamily="34" charset="0"/>
                <a:cs typeface="Arial" panose="020B0604020202020204" pitchFamily="34" charset="0"/>
              </a:rPr>
              <a:t>Виновность</a:t>
            </a:r>
          </a:p>
          <a:p>
            <a:endParaRPr lang="ru-RU" sz="4400" dirty="0">
              <a:solidFill>
                <a:srgbClr val="FFFF00"/>
              </a:solidFill>
              <a:effectLst/>
              <a:latin typeface="Arial" panose="020B0604020202020204" pitchFamily="34" charset="0"/>
              <a:cs typeface="Arial" panose="020B0604020202020204" pitchFamily="34" charset="0"/>
            </a:endParaRPr>
          </a:p>
          <a:p>
            <a:r>
              <a:rPr lang="ru-RU" sz="5400" dirty="0">
                <a:effectLst/>
                <a:latin typeface="Arial" panose="020B0604020202020204" pitchFamily="34" charset="0"/>
                <a:cs typeface="Arial" panose="020B0604020202020204" pitchFamily="34" charset="0"/>
              </a:rPr>
              <a:t>п</a:t>
            </a:r>
            <a:r>
              <a:rPr lang="ru-RU" sz="5400" dirty="0" smtClean="0">
                <a:effectLst/>
                <a:latin typeface="Arial" panose="020B0604020202020204" pitchFamily="34" charset="0"/>
                <a:cs typeface="Arial" panose="020B0604020202020204" pitchFamily="34" charset="0"/>
              </a:rPr>
              <a:t>сихическое отношение лица к содеянному в форме </a:t>
            </a:r>
            <a:r>
              <a:rPr lang="ru-RU" sz="5400" dirty="0" smtClean="0">
                <a:solidFill>
                  <a:srgbClr val="FFFF00"/>
                </a:solidFill>
                <a:effectLst/>
                <a:latin typeface="Arial" panose="020B0604020202020204" pitchFamily="34" charset="0"/>
                <a:cs typeface="Arial" panose="020B0604020202020204" pitchFamily="34" charset="0"/>
              </a:rPr>
              <a:t>умысла </a:t>
            </a:r>
            <a:r>
              <a:rPr lang="ru-RU" sz="5400" dirty="0" smtClean="0">
                <a:effectLst/>
                <a:latin typeface="Arial" panose="020B0604020202020204" pitchFamily="34" charset="0"/>
                <a:cs typeface="Arial" panose="020B0604020202020204" pitchFamily="34" charset="0"/>
              </a:rPr>
              <a:t>или</a:t>
            </a:r>
            <a:r>
              <a:rPr lang="ru-RU" sz="5400" dirty="0" smtClean="0">
                <a:solidFill>
                  <a:srgbClr val="FFFF00"/>
                </a:solidFill>
                <a:effectLst/>
                <a:latin typeface="Arial" panose="020B0604020202020204" pitchFamily="34" charset="0"/>
                <a:cs typeface="Arial" panose="020B0604020202020204" pitchFamily="34" charset="0"/>
              </a:rPr>
              <a:t> неосторожности</a:t>
            </a:r>
            <a:endParaRPr lang="ru-RU" sz="5400" dirty="0">
              <a:solidFill>
                <a:srgbClr val="FFFF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3907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7">
                                            <p:txEl>
                                              <p:pRg st="2" end="2"/>
                                            </p:txEl>
                                          </p:spTgt>
                                        </p:tgtEl>
                                        <p:attrNameLst>
                                          <p:attrName>style.visibility</p:attrName>
                                        </p:attrNameLst>
                                      </p:cBhvr>
                                      <p:to>
                                        <p:strVal val="visible"/>
                                      </p:to>
                                    </p:set>
                                    <p:animEffect transition="in" filter="fade">
                                      <p:cBhvr>
                                        <p:cTn id="12" dur="1000"/>
                                        <p:tgtEl>
                                          <p:spTgt spid="11267">
                                            <p:txEl>
                                              <p:pRg st="2" end="2"/>
                                            </p:txEl>
                                          </p:spTgt>
                                        </p:tgtEl>
                                      </p:cBhvr>
                                    </p:animEffect>
                                    <p:anim calcmode="lin" valueType="num">
                                      <p:cBhvr>
                                        <p:cTn id="13"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476672"/>
            <a:ext cx="8244407" cy="6381328"/>
          </a:xfrm>
        </p:spPr>
        <p:txBody>
          <a:bodyPr/>
          <a:lstStyle/>
          <a:p>
            <a:pPr marL="0" indent="0">
              <a:buNone/>
            </a:pPr>
            <a:r>
              <a:rPr lang="ru-RU" sz="4400" dirty="0" smtClean="0">
                <a:solidFill>
                  <a:srgbClr val="FFFF00"/>
                </a:solidFill>
              </a:rPr>
              <a:t>Совершение </a:t>
            </a:r>
            <a:r>
              <a:rPr lang="ru-RU" sz="4400" dirty="0" err="1" smtClean="0">
                <a:solidFill>
                  <a:srgbClr val="FFFF00"/>
                </a:solidFill>
              </a:rPr>
              <a:t>деликтоспособным</a:t>
            </a:r>
            <a:r>
              <a:rPr lang="ru-RU" sz="4400" dirty="0" smtClean="0">
                <a:solidFill>
                  <a:srgbClr val="FFFF00"/>
                </a:solidFill>
              </a:rPr>
              <a:t> </a:t>
            </a:r>
          </a:p>
          <a:p>
            <a:pPr marL="0" indent="0">
              <a:buNone/>
            </a:pPr>
            <a:r>
              <a:rPr lang="ru-RU" sz="4400" dirty="0">
                <a:solidFill>
                  <a:srgbClr val="FFFF00"/>
                </a:solidFill>
              </a:rPr>
              <a:t>с</a:t>
            </a:r>
            <a:r>
              <a:rPr lang="ru-RU" sz="4400" dirty="0" smtClean="0">
                <a:solidFill>
                  <a:srgbClr val="FFFF00"/>
                </a:solidFill>
              </a:rPr>
              <a:t>убъектом</a:t>
            </a:r>
          </a:p>
          <a:p>
            <a:pPr marL="0" indent="0">
              <a:buNone/>
            </a:pPr>
            <a:r>
              <a:rPr lang="ru-RU" sz="5400" dirty="0"/>
              <a:t>ф</a:t>
            </a:r>
            <a:r>
              <a:rPr lang="ru-RU" sz="5400" dirty="0" smtClean="0"/>
              <a:t>изическое, вменяемое лицо, достигшее возраста уголовной ответственности</a:t>
            </a:r>
            <a:endParaRPr lang="ru-RU" sz="5400" dirty="0"/>
          </a:p>
          <a:p>
            <a:pPr marL="0" indent="0">
              <a:buNone/>
            </a:pPr>
            <a:endParaRPr lang="ru-RU" dirty="0">
              <a:solidFill>
                <a:srgbClr val="FFFF00"/>
              </a:solidFill>
            </a:endParaRPr>
          </a:p>
        </p:txBody>
      </p:sp>
    </p:spTree>
    <p:extLst>
      <p:ext uri="{BB962C8B-B14F-4D97-AF65-F5344CB8AC3E}">
        <p14:creationId xmlns:p14="http://schemas.microsoft.com/office/powerpoint/2010/main" val="1485934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27583" y="620688"/>
            <a:ext cx="8290587" cy="6120680"/>
          </a:xfrm>
        </p:spPr>
        <p:txBody>
          <a:bodyPr/>
          <a:lstStyle/>
          <a:p>
            <a:r>
              <a:rPr lang="ru-RU" altLang="ru-RU" sz="4800" dirty="0" smtClean="0">
                <a:solidFill>
                  <a:srgbClr val="FFFF00"/>
                </a:solidFill>
              </a:rPr>
              <a:t>Невменяемость</a:t>
            </a:r>
          </a:p>
          <a:p>
            <a:endParaRPr lang="ru-RU" altLang="ru-RU" sz="2800" dirty="0" smtClean="0"/>
          </a:p>
          <a:p>
            <a:r>
              <a:rPr lang="ru-RU" altLang="ru-RU" sz="2800" dirty="0" smtClean="0"/>
              <a:t>Не </a:t>
            </a:r>
            <a:r>
              <a:rPr lang="ru-RU" altLang="ru-RU" sz="2800" dirty="0"/>
              <a:t>подлежит уголовной ответственности лицо, которое во время совершения общественно опасного деяния находилось в состоянии невменяемости, то есть не могло осознавать фактический характер и общественную опасность своих действий (бездействия) либо руководить ими вследствие хронического психического расстройства, временного психического расстройства, слабоумия либо иного болезненного состояния </a:t>
            </a:r>
            <a:r>
              <a:rPr lang="ru-RU" altLang="ru-RU" sz="2800" dirty="0" smtClean="0"/>
              <a:t>психики</a:t>
            </a:r>
          </a:p>
        </p:txBody>
      </p:sp>
    </p:spTree>
    <p:extLst>
      <p:ext uri="{BB962C8B-B14F-4D97-AF65-F5344CB8AC3E}">
        <p14:creationId xmlns:p14="http://schemas.microsoft.com/office/powerpoint/2010/main" val="51895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7">
                                            <p:txEl>
                                              <p:pRg st="2" end="2"/>
                                            </p:txEl>
                                          </p:spTgt>
                                        </p:tgtEl>
                                        <p:attrNameLst>
                                          <p:attrName>style.visibility</p:attrName>
                                        </p:attrNameLst>
                                      </p:cBhvr>
                                      <p:to>
                                        <p:strVal val="visible"/>
                                      </p:to>
                                    </p:set>
                                    <p:animEffect transition="in" filter="fade">
                                      <p:cBhvr>
                                        <p:cTn id="12" dur="1000"/>
                                        <p:tgtEl>
                                          <p:spTgt spid="11267">
                                            <p:txEl>
                                              <p:pRg st="2" end="2"/>
                                            </p:txEl>
                                          </p:spTgt>
                                        </p:tgtEl>
                                      </p:cBhvr>
                                    </p:animEffect>
                                    <p:anim calcmode="lin" valueType="num">
                                      <p:cBhvr>
                                        <p:cTn id="13"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99592" y="0"/>
            <a:ext cx="8244408" cy="6858000"/>
          </a:xfrm>
        </p:spPr>
        <p:txBody>
          <a:bodyPr/>
          <a:lstStyle/>
          <a:p>
            <a:r>
              <a:rPr lang="ru-RU" altLang="ru-RU" sz="1600" dirty="0" smtClean="0">
                <a:solidFill>
                  <a:srgbClr val="FFFF00"/>
                </a:solidFill>
              </a:rPr>
              <a:t>Лица</a:t>
            </a:r>
            <a:r>
              <a:rPr lang="ru-RU" altLang="ru-RU" sz="1600" dirty="0">
                <a:solidFill>
                  <a:srgbClr val="FFFF00"/>
                </a:solidFill>
              </a:rPr>
              <a:t>, достигшие ко времени совершения преступления </a:t>
            </a:r>
            <a:r>
              <a:rPr lang="ru-RU" altLang="ru-RU" sz="1600" dirty="0" smtClean="0">
                <a:solidFill>
                  <a:srgbClr val="FFFF00"/>
                </a:solidFill>
              </a:rPr>
              <a:t>14-летнего </a:t>
            </a:r>
            <a:r>
              <a:rPr lang="ru-RU" altLang="ru-RU" sz="1600" dirty="0">
                <a:solidFill>
                  <a:srgbClr val="FFFF00"/>
                </a:solidFill>
              </a:rPr>
              <a:t>возраста, подлежат уголовной ответственности за убийство (статья 105), умышленное причинение тяжкого вреда здоровью (статья 111), умышленное причинение средней тяжести вреда здоровью (статья 112), похищение человека (статья 126), изнасилование (статья 131), насильственные действия сексуального характера (статья 132), кражу (статья 158), грабеж (статья 161), разбой (статья 162), вымогательство (статья 163), неправомерное завладение автомобилем или иным транспортным средством без цели хищения (статья 166), умышленные уничтожение или повреждение имущества при отягчающих обстоятельствах (</a:t>
            </a:r>
            <a:r>
              <a:rPr lang="ru-RU" altLang="ru-RU" sz="1600" dirty="0" smtClean="0">
                <a:solidFill>
                  <a:srgbClr val="FFFF00"/>
                </a:solidFill>
              </a:rPr>
              <a:t>ч.2 </a:t>
            </a:r>
            <a:r>
              <a:rPr lang="ru-RU" altLang="ru-RU" sz="1600" dirty="0">
                <a:solidFill>
                  <a:srgbClr val="FFFF00"/>
                </a:solidFill>
              </a:rPr>
              <a:t>статьи 167), террористический акт (статья 205</a:t>
            </a:r>
            <a:r>
              <a:rPr lang="ru-RU" altLang="ru-RU" sz="1600" dirty="0" smtClean="0">
                <a:solidFill>
                  <a:srgbClr val="FFFF00"/>
                </a:solidFill>
              </a:rPr>
              <a:t>),</a:t>
            </a:r>
            <a:r>
              <a:rPr lang="ru-RU" sz="1600" dirty="0">
                <a:effectLst/>
              </a:rPr>
              <a:t> </a:t>
            </a:r>
            <a:r>
              <a:rPr lang="ru-RU" sz="1600" dirty="0">
                <a:solidFill>
                  <a:srgbClr val="FF0000"/>
                </a:solidFill>
                <a:effectLst/>
              </a:rPr>
              <a:t>прохождение обучения в целях осуществления террористической деятельности </a:t>
            </a:r>
            <a:r>
              <a:rPr lang="ru-RU" altLang="ru-RU" sz="1600" dirty="0" smtClean="0">
                <a:solidFill>
                  <a:srgbClr val="FF0000"/>
                </a:solidFill>
              </a:rPr>
              <a:t> (статья 205.3</a:t>
            </a:r>
            <a:r>
              <a:rPr lang="ru-RU" altLang="ru-RU" sz="1600" dirty="0" smtClean="0">
                <a:solidFill>
                  <a:srgbClr val="FFFF00"/>
                </a:solidFill>
              </a:rPr>
              <a:t>),</a:t>
            </a:r>
            <a:r>
              <a:rPr lang="ru-RU" altLang="ru-RU" sz="1600" dirty="0" smtClean="0">
                <a:solidFill>
                  <a:srgbClr val="FF0000"/>
                </a:solidFill>
              </a:rPr>
              <a:t> </a:t>
            </a:r>
            <a:r>
              <a:rPr lang="ru-RU" sz="1600" dirty="0">
                <a:solidFill>
                  <a:srgbClr val="FF0000"/>
                </a:solidFill>
                <a:effectLst/>
              </a:rPr>
              <a:t>участие в террористическом сообществе (часть вторая статьи 205.4), участие в деятельности террористической организации (часть вторая статьи 205.5), несообщение о преступлении (статья 205.6),</a:t>
            </a:r>
            <a:r>
              <a:rPr lang="ru-RU" sz="1600" dirty="0">
                <a:effectLst/>
              </a:rPr>
              <a:t> </a:t>
            </a:r>
            <a:r>
              <a:rPr lang="ru-RU" altLang="ru-RU" sz="1600" dirty="0" smtClean="0">
                <a:solidFill>
                  <a:srgbClr val="FFFF00"/>
                </a:solidFill>
              </a:rPr>
              <a:t>захват </a:t>
            </a:r>
            <a:r>
              <a:rPr lang="ru-RU" altLang="ru-RU" sz="1600" dirty="0">
                <a:solidFill>
                  <a:srgbClr val="FFFF00"/>
                </a:solidFill>
              </a:rPr>
              <a:t>заложника (статья 206), заведомо ложное сообщение об акте терроризма (статья 207</a:t>
            </a:r>
            <a:r>
              <a:rPr lang="ru-RU" altLang="ru-RU" sz="1600" dirty="0" smtClean="0">
                <a:solidFill>
                  <a:srgbClr val="FFFF00"/>
                </a:solidFill>
              </a:rPr>
              <a:t>),</a:t>
            </a:r>
            <a:r>
              <a:rPr lang="ru-RU" sz="1600" dirty="0">
                <a:effectLst/>
              </a:rPr>
              <a:t> </a:t>
            </a:r>
            <a:r>
              <a:rPr lang="ru-RU" sz="1600" dirty="0">
                <a:solidFill>
                  <a:srgbClr val="FF0000"/>
                </a:solidFill>
                <a:effectLst/>
              </a:rPr>
              <a:t>участие в незаконном вооруженном формировании (часть вторая статьи 208), угон судна воздушного или водного транспорта либо железнодорожного подвижного состава (статья 211), участие в массовых беспорядках (часть вторая статьи 212</a:t>
            </a:r>
            <a:r>
              <a:rPr lang="ru-RU" sz="1600" dirty="0" smtClean="0">
                <a:solidFill>
                  <a:srgbClr val="FF0000"/>
                </a:solidFill>
                <a:effectLst/>
              </a:rPr>
              <a:t>),</a:t>
            </a:r>
            <a:r>
              <a:rPr lang="ru-RU" altLang="ru-RU" sz="1600" dirty="0" smtClean="0">
                <a:solidFill>
                  <a:srgbClr val="FFFF00"/>
                </a:solidFill>
              </a:rPr>
              <a:t> </a:t>
            </a:r>
            <a:r>
              <a:rPr lang="ru-RU" altLang="ru-RU" sz="1600" dirty="0">
                <a:solidFill>
                  <a:srgbClr val="FFFF00"/>
                </a:solidFill>
              </a:rPr>
              <a:t>хулиганство при отягчающих обстоятельствах (части вторая и третья статьи 213), вандализм (статья 214), незаконные приобретение, передача, сбыт, хранение, перевозка или ношение взрывчатых веществ или взрывных устройств (статья 222.1), незаконное изготовление взрывчатых веществ или взрывных устройств (статья 223.1), хищение либо вымогательство оружия, боеприпасов, взрывчатых веществ и взрывных устройств (статья 226), хищение либо вымогательство наркотических средств или психотропных веществ (статья 229), приведение в негодность транспортных средств или путей сообщения (статья 267</a:t>
            </a:r>
            <a:r>
              <a:rPr lang="ru-RU" altLang="ru-RU" sz="1600" dirty="0" smtClean="0">
                <a:solidFill>
                  <a:srgbClr val="FFFF00"/>
                </a:solidFill>
              </a:rPr>
              <a:t>), </a:t>
            </a:r>
            <a:r>
              <a:rPr lang="ru-RU" sz="1600" dirty="0">
                <a:solidFill>
                  <a:srgbClr val="FF0000"/>
                </a:solidFill>
                <a:effectLst/>
              </a:rPr>
              <a:t>посягательство на жизнь государственного или общественного деятеля (статья 277), нападение на лиц или учреждения, которые пользуются международной защитой (статья 360), акт международного терроризма (статья 361).</a:t>
            </a:r>
          </a:p>
          <a:p>
            <a:r>
              <a:rPr lang="ru-RU" altLang="ru-RU" sz="1600" dirty="0" smtClean="0">
                <a:solidFill>
                  <a:srgbClr val="FF0000"/>
                </a:solidFill>
              </a:rPr>
              <a:t>.</a:t>
            </a:r>
          </a:p>
        </p:txBody>
      </p:sp>
    </p:spTree>
    <p:extLst>
      <p:ext uri="{BB962C8B-B14F-4D97-AF65-F5344CB8AC3E}">
        <p14:creationId xmlns:p14="http://schemas.microsoft.com/office/powerpoint/2010/main" val="1021870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circle(in)">
                                      <p:cBhvr>
                                        <p:cTn id="7" dur="2000"/>
                                        <p:tgtEl>
                                          <p:spTgt spid="112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circle(in)">
                                      <p:cBhvr>
                                        <p:cTn id="12" dur="2000"/>
                                        <p:tgtEl>
                                          <p:spTgt spid="112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99592" y="692696"/>
            <a:ext cx="8229600" cy="5877272"/>
          </a:xfrm>
        </p:spPr>
        <p:txBody>
          <a:bodyPr/>
          <a:lstStyle/>
          <a:p>
            <a:r>
              <a:rPr lang="ru-RU" altLang="ru-RU" sz="4000" dirty="0" smtClean="0">
                <a:solidFill>
                  <a:srgbClr val="FFFF00"/>
                </a:solidFill>
              </a:rPr>
              <a:t>Состав преступления</a:t>
            </a:r>
          </a:p>
          <a:p>
            <a:endParaRPr lang="ru-RU" altLang="ru-RU" sz="4000" dirty="0">
              <a:solidFill>
                <a:srgbClr val="FFFF00"/>
              </a:solidFill>
            </a:endParaRPr>
          </a:p>
          <a:p>
            <a:r>
              <a:rPr lang="ru-RU" altLang="ru-RU" sz="4000" dirty="0"/>
              <a:t>с</a:t>
            </a:r>
            <a:r>
              <a:rPr lang="ru-RU" altLang="ru-RU" sz="4000" dirty="0" smtClean="0"/>
              <a:t>овокупность объективных и субъективных признаков, характеризующих деяние как преступление</a:t>
            </a:r>
          </a:p>
        </p:txBody>
      </p:sp>
    </p:spTree>
    <p:extLst>
      <p:ext uri="{BB962C8B-B14F-4D97-AF65-F5344CB8AC3E}">
        <p14:creationId xmlns:p14="http://schemas.microsoft.com/office/powerpoint/2010/main" val="8775903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99591" y="764704"/>
            <a:ext cx="8226829" cy="6093296"/>
          </a:xfrm>
        </p:spPr>
        <p:txBody>
          <a:bodyPr/>
          <a:lstStyle/>
          <a:p>
            <a:r>
              <a:rPr lang="ru-RU" altLang="ru-RU" sz="4400" dirty="0" smtClean="0">
                <a:solidFill>
                  <a:srgbClr val="FFFF00"/>
                </a:solidFill>
              </a:rPr>
              <a:t>Структура</a:t>
            </a:r>
          </a:p>
          <a:p>
            <a:endParaRPr lang="ru-RU" altLang="ru-RU" sz="3600" dirty="0">
              <a:solidFill>
                <a:srgbClr val="FFFF00"/>
              </a:solidFill>
            </a:endParaRPr>
          </a:p>
          <a:p>
            <a:pPr marL="571500" indent="-571500">
              <a:buFont typeface="Arial" pitchFamily="34" charset="0"/>
              <a:buChar char="•"/>
            </a:pPr>
            <a:r>
              <a:rPr lang="ru-RU" altLang="ru-RU" sz="4800" dirty="0"/>
              <a:t>о</a:t>
            </a:r>
            <a:r>
              <a:rPr lang="ru-RU" altLang="ru-RU" sz="4800" dirty="0" smtClean="0"/>
              <a:t>бъект,</a:t>
            </a:r>
          </a:p>
          <a:p>
            <a:pPr marL="571500" indent="-571500">
              <a:buFont typeface="Arial" pitchFamily="34" charset="0"/>
              <a:buChar char="•"/>
            </a:pPr>
            <a:r>
              <a:rPr lang="ru-RU" altLang="ru-RU" sz="4800" dirty="0"/>
              <a:t>о</a:t>
            </a:r>
            <a:r>
              <a:rPr lang="ru-RU" altLang="ru-RU" sz="4800" dirty="0" smtClean="0"/>
              <a:t>бъективная сторона,</a:t>
            </a:r>
          </a:p>
          <a:p>
            <a:pPr marL="571500" indent="-571500">
              <a:buFont typeface="Arial" pitchFamily="34" charset="0"/>
              <a:buChar char="•"/>
            </a:pPr>
            <a:r>
              <a:rPr lang="ru-RU" altLang="ru-RU" sz="4800" dirty="0"/>
              <a:t>с</a:t>
            </a:r>
            <a:r>
              <a:rPr lang="ru-RU" altLang="ru-RU" sz="4800" dirty="0" smtClean="0"/>
              <a:t>убъект,</a:t>
            </a:r>
          </a:p>
          <a:p>
            <a:pPr marL="571500" indent="-571500">
              <a:buFont typeface="Arial" pitchFamily="34" charset="0"/>
              <a:buChar char="•"/>
            </a:pPr>
            <a:r>
              <a:rPr lang="ru-RU" altLang="ru-RU" sz="4800" dirty="0"/>
              <a:t>с</a:t>
            </a:r>
            <a:r>
              <a:rPr lang="ru-RU" altLang="ru-RU" sz="4800" dirty="0" smtClean="0"/>
              <a:t>убъективная сторона</a:t>
            </a:r>
          </a:p>
        </p:txBody>
      </p:sp>
    </p:spTree>
    <p:extLst>
      <p:ext uri="{BB962C8B-B14F-4D97-AF65-F5344CB8AC3E}">
        <p14:creationId xmlns:p14="http://schemas.microsoft.com/office/powerpoint/2010/main" val="5176083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r>
              <a:rPr lang="ru-RU" sz="4800" dirty="0" smtClean="0">
                <a:solidFill>
                  <a:srgbClr val="FFFF00"/>
                </a:solidFill>
              </a:rPr>
              <a:t>Криминологические аспекты преступного поведения</a:t>
            </a:r>
            <a:endParaRPr lang="ru-RU" sz="4800" dirty="0">
              <a:solidFill>
                <a:srgbClr val="FFFF00"/>
              </a:solidFill>
            </a:endParaRPr>
          </a:p>
        </p:txBody>
      </p:sp>
    </p:spTree>
    <p:extLst>
      <p:ext uri="{BB962C8B-B14F-4D97-AF65-F5344CB8AC3E}">
        <p14:creationId xmlns:p14="http://schemas.microsoft.com/office/powerpoint/2010/main" val="1721543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27584" y="908720"/>
            <a:ext cx="8316416" cy="5949279"/>
          </a:xfrm>
        </p:spPr>
        <p:txBody>
          <a:bodyPr/>
          <a:lstStyle/>
          <a:p>
            <a:r>
              <a:rPr lang="ru-RU" altLang="ru-RU" sz="4000" dirty="0" smtClean="0">
                <a:solidFill>
                  <a:srgbClr val="FFFF00"/>
                </a:solidFill>
              </a:rPr>
              <a:t>Причинность – это</a:t>
            </a:r>
          </a:p>
          <a:p>
            <a:r>
              <a:rPr lang="ru-RU" altLang="ru-RU" sz="4000" dirty="0" smtClean="0"/>
              <a:t>объективно </a:t>
            </a:r>
            <a:r>
              <a:rPr lang="ru-RU" altLang="ru-RU" sz="4000" dirty="0"/>
              <a:t>существующая связь, зависимость между двумя или несколькими явлениями, при которой одно из них (причина) порождает другие (следствия</a:t>
            </a:r>
            <a:r>
              <a:rPr lang="ru-RU" altLang="ru-RU" sz="4000" dirty="0" smtClean="0"/>
              <a:t>)</a:t>
            </a:r>
          </a:p>
        </p:txBody>
      </p:sp>
    </p:spTree>
    <p:extLst>
      <p:ext uri="{BB962C8B-B14F-4D97-AF65-F5344CB8AC3E}">
        <p14:creationId xmlns:p14="http://schemas.microsoft.com/office/powerpoint/2010/main" val="209909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fade">
                                      <p:cBhvr>
                                        <p:cTn id="12" dur="1000"/>
                                        <p:tgtEl>
                                          <p:spTgt spid="11267">
                                            <p:txEl>
                                              <p:pRg st="1" end="1"/>
                                            </p:txEl>
                                          </p:spTgt>
                                        </p:tgtEl>
                                      </p:cBhvr>
                                    </p:animEffect>
                                    <p:anim calcmode="lin" valueType="num">
                                      <p:cBhvr>
                                        <p:cTn id="13"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71268" y="332656"/>
            <a:ext cx="8272732" cy="6525343"/>
          </a:xfrm>
        </p:spPr>
        <p:txBody>
          <a:bodyPr/>
          <a:lstStyle/>
          <a:p>
            <a:r>
              <a:rPr lang="ru-RU" altLang="ru-RU" sz="4400" dirty="0">
                <a:solidFill>
                  <a:srgbClr val="FFFF00"/>
                </a:solidFill>
              </a:rPr>
              <a:t>Причины преступности и условия, ей способствующие, </a:t>
            </a:r>
            <a:endParaRPr lang="ru-RU" altLang="ru-RU" sz="4400" dirty="0" smtClean="0">
              <a:solidFill>
                <a:srgbClr val="FFFF00"/>
              </a:solidFill>
            </a:endParaRPr>
          </a:p>
          <a:p>
            <a:endParaRPr lang="ru-RU" altLang="ru-RU" sz="3600" dirty="0">
              <a:solidFill>
                <a:srgbClr val="FFFF00"/>
              </a:solidFill>
            </a:endParaRPr>
          </a:p>
          <a:p>
            <a:r>
              <a:rPr lang="ru-RU" altLang="ru-RU" sz="3600" dirty="0" smtClean="0"/>
              <a:t>объединяются </a:t>
            </a:r>
            <a:r>
              <a:rPr lang="ru-RU" altLang="ru-RU" sz="3600" dirty="0"/>
              <a:t>общим термином </a:t>
            </a:r>
            <a:r>
              <a:rPr lang="ru-RU" altLang="ru-RU" sz="4400" dirty="0">
                <a:solidFill>
                  <a:srgbClr val="FFFF00"/>
                </a:solidFill>
              </a:rPr>
              <a:t>детерминации</a:t>
            </a:r>
            <a:r>
              <a:rPr lang="ru-RU" altLang="ru-RU" sz="3600" dirty="0">
                <a:solidFill>
                  <a:srgbClr val="FFFF00"/>
                </a:solidFill>
              </a:rPr>
              <a:t> </a:t>
            </a:r>
            <a:r>
              <a:rPr lang="ru-RU" altLang="ru-RU" sz="3600" dirty="0"/>
              <a:t>преступности, т.е. объективной зависимости причинной обусловленности ее от других явлений природы и </a:t>
            </a:r>
            <a:r>
              <a:rPr lang="ru-RU" altLang="ru-RU" sz="3600" dirty="0" smtClean="0"/>
              <a:t>общества</a:t>
            </a:r>
          </a:p>
        </p:txBody>
      </p:sp>
    </p:spTree>
    <p:extLst>
      <p:ext uri="{BB962C8B-B14F-4D97-AF65-F5344CB8AC3E}">
        <p14:creationId xmlns:p14="http://schemas.microsoft.com/office/powerpoint/2010/main" val="14533795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r>
              <a:rPr lang="ru-RU" dirty="0" err="1">
                <a:solidFill>
                  <a:srgbClr val="FFFF00"/>
                </a:solidFill>
              </a:rPr>
              <a:t>Девиантное</a:t>
            </a:r>
            <a:r>
              <a:rPr lang="ru-RU" dirty="0">
                <a:solidFill>
                  <a:srgbClr val="FFFF00"/>
                </a:solidFill>
              </a:rPr>
              <a:t> поведение </a:t>
            </a:r>
            <a:r>
              <a:rPr lang="ru-RU" dirty="0"/>
              <a:t>- это поведение, отклоняющееся от общепринятых, наиболее распространённых и устоявшихся норм в определённых сообществах в определённый период их </a:t>
            </a:r>
            <a:r>
              <a:rPr lang="ru-RU" dirty="0" smtClean="0"/>
              <a:t>развития</a:t>
            </a:r>
            <a:endParaRPr lang="ru-RU" dirty="0"/>
          </a:p>
          <a:p>
            <a:pPr marL="0" indent="0">
              <a:buNone/>
            </a:pPr>
            <a:endParaRPr lang="ru-RU" dirty="0"/>
          </a:p>
        </p:txBody>
      </p:sp>
    </p:spTree>
    <p:extLst>
      <p:ext uri="{BB962C8B-B14F-4D97-AF65-F5344CB8AC3E}">
        <p14:creationId xmlns:p14="http://schemas.microsoft.com/office/powerpoint/2010/main" val="19330675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99592" y="692696"/>
            <a:ext cx="8244408" cy="6165303"/>
          </a:xfrm>
        </p:spPr>
        <p:txBody>
          <a:bodyPr/>
          <a:lstStyle/>
          <a:p>
            <a:r>
              <a:rPr lang="ru-RU" altLang="ru-RU" sz="3600" dirty="0" smtClean="0">
                <a:solidFill>
                  <a:srgbClr val="FFFF00"/>
                </a:solidFill>
              </a:rPr>
              <a:t>Причины конкретного преступления</a:t>
            </a:r>
          </a:p>
          <a:p>
            <a:r>
              <a:rPr lang="ru-RU" altLang="ru-RU" sz="3600" dirty="0">
                <a:solidFill>
                  <a:srgbClr val="FFFF00"/>
                </a:solidFill>
              </a:rPr>
              <a:t>с</a:t>
            </a:r>
            <a:r>
              <a:rPr lang="ru-RU" altLang="ru-RU" sz="3600" dirty="0" smtClean="0">
                <a:solidFill>
                  <a:srgbClr val="FFFF00"/>
                </a:solidFill>
              </a:rPr>
              <a:t>убъективного характера:</a:t>
            </a:r>
            <a:endParaRPr lang="ru-RU" altLang="ru-RU" sz="3600" dirty="0">
              <a:solidFill>
                <a:srgbClr val="FFFF00"/>
              </a:solidFill>
            </a:endParaRPr>
          </a:p>
          <a:p>
            <a:pPr marL="571500" lvl="0" indent="-571500">
              <a:buFont typeface="Arial" pitchFamily="34" charset="0"/>
              <a:buChar char="•"/>
            </a:pPr>
            <a:r>
              <a:rPr lang="ru-RU" sz="3600" dirty="0">
                <a:effectLst/>
              </a:rPr>
              <a:t>криминогенная </a:t>
            </a:r>
            <a:r>
              <a:rPr lang="ru-RU" sz="3600" dirty="0" smtClean="0">
                <a:effectLst/>
              </a:rPr>
              <a:t>мотивация,</a:t>
            </a:r>
            <a:endParaRPr lang="ru-RU" sz="3600" dirty="0">
              <a:effectLst/>
            </a:endParaRPr>
          </a:p>
          <a:p>
            <a:pPr marL="571500" lvl="0" indent="-571500">
              <a:buFont typeface="Arial" pitchFamily="34" charset="0"/>
              <a:buChar char="•"/>
            </a:pPr>
            <a:r>
              <a:rPr lang="ru-RU" sz="3600" dirty="0">
                <a:effectLst/>
              </a:rPr>
              <a:t>психофизиологические и психологические особенности личности, способствующие формированию внутренней установки на совершение </a:t>
            </a:r>
            <a:r>
              <a:rPr lang="ru-RU" sz="3600" dirty="0" smtClean="0">
                <a:effectLst/>
              </a:rPr>
              <a:t>преступлений</a:t>
            </a:r>
            <a:endParaRPr lang="ru-RU" sz="3600" dirty="0">
              <a:effectLst/>
            </a:endParaRPr>
          </a:p>
          <a:p>
            <a:endParaRPr lang="ru-RU" altLang="ru-RU" sz="3600" dirty="0" smtClean="0">
              <a:solidFill>
                <a:srgbClr val="FFFF00"/>
              </a:solidFill>
            </a:endParaRPr>
          </a:p>
        </p:txBody>
      </p:sp>
    </p:spTree>
    <p:extLst>
      <p:ext uri="{BB962C8B-B14F-4D97-AF65-F5344CB8AC3E}">
        <p14:creationId xmlns:p14="http://schemas.microsoft.com/office/powerpoint/2010/main" val="974311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fade">
                                      <p:cBhvr>
                                        <p:cTn id="12" dur="1000"/>
                                        <p:tgtEl>
                                          <p:spTgt spid="11267">
                                            <p:txEl>
                                              <p:pRg st="1" end="1"/>
                                            </p:txEl>
                                          </p:spTgt>
                                        </p:tgtEl>
                                      </p:cBhvr>
                                    </p:animEffect>
                                    <p:anim calcmode="lin" valueType="num">
                                      <p:cBhvr>
                                        <p:cTn id="13"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Effect transition="in" filter="fade">
                                      <p:cBhvr>
                                        <p:cTn id="19" dur="1000"/>
                                        <p:tgtEl>
                                          <p:spTgt spid="11267">
                                            <p:txEl>
                                              <p:pRg st="2" end="2"/>
                                            </p:txEl>
                                          </p:spTgt>
                                        </p:tgtEl>
                                      </p:cBhvr>
                                    </p:animEffect>
                                    <p:anim calcmode="lin" valueType="num">
                                      <p:cBhvr>
                                        <p:cTn id="20"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126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1267">
                                            <p:txEl>
                                              <p:pRg st="3" end="3"/>
                                            </p:txEl>
                                          </p:spTgt>
                                        </p:tgtEl>
                                        <p:attrNameLst>
                                          <p:attrName>style.visibility</p:attrName>
                                        </p:attrNameLst>
                                      </p:cBhvr>
                                      <p:to>
                                        <p:strVal val="visible"/>
                                      </p:to>
                                    </p:set>
                                    <p:animEffect transition="in" filter="fade">
                                      <p:cBhvr>
                                        <p:cTn id="26" dur="1000"/>
                                        <p:tgtEl>
                                          <p:spTgt spid="11267">
                                            <p:txEl>
                                              <p:pRg st="3" end="3"/>
                                            </p:txEl>
                                          </p:spTgt>
                                        </p:tgtEl>
                                      </p:cBhvr>
                                    </p:animEffect>
                                    <p:anim calcmode="lin" valueType="num">
                                      <p:cBhvr>
                                        <p:cTn id="27" dur="10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1126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99592" y="332656"/>
            <a:ext cx="8244408" cy="6525344"/>
          </a:xfrm>
        </p:spPr>
        <p:txBody>
          <a:bodyPr/>
          <a:lstStyle/>
          <a:p>
            <a:pPr lvl="0">
              <a:buClr>
                <a:srgbClr val="FFFFCC"/>
              </a:buClr>
            </a:pPr>
            <a:r>
              <a:rPr lang="ru-RU" altLang="ru-RU" sz="3600" dirty="0">
                <a:solidFill>
                  <a:srgbClr val="FFFF00"/>
                </a:solidFill>
              </a:rPr>
              <a:t>Причины конкретного преступления</a:t>
            </a:r>
          </a:p>
          <a:p>
            <a:pPr lvl="0">
              <a:buClr>
                <a:srgbClr val="FFFFCC"/>
              </a:buClr>
            </a:pPr>
            <a:r>
              <a:rPr lang="ru-RU" altLang="ru-RU" sz="3600" dirty="0" smtClean="0">
                <a:solidFill>
                  <a:srgbClr val="FFFF00"/>
                </a:solidFill>
              </a:rPr>
              <a:t>объективного </a:t>
            </a:r>
            <a:r>
              <a:rPr lang="ru-RU" altLang="ru-RU" sz="3600" dirty="0">
                <a:solidFill>
                  <a:srgbClr val="FFFF00"/>
                </a:solidFill>
              </a:rPr>
              <a:t>характера</a:t>
            </a:r>
            <a:r>
              <a:rPr lang="ru-RU" altLang="ru-RU" sz="3600" dirty="0" smtClean="0">
                <a:solidFill>
                  <a:srgbClr val="FFFF00"/>
                </a:solidFill>
              </a:rPr>
              <a:t>:</a:t>
            </a:r>
          </a:p>
          <a:p>
            <a:pPr marL="457200" lvl="0" indent="-457200">
              <a:buFont typeface="Arial" pitchFamily="34" charset="0"/>
              <a:buChar char="•"/>
            </a:pPr>
            <a:r>
              <a:rPr lang="ru-RU" sz="2800" dirty="0">
                <a:effectLst/>
              </a:rPr>
              <a:t>среда, формирующая дисгармонию или деформацию потребностей, интересов, ценностных ориентаций конкретной личности, которые становятся </a:t>
            </a:r>
            <a:r>
              <a:rPr lang="ru-RU" sz="2800" dirty="0" smtClean="0">
                <a:effectLst/>
              </a:rPr>
              <a:t>основой криминогенной личности;</a:t>
            </a:r>
            <a:endParaRPr lang="ru-RU" sz="2800" dirty="0">
              <a:effectLst/>
            </a:endParaRPr>
          </a:p>
          <a:p>
            <a:pPr marL="457200" indent="-457200">
              <a:buFont typeface="Arial" pitchFamily="34" charset="0"/>
              <a:buChar char="•"/>
            </a:pPr>
            <a:r>
              <a:rPr lang="ru-RU" sz="2800" dirty="0">
                <a:effectLst/>
              </a:rPr>
              <a:t>конкретная жизненная ситуация, в которой находится личность в процессе формирования, жизнедеятельности и непосредственно в процессе совершения </a:t>
            </a:r>
            <a:r>
              <a:rPr lang="ru-RU" sz="2800" dirty="0" smtClean="0">
                <a:effectLst/>
              </a:rPr>
              <a:t>преступления</a:t>
            </a:r>
            <a:endParaRPr lang="ru-RU" altLang="ru-RU" sz="2800" dirty="0"/>
          </a:p>
          <a:p>
            <a:endParaRPr lang="ru-RU" sz="2200" dirty="0">
              <a:effectLst/>
            </a:endParaRPr>
          </a:p>
        </p:txBody>
      </p:sp>
    </p:spTree>
    <p:extLst>
      <p:ext uri="{BB962C8B-B14F-4D97-AF65-F5344CB8AC3E}">
        <p14:creationId xmlns:p14="http://schemas.microsoft.com/office/powerpoint/2010/main" val="4115884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fade">
                                      <p:cBhvr>
                                        <p:cTn id="12" dur="1000"/>
                                        <p:tgtEl>
                                          <p:spTgt spid="11267">
                                            <p:txEl>
                                              <p:pRg st="1" end="1"/>
                                            </p:txEl>
                                          </p:spTgt>
                                        </p:tgtEl>
                                      </p:cBhvr>
                                    </p:animEffect>
                                    <p:anim calcmode="lin" valueType="num">
                                      <p:cBhvr>
                                        <p:cTn id="13"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Effect transition="in" filter="wipe(down)">
                                      <p:cBhvr>
                                        <p:cTn id="19" dur="500"/>
                                        <p:tgtEl>
                                          <p:spTgt spid="11267">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11267">
                                            <p:txEl>
                                              <p:pRg st="3" end="3"/>
                                            </p:txEl>
                                          </p:spTgt>
                                        </p:tgtEl>
                                        <p:attrNameLst>
                                          <p:attrName>style.visibility</p:attrName>
                                        </p:attrNameLst>
                                      </p:cBhvr>
                                      <p:to>
                                        <p:strVal val="visible"/>
                                      </p:to>
                                    </p:set>
                                    <p:animEffect transition="in" filter="wipe(down)">
                                      <p:cBhvr>
                                        <p:cTn id="24" dur="500"/>
                                        <p:tgtEl>
                                          <p:spTgt spid="112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27584" y="188640"/>
            <a:ext cx="8316416" cy="6669359"/>
          </a:xfrm>
        </p:spPr>
        <p:txBody>
          <a:bodyPr/>
          <a:lstStyle/>
          <a:p>
            <a:r>
              <a:rPr lang="ru-RU" altLang="ru-RU" sz="4800" dirty="0">
                <a:solidFill>
                  <a:srgbClr val="FFFF00"/>
                </a:solidFill>
              </a:rPr>
              <a:t>Механизм индивидуального преступного поведения </a:t>
            </a:r>
            <a:endParaRPr lang="ru-RU" altLang="ru-RU" sz="4800" dirty="0" smtClean="0">
              <a:solidFill>
                <a:srgbClr val="FFFF00"/>
              </a:solidFill>
            </a:endParaRPr>
          </a:p>
          <a:p>
            <a:r>
              <a:rPr lang="ru-RU" altLang="ru-RU" sz="2200" dirty="0" smtClean="0">
                <a:solidFill>
                  <a:srgbClr val="FFFF00"/>
                </a:solidFill>
              </a:rPr>
              <a:t>-  </a:t>
            </a:r>
            <a:r>
              <a:rPr lang="ru-RU" altLang="ru-RU" dirty="0"/>
              <a:t>это результат </a:t>
            </a:r>
            <a:r>
              <a:rPr lang="ru-RU" altLang="ru-RU" dirty="0" smtClean="0"/>
              <a:t>взаимодействия </a:t>
            </a:r>
            <a:r>
              <a:rPr lang="ru-RU" altLang="ru-RU" dirty="0"/>
              <a:t>негативных нравственно-психологических свойств личности, сложившихся под влиянием неблагоприятных условий нравственного формирования индивида, и внешних объективных обстоятельств, образующих ситуацию преступления, которая является </a:t>
            </a:r>
            <a:r>
              <a:rPr lang="ru-RU" altLang="ru-RU" dirty="0" smtClean="0"/>
              <a:t>криминогенной</a:t>
            </a:r>
          </a:p>
        </p:txBody>
      </p:sp>
    </p:spTree>
    <p:extLst>
      <p:ext uri="{BB962C8B-B14F-4D97-AF65-F5344CB8AC3E}">
        <p14:creationId xmlns:p14="http://schemas.microsoft.com/office/powerpoint/2010/main" val="1817702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fade">
                                      <p:cBhvr>
                                        <p:cTn id="12" dur="1000"/>
                                        <p:tgtEl>
                                          <p:spTgt spid="11267">
                                            <p:txEl>
                                              <p:pRg st="1" end="1"/>
                                            </p:txEl>
                                          </p:spTgt>
                                        </p:tgtEl>
                                      </p:cBhvr>
                                    </p:animEffect>
                                    <p:anim calcmode="lin" valueType="num">
                                      <p:cBhvr>
                                        <p:cTn id="13"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sz="3600" dirty="0"/>
          </a:p>
        </p:txBody>
      </p:sp>
      <p:sp>
        <p:nvSpPr>
          <p:cNvPr id="3" name="Объект 2"/>
          <p:cNvSpPr>
            <a:spLocks noGrp="1"/>
          </p:cNvSpPr>
          <p:nvPr>
            <p:ph idx="1"/>
          </p:nvPr>
        </p:nvSpPr>
        <p:spPr/>
        <p:txBody>
          <a:bodyPr/>
          <a:lstStyle/>
          <a:p>
            <a:pPr marL="0" indent="0">
              <a:buNone/>
            </a:pPr>
            <a:r>
              <a:rPr lang="ru-RU" sz="4800" dirty="0">
                <a:solidFill>
                  <a:srgbClr val="FFFF00"/>
                </a:solidFill>
              </a:rPr>
              <a:t>Уголовно-процессуальные возможности проведения примирительных процедур</a:t>
            </a:r>
          </a:p>
        </p:txBody>
      </p:sp>
    </p:spTree>
    <p:extLst>
      <p:ext uri="{BB962C8B-B14F-4D97-AF65-F5344CB8AC3E}">
        <p14:creationId xmlns:p14="http://schemas.microsoft.com/office/powerpoint/2010/main" val="11953832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smtClean="0">
                <a:solidFill>
                  <a:srgbClr val="FFFF00"/>
                </a:solidFill>
              </a:rPr>
              <a:t>Статья 144 УПК РФ Порядок </a:t>
            </a:r>
            <a:r>
              <a:rPr lang="ru-RU" sz="2400" dirty="0">
                <a:solidFill>
                  <a:srgbClr val="FFFF00"/>
                </a:solidFill>
              </a:rPr>
              <a:t>рассмотрения сообщения о преступлении</a:t>
            </a:r>
          </a:p>
        </p:txBody>
      </p:sp>
      <p:sp>
        <p:nvSpPr>
          <p:cNvPr id="3" name="Объект 2"/>
          <p:cNvSpPr>
            <a:spLocks noGrp="1"/>
          </p:cNvSpPr>
          <p:nvPr>
            <p:ph idx="1"/>
          </p:nvPr>
        </p:nvSpPr>
        <p:spPr/>
        <p:txBody>
          <a:bodyPr/>
          <a:lstStyle/>
          <a:p>
            <a:pPr marL="0" indent="0">
              <a:buNone/>
            </a:pPr>
            <a:r>
              <a:rPr lang="ru-RU" sz="2600" dirty="0"/>
              <a:t>Дознаватель, орган дознания, следователь, руководитель следственного органа обязаны принять, проверить сообщение о любом совершенном или готовящемся преступлении и в пределах компетенции, установленной настоящим Кодексом, принять по нему решение в срок не позднее 3 суток со дня поступления указанного </a:t>
            </a:r>
            <a:r>
              <a:rPr lang="ru-RU" sz="2600" dirty="0" smtClean="0"/>
              <a:t>сообщения</a:t>
            </a:r>
            <a:endParaRPr lang="ru-RU" sz="2600" dirty="0"/>
          </a:p>
        </p:txBody>
      </p:sp>
    </p:spTree>
    <p:extLst>
      <p:ext uri="{BB962C8B-B14F-4D97-AF65-F5344CB8AC3E}">
        <p14:creationId xmlns:p14="http://schemas.microsoft.com/office/powerpoint/2010/main" val="25765150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dirty="0" smtClean="0">
                <a:solidFill>
                  <a:srgbClr val="FFFF00"/>
                </a:solidFill>
              </a:rPr>
              <a:t>Виды уголовного преследования:</a:t>
            </a:r>
            <a:endParaRPr lang="ru-RU" sz="4000" dirty="0">
              <a:solidFill>
                <a:srgbClr val="FFFF00"/>
              </a:solidFill>
            </a:endParaRPr>
          </a:p>
        </p:txBody>
      </p:sp>
      <p:sp>
        <p:nvSpPr>
          <p:cNvPr id="3" name="Объект 2"/>
          <p:cNvSpPr>
            <a:spLocks noGrp="1"/>
          </p:cNvSpPr>
          <p:nvPr>
            <p:ph idx="1"/>
          </p:nvPr>
        </p:nvSpPr>
        <p:spPr/>
        <p:txBody>
          <a:bodyPr/>
          <a:lstStyle/>
          <a:p>
            <a:r>
              <a:rPr lang="ru-RU" sz="5000" dirty="0" smtClean="0"/>
              <a:t>Публичное</a:t>
            </a:r>
          </a:p>
          <a:p>
            <a:r>
              <a:rPr lang="ru-RU" sz="5000" dirty="0" err="1" smtClean="0"/>
              <a:t>Частно</a:t>
            </a:r>
            <a:r>
              <a:rPr lang="ru-RU" sz="5000" dirty="0" smtClean="0"/>
              <a:t>-публичное</a:t>
            </a:r>
          </a:p>
          <a:p>
            <a:r>
              <a:rPr lang="ru-RU" sz="5000" dirty="0"/>
              <a:t>Ч</a:t>
            </a:r>
            <a:r>
              <a:rPr lang="ru-RU" sz="5000" dirty="0" smtClean="0"/>
              <a:t>астное</a:t>
            </a:r>
            <a:endParaRPr lang="ru-RU" sz="5000" dirty="0"/>
          </a:p>
        </p:txBody>
      </p:sp>
    </p:spTree>
    <p:extLst>
      <p:ext uri="{BB962C8B-B14F-4D97-AF65-F5344CB8AC3E}">
        <p14:creationId xmlns:p14="http://schemas.microsoft.com/office/powerpoint/2010/main" val="12583765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304801"/>
            <a:ext cx="7543800" cy="1107976"/>
          </a:xfrm>
        </p:spPr>
        <p:txBody>
          <a:bodyPr/>
          <a:lstStyle/>
          <a:p>
            <a:pPr algn="ctr"/>
            <a:r>
              <a:rPr lang="ru-RU" dirty="0">
                <a:solidFill>
                  <a:srgbClr val="FFFF00"/>
                </a:solidFill>
              </a:rPr>
              <a:t>Р</a:t>
            </a:r>
            <a:r>
              <a:rPr lang="ru-RU" dirty="0" smtClean="0">
                <a:solidFill>
                  <a:srgbClr val="FFFF00"/>
                </a:solidFill>
              </a:rPr>
              <a:t>азграничение</a:t>
            </a:r>
            <a:endParaRPr lang="ru-RU" dirty="0">
              <a:solidFill>
                <a:srgbClr val="FFFF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13346218"/>
              </p:ext>
            </p:extLst>
          </p:nvPr>
        </p:nvGraphicFramePr>
        <p:xfrm>
          <a:off x="1066800" y="1981200"/>
          <a:ext cx="7543800" cy="5029200"/>
        </p:xfrm>
        <a:graphic>
          <a:graphicData uri="http://schemas.openxmlformats.org/drawingml/2006/table">
            <a:tbl>
              <a:tblPr firstRow="1" bandRow="1">
                <a:tableStyleId>{5C22544A-7EE6-4342-B048-85BDC9FD1C3A}</a:tableStyleId>
              </a:tblPr>
              <a:tblGrid>
                <a:gridCol w="1885950"/>
                <a:gridCol w="1835274"/>
                <a:gridCol w="1936626"/>
                <a:gridCol w="1885950"/>
              </a:tblGrid>
              <a:tr h="370840">
                <a:tc>
                  <a:txBody>
                    <a:bodyPr/>
                    <a:lstStyle/>
                    <a:p>
                      <a:r>
                        <a:rPr lang="ru-RU" sz="1600" dirty="0" smtClean="0"/>
                        <a:t>Критерии разграничения</a:t>
                      </a:r>
                      <a:endParaRPr lang="ru-RU" sz="1600" dirty="0"/>
                    </a:p>
                  </a:txBody>
                  <a:tcPr/>
                </a:tc>
                <a:tc>
                  <a:txBody>
                    <a:bodyPr/>
                    <a:lstStyle/>
                    <a:p>
                      <a:r>
                        <a:rPr lang="ru-RU" dirty="0" smtClean="0"/>
                        <a:t>Частное обвинение</a:t>
                      </a:r>
                      <a:endParaRPr lang="ru-RU" dirty="0"/>
                    </a:p>
                  </a:txBody>
                  <a:tcPr/>
                </a:tc>
                <a:tc>
                  <a:txBody>
                    <a:bodyPr/>
                    <a:lstStyle/>
                    <a:p>
                      <a:pPr algn="ctr"/>
                      <a:r>
                        <a:rPr lang="ru-RU" dirty="0" err="1" smtClean="0"/>
                        <a:t>Частно</a:t>
                      </a:r>
                      <a:r>
                        <a:rPr lang="ru-RU" dirty="0" smtClean="0"/>
                        <a:t>-публичное обвинение</a:t>
                      </a:r>
                      <a:endParaRPr lang="ru-RU" dirty="0"/>
                    </a:p>
                  </a:txBody>
                  <a:tcPr/>
                </a:tc>
                <a:tc>
                  <a:txBody>
                    <a:bodyPr/>
                    <a:lstStyle/>
                    <a:p>
                      <a:pPr algn="ctr"/>
                      <a:r>
                        <a:rPr lang="ru-RU" dirty="0" smtClean="0"/>
                        <a:t>Публичное обвинение</a:t>
                      </a:r>
                      <a:endParaRPr lang="ru-RU" dirty="0"/>
                    </a:p>
                  </a:txBody>
                  <a:tcPr/>
                </a:tc>
              </a:tr>
              <a:tr h="370840">
                <a:tc>
                  <a:txBody>
                    <a:bodyPr/>
                    <a:lstStyle/>
                    <a:p>
                      <a:r>
                        <a:rPr lang="ru-RU" sz="1200" dirty="0" smtClean="0"/>
                        <a:t>Статьи УК</a:t>
                      </a:r>
                      <a:r>
                        <a:rPr lang="ru-RU" sz="1200" baseline="0" dirty="0" smtClean="0"/>
                        <a:t> </a:t>
                      </a:r>
                      <a:r>
                        <a:rPr lang="ru-RU" sz="1200" dirty="0" smtClean="0"/>
                        <a:t> РФ</a:t>
                      </a:r>
                      <a:endParaRPr lang="ru-RU" sz="1200" dirty="0"/>
                    </a:p>
                  </a:txBody>
                  <a:tcPr/>
                </a:tc>
                <a:tc>
                  <a:txBody>
                    <a:bodyPr/>
                    <a:lstStyle/>
                    <a:p>
                      <a:pPr marL="0" indent="0">
                        <a:buNone/>
                      </a:pPr>
                      <a:r>
                        <a:rPr lang="ru-RU" sz="1200" dirty="0" smtClean="0"/>
                        <a:t>Ч. 1 ст. 115,</a:t>
                      </a:r>
                    </a:p>
                    <a:p>
                      <a:pPr marL="0" indent="0">
                        <a:buNone/>
                      </a:pPr>
                      <a:r>
                        <a:rPr lang="ru-RU" sz="1200" smtClean="0"/>
                        <a:t>Ст.116.1,</a:t>
                      </a:r>
                      <a:endParaRPr lang="ru-RU" sz="1200" dirty="0" smtClean="0"/>
                    </a:p>
                    <a:p>
                      <a:r>
                        <a:rPr lang="ru-RU" sz="1200" dirty="0" smtClean="0"/>
                        <a:t>ч. 1 ст. 128.1</a:t>
                      </a:r>
                      <a:endParaRPr lang="ru-RU" sz="1200" dirty="0"/>
                    </a:p>
                  </a:txBody>
                  <a:tcPr/>
                </a:tc>
                <a:tc>
                  <a:txBody>
                    <a:bodyPr/>
                    <a:lstStyle/>
                    <a:p>
                      <a:r>
                        <a:rPr lang="ru-RU" sz="1200" dirty="0" smtClean="0"/>
                        <a:t>Ст. 116, </a:t>
                      </a:r>
                    </a:p>
                    <a:p>
                      <a:r>
                        <a:rPr lang="ru-RU" sz="1200" dirty="0" smtClean="0"/>
                        <a:t>ч.1 ст.131, </a:t>
                      </a:r>
                    </a:p>
                    <a:p>
                      <a:r>
                        <a:rPr lang="ru-RU" sz="1200" dirty="0" smtClean="0"/>
                        <a:t>ч. 1 ст. 132,</a:t>
                      </a:r>
                    </a:p>
                    <a:p>
                      <a:r>
                        <a:rPr lang="ru-RU" sz="1200" dirty="0" smtClean="0"/>
                        <a:t>ч. 1 ст. 137,</a:t>
                      </a:r>
                    </a:p>
                    <a:p>
                      <a:r>
                        <a:rPr lang="ru-RU" sz="1200" dirty="0" smtClean="0"/>
                        <a:t>ч.1 ст.138,</a:t>
                      </a:r>
                    </a:p>
                    <a:p>
                      <a:r>
                        <a:rPr lang="ru-RU" sz="1200" dirty="0" smtClean="0"/>
                        <a:t>ч. 1 ст. 139, ст. 145, ч.1 ст. 146, а также статьями 159 - 159.3, 159.5, 159.6, 160, 165 при наличии условий, предусмотренных ст.20 УПК РФ</a:t>
                      </a:r>
                      <a:endParaRPr lang="ru-RU" sz="1200" dirty="0"/>
                    </a:p>
                  </a:txBody>
                  <a:tcPr/>
                </a:tc>
                <a:tc>
                  <a:txBody>
                    <a:bodyPr/>
                    <a:lstStyle/>
                    <a:p>
                      <a:r>
                        <a:rPr lang="ru-RU" sz="1200" dirty="0" smtClean="0"/>
                        <a:t>Все остальные статьи Особенной части УК РФ</a:t>
                      </a:r>
                    </a:p>
                    <a:p>
                      <a:endParaRPr lang="ru-RU" sz="1200" dirty="0"/>
                    </a:p>
                  </a:txBody>
                  <a:tcPr/>
                </a:tc>
              </a:tr>
              <a:tr h="370840">
                <a:tc>
                  <a:txBody>
                    <a:bodyPr/>
                    <a:lstStyle/>
                    <a:p>
                      <a:r>
                        <a:rPr lang="ru-RU" sz="1200" dirty="0" smtClean="0"/>
                        <a:t>Основания возбуждения</a:t>
                      </a:r>
                      <a:endParaRPr lang="ru-RU" sz="1200" dirty="0"/>
                    </a:p>
                  </a:txBody>
                  <a:tcPr/>
                </a:tc>
                <a:tc>
                  <a:txBody>
                    <a:bodyPr/>
                    <a:lstStyle/>
                    <a:p>
                      <a:r>
                        <a:rPr lang="ru-RU" sz="1200" dirty="0" smtClean="0"/>
                        <a:t>Заявление потерпевшего</a:t>
                      </a:r>
                      <a:r>
                        <a:rPr lang="ru-RU" sz="1200" baseline="0" dirty="0" smtClean="0"/>
                        <a:t>, его законного представителя</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smtClean="0"/>
                        <a:t>Заявление потерпевшего</a:t>
                      </a:r>
                      <a:r>
                        <a:rPr lang="ru-RU" sz="1200" baseline="0" dirty="0" smtClean="0"/>
                        <a:t>, его законного представителя</a:t>
                      </a:r>
                      <a:endParaRPr lang="ru-RU" sz="1200" dirty="0" smtClean="0"/>
                    </a:p>
                    <a:p>
                      <a:endParaRPr lang="ru-RU" sz="1200" dirty="0"/>
                    </a:p>
                  </a:txBody>
                  <a:tcPr/>
                </a:tc>
                <a:tc>
                  <a:txBody>
                    <a:bodyPr/>
                    <a:lstStyle/>
                    <a:p>
                      <a:r>
                        <a:rPr lang="ru-RU" sz="1200" dirty="0" smtClean="0"/>
                        <a:t>Руководитель следственного органа, следователь, а также с согласия прокурора дознаватель</a:t>
                      </a:r>
                      <a:endParaRPr lang="ru-RU" sz="1200" dirty="0"/>
                    </a:p>
                  </a:txBody>
                  <a:tcPr/>
                </a:tc>
              </a:tr>
              <a:tr h="370840">
                <a:tc>
                  <a:txBody>
                    <a:bodyPr/>
                    <a:lstStyle/>
                    <a:p>
                      <a:r>
                        <a:rPr lang="ru-RU" sz="1200" dirty="0" smtClean="0"/>
                        <a:t>Возможность примирения без возбуждения уголовного дела</a:t>
                      </a:r>
                      <a:endParaRPr lang="ru-RU" sz="1200" dirty="0"/>
                    </a:p>
                  </a:txBody>
                  <a:tcPr/>
                </a:tc>
                <a:tc>
                  <a:txBody>
                    <a:bodyPr/>
                    <a:lstStyle/>
                    <a:p>
                      <a:r>
                        <a:rPr lang="ru-RU" sz="1200" dirty="0" smtClean="0"/>
                        <a:t>Да</a:t>
                      </a:r>
                      <a:endParaRPr lang="ru-RU" sz="1200" dirty="0"/>
                    </a:p>
                  </a:txBody>
                  <a:tcPr/>
                </a:tc>
                <a:tc>
                  <a:txBody>
                    <a:bodyPr/>
                    <a:lstStyle/>
                    <a:p>
                      <a:r>
                        <a:rPr lang="ru-RU" sz="1200" dirty="0" smtClean="0"/>
                        <a:t>Нет</a:t>
                      </a:r>
                      <a:r>
                        <a:rPr lang="ru-RU" sz="1200" baseline="0" dirty="0" smtClean="0"/>
                        <a:t> (ч.3 ст.20 УПК РФ)</a:t>
                      </a:r>
                      <a:endParaRPr lang="ru-RU" sz="1200" dirty="0"/>
                    </a:p>
                  </a:txBody>
                  <a:tcPr/>
                </a:tc>
                <a:tc>
                  <a:txBody>
                    <a:bodyPr/>
                    <a:lstStyle/>
                    <a:p>
                      <a:r>
                        <a:rPr lang="ru-RU" sz="1200" dirty="0" smtClean="0"/>
                        <a:t>Нет </a:t>
                      </a:r>
                      <a:endParaRPr lang="ru-RU" sz="1200" dirty="0"/>
                    </a:p>
                  </a:txBody>
                  <a:tcPr/>
                </a:tc>
              </a:tr>
            </a:tbl>
          </a:graphicData>
        </a:graphic>
      </p:graphicFrame>
    </p:spTree>
    <p:extLst>
      <p:ext uri="{BB962C8B-B14F-4D97-AF65-F5344CB8AC3E}">
        <p14:creationId xmlns:p14="http://schemas.microsoft.com/office/powerpoint/2010/main" val="13814296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066800" y="692696"/>
            <a:ext cx="7543800" cy="5616624"/>
          </a:xfrm>
        </p:spPr>
        <p:txBody>
          <a:bodyPr/>
          <a:lstStyle/>
          <a:p>
            <a:pPr marL="0" indent="0">
              <a:buNone/>
            </a:pPr>
            <a:r>
              <a:rPr lang="ru-RU" sz="2600" dirty="0"/>
              <a:t>Руководитель следственного органа, следователь, а также с согласия прокурора дознаватель возбуждают уголовное дело о любом преступлении, указанном в частях второй и третьей </a:t>
            </a:r>
            <a:r>
              <a:rPr lang="ru-RU" sz="2600" dirty="0" smtClean="0"/>
              <a:t>статьи 20 УПК РФ, </a:t>
            </a:r>
            <a:r>
              <a:rPr lang="ru-RU" sz="2600" dirty="0"/>
              <a:t>и при отсутствии заявления потерпевшего или его законного представителя, если данное преступление совершено в отношении лица, которое в силу зависимого или беспомощного состояния либо по иным причинам не может защищать свои права и законные интересы. К иным причинам относится также случай совершения преступления лицом, данные о котором не </a:t>
            </a:r>
            <a:r>
              <a:rPr lang="ru-RU" sz="2600" dirty="0" smtClean="0"/>
              <a:t>известны</a:t>
            </a:r>
            <a:endParaRPr lang="ru-RU" sz="2600" dirty="0"/>
          </a:p>
        </p:txBody>
      </p:sp>
    </p:spTree>
    <p:extLst>
      <p:ext uri="{BB962C8B-B14F-4D97-AF65-F5344CB8AC3E}">
        <p14:creationId xmlns:p14="http://schemas.microsoft.com/office/powerpoint/2010/main" val="25730786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dirty="0" smtClean="0">
                <a:solidFill>
                  <a:srgbClr val="FFFF00"/>
                </a:solidFill>
              </a:rPr>
              <a:t>Статья 25 УПК РФ «Прекращение </a:t>
            </a:r>
            <a:r>
              <a:rPr lang="ru-RU" sz="3200" dirty="0">
                <a:solidFill>
                  <a:srgbClr val="FFFF00"/>
                </a:solidFill>
              </a:rPr>
              <a:t>уголовного дела в связи с примирением </a:t>
            </a:r>
            <a:r>
              <a:rPr lang="ru-RU" sz="3200" dirty="0" smtClean="0">
                <a:solidFill>
                  <a:srgbClr val="FFFF00"/>
                </a:solidFill>
              </a:rPr>
              <a:t>сторон»</a:t>
            </a:r>
            <a:endParaRPr lang="ru-RU" sz="3200" dirty="0">
              <a:solidFill>
                <a:srgbClr val="FFFF00"/>
              </a:solidFill>
            </a:endParaRPr>
          </a:p>
        </p:txBody>
      </p:sp>
      <p:sp>
        <p:nvSpPr>
          <p:cNvPr id="3" name="Объект 2"/>
          <p:cNvSpPr>
            <a:spLocks noGrp="1"/>
          </p:cNvSpPr>
          <p:nvPr>
            <p:ph idx="1"/>
          </p:nvPr>
        </p:nvSpPr>
        <p:spPr/>
        <p:txBody>
          <a:bodyPr/>
          <a:lstStyle/>
          <a:p>
            <a:pPr marL="0" indent="0">
              <a:buNone/>
            </a:pPr>
            <a:r>
              <a:rPr lang="ru-RU" sz="2400" dirty="0"/>
              <a:t>Суд, а также следователь с согласия руководителя следственного органа или дознаватель с согласия прокурора вправе на основании заявления потерпевшего или его законного представителя прекратить уголовное дело в отношении лица, подозреваемого или обвиняемого в совершении преступления небольшой или средней тяжести, в случаях, предусмотренных статьей 76 </a:t>
            </a:r>
            <a:r>
              <a:rPr lang="ru-RU" sz="2400" dirty="0" smtClean="0"/>
              <a:t>УК РФ, </a:t>
            </a:r>
            <a:r>
              <a:rPr lang="ru-RU" sz="2400" dirty="0"/>
              <a:t>если это лицо примирилось с потерпевшим и загладило причиненный ему </a:t>
            </a:r>
            <a:r>
              <a:rPr lang="ru-RU" sz="2400" dirty="0" smtClean="0"/>
              <a:t>вред</a:t>
            </a:r>
            <a:endParaRPr lang="ru-RU" sz="2400" dirty="0"/>
          </a:p>
          <a:p>
            <a:pPr marL="0" indent="0">
              <a:buNone/>
            </a:pPr>
            <a:r>
              <a:rPr lang="ru-RU" sz="2400" dirty="0"/>
              <a:t> </a:t>
            </a:r>
          </a:p>
        </p:txBody>
      </p:sp>
    </p:spTree>
    <p:extLst>
      <p:ext uri="{BB962C8B-B14F-4D97-AF65-F5344CB8AC3E}">
        <p14:creationId xmlns:p14="http://schemas.microsoft.com/office/powerpoint/2010/main" val="41171042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a:solidFill>
                  <a:srgbClr val="FFFF00"/>
                </a:solidFill>
              </a:rPr>
              <a:t>Статья </a:t>
            </a:r>
            <a:r>
              <a:rPr lang="ru-RU" sz="2400" dirty="0" smtClean="0">
                <a:solidFill>
                  <a:srgbClr val="FFFF00"/>
                </a:solidFill>
              </a:rPr>
              <a:t>25.1 УПК РФ «Прекращение </a:t>
            </a:r>
            <a:r>
              <a:rPr lang="ru-RU" sz="2400" dirty="0">
                <a:solidFill>
                  <a:srgbClr val="FFFF00"/>
                </a:solidFill>
              </a:rPr>
              <a:t>уголовного дела или уголовного преследования в связи с назначением меры уголовно-правового характера в виде судебного </a:t>
            </a:r>
            <a:r>
              <a:rPr lang="ru-RU" sz="2400" dirty="0" smtClean="0">
                <a:solidFill>
                  <a:srgbClr val="FFFF00"/>
                </a:solidFill>
              </a:rPr>
              <a:t>штрафа»</a:t>
            </a:r>
            <a:endParaRPr lang="ru-RU" sz="2400" dirty="0">
              <a:solidFill>
                <a:srgbClr val="FFFF00"/>
              </a:solidFill>
            </a:endParaRPr>
          </a:p>
        </p:txBody>
      </p:sp>
      <p:sp>
        <p:nvSpPr>
          <p:cNvPr id="3" name="Объект 2"/>
          <p:cNvSpPr>
            <a:spLocks noGrp="1"/>
          </p:cNvSpPr>
          <p:nvPr>
            <p:ph idx="1"/>
          </p:nvPr>
        </p:nvSpPr>
        <p:spPr/>
        <p:txBody>
          <a:bodyPr/>
          <a:lstStyle/>
          <a:p>
            <a:r>
              <a:rPr lang="ru-RU" sz="1600" dirty="0"/>
              <a:t>Суд по собственной инициативе или по результатам рассмотрения ходатайства, поданного следователем с согласия руководителя следственного органа либо дознавателем с согласия прокурора, в порядке, установленном настоящим Кодексом, в случаях, предусмотренных статьей 76.2 Уголовного кодекса Российской Федерации, вправе прекратить уголовное дело или уголовное преследование в отношении лица, подозреваемого или обвиняемого в совершении преступления небольшой или средней тяжести, если это лицо возместило ущерб или иным образом загладило причиненный преступлением вред, и назначить данному лицу меру уголовно-правового характера в виде судебного штрафа.</a:t>
            </a:r>
          </a:p>
          <a:p>
            <a:r>
              <a:rPr lang="ru-RU" sz="1600" dirty="0"/>
              <a:t>2. Прекращение уголовного дела или уголовного преследования в связи с назначением меры уголовно-правового характера в виде судебного штрафа допускается в любой момент производства по уголовному делу до удаления суда в совещательную комнату для постановления приговора, а в суде апелляционной инстанции - до удаления суда апелляционной инстанции в совещательную комнату для вынесения решения по делу.</a:t>
            </a:r>
          </a:p>
        </p:txBody>
      </p:sp>
    </p:spTree>
    <p:extLst>
      <p:ext uri="{BB962C8B-B14F-4D97-AF65-F5344CB8AC3E}">
        <p14:creationId xmlns:p14="http://schemas.microsoft.com/office/powerpoint/2010/main" val="2535591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078" y="1"/>
            <a:ext cx="9070574" cy="1124743"/>
          </a:xfrm>
        </p:spPr>
        <p:txBody>
          <a:bodyPr/>
          <a:lstStyle/>
          <a:p>
            <a:pPr algn="ctr"/>
            <a:endParaRPr lang="ru-RU" sz="3200" b="0" dirty="0">
              <a:solidFill>
                <a:srgbClr val="FFFF00"/>
              </a:solidFill>
              <a:effectLst/>
            </a:endParaRPr>
          </a:p>
        </p:txBody>
      </p:sp>
      <p:sp>
        <p:nvSpPr>
          <p:cNvPr id="3" name="Объект 2"/>
          <p:cNvSpPr>
            <a:spLocks noGrp="1"/>
          </p:cNvSpPr>
          <p:nvPr>
            <p:ph idx="1"/>
          </p:nvPr>
        </p:nvSpPr>
        <p:spPr>
          <a:xfrm>
            <a:off x="0" y="1844824"/>
            <a:ext cx="9144000" cy="5013176"/>
          </a:xfrm>
        </p:spPr>
        <p:txBody>
          <a:bodyPr/>
          <a:lstStyle/>
          <a:p>
            <a:pPr marL="0" lvl="0" indent="0">
              <a:buNone/>
            </a:pPr>
            <a:r>
              <a:rPr lang="ru-RU" sz="1700" dirty="0" smtClean="0"/>
              <a:t>	</a:t>
            </a:r>
            <a:r>
              <a:rPr lang="ru-RU" sz="6000" dirty="0" smtClean="0">
                <a:solidFill>
                  <a:srgbClr val="FFFF00"/>
                </a:solidFill>
              </a:rPr>
              <a:t>Девиация</a:t>
            </a:r>
            <a:r>
              <a:rPr lang="ru-RU" sz="6000" dirty="0" smtClean="0"/>
              <a:t> </a:t>
            </a:r>
          </a:p>
          <a:p>
            <a:pPr marL="0" lvl="0" indent="0">
              <a:buNone/>
            </a:pPr>
            <a:r>
              <a:rPr lang="ru-RU" sz="6000" dirty="0"/>
              <a:t>	</a:t>
            </a:r>
            <a:r>
              <a:rPr lang="ru-RU" sz="6000" dirty="0" smtClean="0"/>
              <a:t>может быть </a:t>
            </a:r>
          </a:p>
          <a:p>
            <a:pPr marL="0" indent="0">
              <a:buNone/>
            </a:pPr>
            <a:r>
              <a:rPr lang="ru-RU" sz="6000" dirty="0"/>
              <a:t>	</a:t>
            </a:r>
            <a:r>
              <a:rPr lang="ru-RU" sz="6000" dirty="0" smtClean="0"/>
              <a:t>позитивной и 	негативной</a:t>
            </a:r>
            <a:endParaRPr lang="ru-RU" sz="6000" dirty="0"/>
          </a:p>
        </p:txBody>
      </p:sp>
    </p:spTree>
    <p:extLst>
      <p:ext uri="{BB962C8B-B14F-4D97-AF65-F5344CB8AC3E}">
        <p14:creationId xmlns:p14="http://schemas.microsoft.com/office/powerpoint/2010/main" val="225871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endParaRPr lang="ru-RU" dirty="0">
              <a:solidFill>
                <a:srgbClr val="FFFF00"/>
              </a:solidFill>
            </a:endParaRPr>
          </a:p>
        </p:txBody>
      </p:sp>
      <p:sp>
        <p:nvSpPr>
          <p:cNvPr id="3" name="Объект 2"/>
          <p:cNvSpPr>
            <a:spLocks noGrp="1"/>
          </p:cNvSpPr>
          <p:nvPr>
            <p:ph idx="1"/>
          </p:nvPr>
        </p:nvSpPr>
        <p:spPr/>
        <p:txBody>
          <a:bodyPr/>
          <a:lstStyle/>
          <a:p>
            <a:pPr lvl="0"/>
            <a:endParaRPr lang="ru-RU" sz="1800" dirty="0">
              <a:effectLst/>
            </a:endParaRPr>
          </a:p>
          <a:p>
            <a:pPr marL="0" indent="0">
              <a:buNone/>
            </a:pPr>
            <a:r>
              <a:rPr lang="ru-RU" sz="6000" dirty="0">
                <a:solidFill>
                  <a:srgbClr val="FFFF00"/>
                </a:solidFill>
              </a:rPr>
              <a:t>Обзор изменений в </a:t>
            </a:r>
            <a:r>
              <a:rPr lang="ru-RU" sz="6000" dirty="0" smtClean="0">
                <a:solidFill>
                  <a:srgbClr val="FFFF00"/>
                </a:solidFill>
              </a:rPr>
              <a:t>законодательстве России</a:t>
            </a:r>
            <a:endParaRPr lang="ru-RU" sz="6000" dirty="0"/>
          </a:p>
        </p:txBody>
      </p:sp>
    </p:spTree>
    <p:extLst>
      <p:ext uri="{BB962C8B-B14F-4D97-AF65-F5344CB8AC3E}">
        <p14:creationId xmlns:p14="http://schemas.microsoft.com/office/powerpoint/2010/main" val="2776936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400" dirty="0" smtClean="0">
                <a:solidFill>
                  <a:srgbClr val="FFFF00"/>
                </a:solidFill>
              </a:rPr>
              <a:t>Ст. 75 УК РФ «Освобождение от уголовной ответственности в связи с деятельным раскаянием»</a:t>
            </a:r>
            <a:endParaRPr lang="ru-RU" sz="2400" dirty="0">
              <a:solidFill>
                <a:srgbClr val="FFFF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091196091"/>
              </p:ext>
            </p:extLst>
          </p:nvPr>
        </p:nvGraphicFramePr>
        <p:xfrm>
          <a:off x="1066800" y="1981199"/>
          <a:ext cx="7543800" cy="4488611"/>
        </p:xfrm>
        <a:graphic>
          <a:graphicData uri="http://schemas.openxmlformats.org/drawingml/2006/table">
            <a:tbl>
              <a:tblPr firstRow="1" bandRow="1">
                <a:tableStyleId>{5C22544A-7EE6-4342-B048-85BDC9FD1C3A}</a:tableStyleId>
              </a:tblPr>
              <a:tblGrid>
                <a:gridCol w="3771900"/>
                <a:gridCol w="3771900"/>
              </a:tblGrid>
              <a:tr h="4488611">
                <a:tc>
                  <a:txBody>
                    <a:bodyPr/>
                    <a:lstStyle/>
                    <a:p>
                      <a:r>
                        <a:rPr lang="ru-RU" sz="1600" dirty="0" smtClean="0">
                          <a:solidFill>
                            <a:schemeClr val="bg1"/>
                          </a:solidFill>
                        </a:rPr>
                        <a:t>Лицо, впервые совершившее преступление небольшой или средней тяжести, может быть освобождено от уголовной ответственности, если после совершения преступления добровольно явилось с повинной, способствовало раскрытию и расследованию преступления, возместило причиненный ущерб или иным образом загладило вред, причиненный в результате преступления, и вследствие деятельного раскаяния перестало быть общественно опасным</a:t>
                      </a:r>
                      <a:endParaRPr lang="ru-RU" sz="1600" dirty="0">
                        <a:solidFill>
                          <a:schemeClr val="bg1"/>
                        </a:solidFill>
                      </a:endParaRPr>
                    </a:p>
                  </a:txBody>
                  <a:tcPr/>
                </a:tc>
                <a:tc>
                  <a:txBody>
                    <a:bodyPr/>
                    <a:lstStyle/>
                    <a:p>
                      <a:r>
                        <a:rPr lang="ru-RU" sz="1600" dirty="0" smtClean="0">
                          <a:solidFill>
                            <a:schemeClr val="bg1"/>
                          </a:solidFill>
                        </a:rPr>
                        <a:t>Лицо, впервые совершившее преступление небольшой или средней тяжести, может быть освобождено от уголовной ответственности, если после совершения преступления добровольно явилось с повинной, способствовало раскрытию и расследованию </a:t>
                      </a:r>
                      <a:r>
                        <a:rPr lang="ru-RU" sz="1600" dirty="0" smtClean="0">
                          <a:solidFill>
                            <a:srgbClr val="FF0000"/>
                          </a:solidFill>
                        </a:rPr>
                        <a:t>этого преступления</a:t>
                      </a:r>
                      <a:r>
                        <a:rPr lang="ru-RU" sz="1600" dirty="0" smtClean="0">
                          <a:solidFill>
                            <a:schemeClr val="bg1"/>
                          </a:solidFill>
                        </a:rPr>
                        <a:t>, возместило ущерб или иным образом загладило вред, причиненный </a:t>
                      </a:r>
                      <a:r>
                        <a:rPr lang="ru-RU" sz="1600" dirty="0" smtClean="0">
                          <a:solidFill>
                            <a:srgbClr val="FF0000"/>
                          </a:solidFill>
                        </a:rPr>
                        <a:t>этим преступлением</a:t>
                      </a:r>
                      <a:r>
                        <a:rPr lang="ru-RU" sz="1600" dirty="0" smtClean="0">
                          <a:solidFill>
                            <a:schemeClr val="bg1"/>
                          </a:solidFill>
                        </a:rPr>
                        <a:t>, и вследствие деятельного раскаяния перестало быть общественно опасным</a:t>
                      </a:r>
                      <a:endParaRPr lang="ru-RU" sz="1600" dirty="0">
                        <a:solidFill>
                          <a:schemeClr val="bg1"/>
                        </a:solidFill>
                      </a:endParaRPr>
                    </a:p>
                  </a:txBody>
                  <a:tcPr/>
                </a:tc>
              </a:tr>
            </a:tbl>
          </a:graphicData>
        </a:graphic>
      </p:graphicFrame>
    </p:spTree>
    <p:extLst>
      <p:ext uri="{BB962C8B-B14F-4D97-AF65-F5344CB8AC3E}">
        <p14:creationId xmlns:p14="http://schemas.microsoft.com/office/powerpoint/2010/main" val="10156493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b="0" dirty="0" smtClean="0">
                <a:solidFill>
                  <a:srgbClr val="FFFF00"/>
                </a:solidFill>
                <a:effectLst/>
              </a:rPr>
              <a:t/>
            </a:r>
            <a:br>
              <a:rPr lang="ru-RU" sz="2800" b="0" dirty="0" smtClean="0">
                <a:solidFill>
                  <a:srgbClr val="FFFF00"/>
                </a:solidFill>
                <a:effectLst/>
              </a:rPr>
            </a:br>
            <a:r>
              <a:rPr lang="ru-RU" sz="2800" b="0" dirty="0" smtClean="0">
                <a:solidFill>
                  <a:srgbClr val="FFFF00"/>
                </a:solidFill>
                <a:effectLst/>
              </a:rPr>
              <a:t>Статья </a:t>
            </a:r>
            <a:r>
              <a:rPr lang="ru-RU" sz="2800" b="0" dirty="0">
                <a:solidFill>
                  <a:srgbClr val="FFFF00"/>
                </a:solidFill>
                <a:effectLst/>
              </a:rPr>
              <a:t>76.2</a:t>
            </a:r>
            <a:r>
              <a:rPr lang="ru-RU" sz="2800" b="0" dirty="0" smtClean="0">
                <a:solidFill>
                  <a:srgbClr val="FFFF00"/>
                </a:solidFill>
                <a:effectLst/>
              </a:rPr>
              <a:t>. УК РФ «Освобождение </a:t>
            </a:r>
            <a:r>
              <a:rPr lang="ru-RU" sz="2800" b="0" dirty="0">
                <a:solidFill>
                  <a:srgbClr val="FFFF00"/>
                </a:solidFill>
                <a:effectLst/>
              </a:rPr>
              <a:t>от уголовной ответственности с назначением судебного </a:t>
            </a:r>
            <a:r>
              <a:rPr lang="ru-RU" sz="2800" b="0" dirty="0" smtClean="0">
                <a:solidFill>
                  <a:srgbClr val="FFFF00"/>
                </a:solidFill>
                <a:effectLst/>
              </a:rPr>
              <a:t>штрафа»</a:t>
            </a:r>
            <a:r>
              <a:rPr lang="ru-RU" sz="2800" b="0" dirty="0">
                <a:solidFill>
                  <a:srgbClr val="FFFF00"/>
                </a:solidFill>
                <a:effectLst/>
              </a:rPr>
              <a:t/>
            </a:r>
            <a:br>
              <a:rPr lang="ru-RU" sz="2800" b="0" dirty="0">
                <a:solidFill>
                  <a:srgbClr val="FFFF00"/>
                </a:solidFill>
                <a:effectLst/>
              </a:rPr>
            </a:br>
            <a:r>
              <a:rPr lang="ru-RU" sz="2800" b="0" dirty="0">
                <a:solidFill>
                  <a:srgbClr val="FFFF00"/>
                </a:solidFill>
                <a:effectLst/>
              </a:rPr>
              <a:t/>
            </a:r>
            <a:br>
              <a:rPr lang="ru-RU" sz="2800" b="0" dirty="0">
                <a:solidFill>
                  <a:srgbClr val="FFFF00"/>
                </a:solidFill>
                <a:effectLst/>
              </a:rPr>
            </a:br>
            <a:endParaRPr lang="ru-RU" sz="2800" dirty="0">
              <a:solidFill>
                <a:srgbClr val="FFFF00"/>
              </a:solidFill>
            </a:endParaRPr>
          </a:p>
        </p:txBody>
      </p:sp>
      <p:sp>
        <p:nvSpPr>
          <p:cNvPr id="3" name="Объект 2"/>
          <p:cNvSpPr>
            <a:spLocks noGrp="1"/>
          </p:cNvSpPr>
          <p:nvPr>
            <p:ph idx="1"/>
          </p:nvPr>
        </p:nvSpPr>
        <p:spPr/>
        <p:txBody>
          <a:bodyPr/>
          <a:lstStyle/>
          <a:p>
            <a:pPr marL="0" indent="0">
              <a:buNone/>
            </a:pPr>
            <a:r>
              <a:rPr lang="ru-RU" dirty="0" smtClean="0">
                <a:effectLst/>
              </a:rPr>
              <a:t>Лицо</a:t>
            </a:r>
            <a:r>
              <a:rPr lang="ru-RU" dirty="0">
                <a:effectLst/>
              </a:rPr>
              <a:t>, впервые совершившее преступление небольшой или средней тяжести, может быть освобождено судом от уголовной ответственности с назначением судебного штрафа в случае, если оно возместило ущерб или иным образом загладило причиненный преступлением вред.</a:t>
            </a:r>
          </a:p>
          <a:p>
            <a:pPr marL="0" indent="0">
              <a:buNone/>
            </a:pPr>
            <a:endParaRPr lang="ru-RU" dirty="0"/>
          </a:p>
        </p:txBody>
      </p:sp>
    </p:spTree>
    <p:extLst>
      <p:ext uri="{BB962C8B-B14F-4D97-AF65-F5344CB8AC3E}">
        <p14:creationId xmlns:p14="http://schemas.microsoft.com/office/powerpoint/2010/main" val="436037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solidFill>
                  <a:srgbClr val="FFFF00"/>
                </a:solidFill>
              </a:rPr>
              <a:t>Ст. </a:t>
            </a:r>
            <a:r>
              <a:rPr lang="ru-RU" dirty="0" smtClean="0">
                <a:solidFill>
                  <a:srgbClr val="FFFF00"/>
                </a:solidFill>
              </a:rPr>
              <a:t>116 </a:t>
            </a:r>
            <a:r>
              <a:rPr lang="ru-RU" dirty="0">
                <a:solidFill>
                  <a:srgbClr val="FFFF00"/>
                </a:solidFill>
              </a:rPr>
              <a:t>УК РФ </a:t>
            </a:r>
            <a:r>
              <a:rPr lang="ru-RU" dirty="0" smtClean="0">
                <a:solidFill>
                  <a:srgbClr val="FFFF00"/>
                </a:solidFill>
              </a:rPr>
              <a:t>«Побои»</a:t>
            </a:r>
            <a:endParaRPr lang="ru-RU" dirty="0"/>
          </a:p>
        </p:txBody>
      </p:sp>
      <p:sp>
        <p:nvSpPr>
          <p:cNvPr id="3" name="Объект 2"/>
          <p:cNvSpPr>
            <a:spLocks noGrp="1"/>
          </p:cNvSpPr>
          <p:nvPr>
            <p:ph idx="1"/>
          </p:nvPr>
        </p:nvSpPr>
        <p:spPr>
          <a:xfrm>
            <a:off x="1066800" y="1844824"/>
            <a:ext cx="7543800" cy="4251176"/>
          </a:xfrm>
        </p:spPr>
        <p:txBody>
          <a:bodyPr/>
          <a:lstStyle/>
          <a:p>
            <a:pPr marL="0" indent="0">
              <a:buNone/>
            </a:pPr>
            <a:r>
              <a:rPr lang="ru-RU" sz="1600" dirty="0"/>
              <a:t>Нанесение побоев или совершение иных насильственных действий, причинивших физическую боль, но не повлекших последствий, указанных в статье 115 настоящего Кодекса, в отношении близких лиц, а равно из хулиганских побуждений, либо по мотивам политической, идеологической, расовой, национальной или религиозной ненависти или вражды, либо по мотивам ненависти или вражды в отношении какой-либо социальной группы -</a:t>
            </a:r>
          </a:p>
          <a:p>
            <a:r>
              <a:rPr lang="ru-RU" sz="1600" dirty="0"/>
              <a:t>наказываются обязательными работами на срок до трехсот шестидесяти часов, либо исправительными работами на срок до одного года, либо ограничением свободы на срок до двух лет, либо принудительными работами на срок до двух лет, либо арестом на срок до шести месяцев, либо лишением свободы на срок до двух лет.</a:t>
            </a:r>
          </a:p>
          <a:p>
            <a:pPr marL="0" indent="0">
              <a:buNone/>
            </a:pPr>
            <a:r>
              <a:rPr lang="ru-RU" sz="1600" dirty="0"/>
              <a:t>Примечание. Под близкими лицами в настоящей статье понимаются близкие родственники (супруг, супруга, родители, дети, усыновители, усыновленные (удочеренные) дети, родные братья и сестры, дедушки, бабушки, внуки) опекуны, попечители, а также лица, состоящие в свойстве с лицом, совершившим деяние, предусмотренное настоящей статьей, или лица, ведущие с ним общее хозяйство.</a:t>
            </a:r>
          </a:p>
          <a:p>
            <a:pPr marL="0" indent="0">
              <a:buNone/>
            </a:pPr>
            <a:r>
              <a:rPr lang="ru-RU" sz="1600" dirty="0"/>
              <a:t> </a:t>
            </a:r>
          </a:p>
        </p:txBody>
      </p:sp>
    </p:spTree>
    <p:extLst>
      <p:ext uri="{BB962C8B-B14F-4D97-AF65-F5344CB8AC3E}">
        <p14:creationId xmlns:p14="http://schemas.microsoft.com/office/powerpoint/2010/main" val="7159756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dirty="0">
                <a:solidFill>
                  <a:srgbClr val="FFFF00"/>
                </a:solidFill>
              </a:rPr>
              <a:t>Ст. </a:t>
            </a:r>
            <a:r>
              <a:rPr lang="ru-RU" sz="3200" dirty="0" smtClean="0">
                <a:solidFill>
                  <a:srgbClr val="FFFF00"/>
                </a:solidFill>
              </a:rPr>
              <a:t>116.1 </a:t>
            </a:r>
            <a:r>
              <a:rPr lang="ru-RU" sz="3200" dirty="0">
                <a:solidFill>
                  <a:srgbClr val="FFFF00"/>
                </a:solidFill>
              </a:rPr>
              <a:t>УК РФ </a:t>
            </a:r>
            <a:r>
              <a:rPr lang="ru-RU" sz="3200" dirty="0" smtClean="0">
                <a:solidFill>
                  <a:srgbClr val="FFFF00"/>
                </a:solidFill>
              </a:rPr>
              <a:t>«Нанесение побоев лицом, подвергнутым административному наказанию»</a:t>
            </a:r>
            <a:endParaRPr lang="ru-RU" sz="3200" dirty="0"/>
          </a:p>
        </p:txBody>
      </p:sp>
      <p:sp>
        <p:nvSpPr>
          <p:cNvPr id="3" name="Объект 2"/>
          <p:cNvSpPr>
            <a:spLocks noGrp="1"/>
          </p:cNvSpPr>
          <p:nvPr>
            <p:ph idx="1"/>
          </p:nvPr>
        </p:nvSpPr>
        <p:spPr/>
        <p:txBody>
          <a:bodyPr/>
          <a:lstStyle/>
          <a:p>
            <a:pPr marL="0" indent="0">
              <a:buNone/>
            </a:pPr>
            <a:r>
              <a:rPr lang="ru-RU" sz="1800" dirty="0"/>
              <a:t>Нанесение побоев или совершение иных насильственных действий, причинивших физическую боль, но не повлекших последствий, указанных в статье 115 настоящего Кодекса, и не содержащих признаков состава преступления, предусмотренного статьей 116 настоящего Кодекса, лицом, подвергнутым административному наказанию за аналогичное деяние, -</a:t>
            </a:r>
          </a:p>
          <a:p>
            <a:pPr marL="0" indent="0">
              <a:buNone/>
            </a:pPr>
            <a:endParaRPr lang="ru-RU" sz="1800" dirty="0" smtClean="0"/>
          </a:p>
          <a:p>
            <a:r>
              <a:rPr lang="ru-RU" sz="1800" dirty="0" smtClean="0"/>
              <a:t>наказываются </a:t>
            </a:r>
            <a:r>
              <a:rPr lang="ru-RU" sz="1800" dirty="0"/>
              <a:t>штрафом в размере до сорока тысяч рублей или в размере заработной платы или иного дохода осужденного за период до трех месяцев, либо обязательными работами на срок до двухсот сорока часов, либо исправительными работами на срок до шести месяцев, либо арестом на срок до трех месяцев.</a:t>
            </a:r>
          </a:p>
        </p:txBody>
      </p:sp>
    </p:spTree>
    <p:extLst>
      <p:ext uri="{BB962C8B-B14F-4D97-AF65-F5344CB8AC3E}">
        <p14:creationId xmlns:p14="http://schemas.microsoft.com/office/powerpoint/2010/main" val="11628930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solidFill>
                  <a:srgbClr val="FFFF00"/>
                </a:solidFill>
              </a:rPr>
              <a:t/>
            </a:r>
            <a:br>
              <a:rPr lang="ru-RU" sz="2800" dirty="0" smtClean="0">
                <a:solidFill>
                  <a:srgbClr val="FFFF00"/>
                </a:solidFill>
              </a:rPr>
            </a:br>
            <a:r>
              <a:rPr lang="ru-RU" sz="2800" dirty="0" smtClean="0">
                <a:solidFill>
                  <a:srgbClr val="FFFF00"/>
                </a:solidFill>
              </a:rPr>
              <a:t>Ст. 157 УК </a:t>
            </a:r>
            <a:r>
              <a:rPr lang="ru-RU" sz="2800" dirty="0">
                <a:solidFill>
                  <a:srgbClr val="FFFF00"/>
                </a:solidFill>
              </a:rPr>
              <a:t>РФ «Неуплата средств на содержание детей или нетрудоспособных </a:t>
            </a:r>
            <a:r>
              <a:rPr lang="ru-RU" sz="2800" dirty="0" smtClean="0">
                <a:solidFill>
                  <a:srgbClr val="FFFF00"/>
                </a:solidFill>
              </a:rPr>
              <a:t>родителей»</a:t>
            </a:r>
            <a:r>
              <a:rPr lang="ru-RU" sz="2800" dirty="0">
                <a:solidFill>
                  <a:srgbClr val="FFFF00"/>
                </a:solidFill>
              </a:rPr>
              <a:t/>
            </a:r>
            <a:br>
              <a:rPr lang="ru-RU" sz="2800" dirty="0">
                <a:solidFill>
                  <a:srgbClr val="FFFF00"/>
                </a:solidFill>
              </a:rPr>
            </a:br>
            <a:endParaRPr lang="ru-RU" sz="2800" dirty="0">
              <a:solidFill>
                <a:srgbClr val="FFFF00"/>
              </a:solidFill>
            </a:endParaRPr>
          </a:p>
        </p:txBody>
      </p:sp>
      <p:sp>
        <p:nvSpPr>
          <p:cNvPr id="3" name="Объект 2"/>
          <p:cNvSpPr>
            <a:spLocks noGrp="1"/>
          </p:cNvSpPr>
          <p:nvPr>
            <p:ph idx="1"/>
          </p:nvPr>
        </p:nvSpPr>
        <p:spPr>
          <a:xfrm>
            <a:off x="1066800" y="1981200"/>
            <a:ext cx="7543800" cy="4688160"/>
          </a:xfrm>
        </p:spPr>
        <p:txBody>
          <a:bodyPr/>
          <a:lstStyle/>
          <a:p>
            <a:pPr marL="0" indent="0">
              <a:buNone/>
            </a:pPr>
            <a:r>
              <a:rPr lang="ru-RU" sz="1100" dirty="0">
                <a:effectLst/>
              </a:rPr>
              <a:t>1. Неуплата родителем без уважительных причин в нарушение решения суда или нотариально удостоверенного соглашения средств на содержание несовершеннолетних детей, а равно нетрудоспособных детей, достигших восемнадцатилетнего возраста, если это деяние совершено неоднократно, -</a:t>
            </a:r>
          </a:p>
          <a:p>
            <a:r>
              <a:rPr lang="ru-RU" sz="1100" dirty="0">
                <a:effectLst/>
              </a:rPr>
              <a:t>наказывается исправительными работами на срок до одного года, либо принудительными работами на тот же срок, либо арестом на срок до трех месяцев, либо лишением свободы на срок до одного года.</a:t>
            </a:r>
          </a:p>
          <a:p>
            <a:pPr marL="0" indent="0">
              <a:buNone/>
            </a:pPr>
            <a:r>
              <a:rPr lang="ru-RU" sz="1100" dirty="0">
                <a:effectLst/>
              </a:rPr>
              <a:t>2. Неуплата совершеннолетними трудоспособными детьми без уважительных причин в нарушение решения суда или нотариально удостоверенного соглашения средств на содержание нетрудоспособных родителей, если это деяние совершено неоднократно, -</a:t>
            </a:r>
          </a:p>
          <a:p>
            <a:r>
              <a:rPr lang="ru-RU" sz="1100" dirty="0">
                <a:effectLst/>
              </a:rPr>
              <a:t>наказывается исправительными работами на срок до одного года, либо принудительными работами на тот же срок, либо арестом на срок до трех месяцев, либо лишением свободы на срок до одного года.</a:t>
            </a:r>
          </a:p>
          <a:p>
            <a:pPr marL="0" indent="0">
              <a:buNone/>
            </a:pPr>
            <a:r>
              <a:rPr lang="ru-RU" sz="1100" dirty="0">
                <a:effectLst/>
              </a:rPr>
              <a:t>Примечания. </a:t>
            </a:r>
            <a:endParaRPr lang="ru-RU" sz="1100" dirty="0" smtClean="0">
              <a:effectLst/>
            </a:endParaRPr>
          </a:p>
          <a:p>
            <a:pPr marL="0" indent="0">
              <a:buNone/>
            </a:pPr>
            <a:r>
              <a:rPr lang="ru-RU" sz="1100" dirty="0" smtClean="0">
                <a:effectLst/>
              </a:rPr>
              <a:t>1</a:t>
            </a:r>
            <a:r>
              <a:rPr lang="ru-RU" sz="1100" dirty="0">
                <a:effectLst/>
              </a:rPr>
              <a:t>. Неуплатой родителем без уважительных причин в нарушение решения суда или нотариально удостоверенного соглашения средств на содержание несовершеннолетних детей, а равно нетрудоспособных детей, достигших восемнадцатилетнего возраста, если это деяние совершено неоднократно, признается неуплата родителем без уважительных причин в нарушение решения суда или нотариально удостоверенного соглашения средств на содержание несовершеннолетних детей, а равно нетрудоспособных детей, достигших восемнадцатилетнего возраста, подвергнутым административному наказанию за аналогичное деяние, в период, когда лицо считается подвергнутым административному наказанию.</a:t>
            </a:r>
          </a:p>
          <a:p>
            <a:pPr marL="0" indent="0">
              <a:buNone/>
            </a:pPr>
            <a:r>
              <a:rPr lang="ru-RU" sz="1100" dirty="0">
                <a:effectLst/>
              </a:rPr>
              <a:t>2. Неуплатой совершеннолетними трудоспособными детьми без уважительных причин в нарушение решения суда или нотариально удостоверенного соглашения средств на содержание нетрудоспособных родителей, если это деяние совершено неоднократно, признается неуплата совершеннолетними трудоспособными детьми без уважительных причин в нарушение решения суда или нотариально удостоверенного соглашения средств на содержание нетрудоспособных родителей, подвергнутыми административному наказанию за аналогичное деяние, в период, когда лицо считается подвергнутым административному наказанию.</a:t>
            </a:r>
          </a:p>
          <a:p>
            <a:pPr marL="0" indent="0">
              <a:buNone/>
            </a:pPr>
            <a:endParaRPr lang="ru-RU" sz="1100" dirty="0"/>
          </a:p>
        </p:txBody>
      </p:sp>
    </p:spTree>
    <p:extLst>
      <p:ext uri="{BB962C8B-B14F-4D97-AF65-F5344CB8AC3E}">
        <p14:creationId xmlns:p14="http://schemas.microsoft.com/office/powerpoint/2010/main" val="6500417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solidFill>
                  <a:srgbClr val="FFFF00"/>
                </a:solidFill>
              </a:rPr>
              <a:t>Обзор изменений законодательства, устанавливающего ответственность </a:t>
            </a:r>
            <a:br>
              <a:rPr lang="ru-RU" sz="2800" dirty="0" smtClean="0">
                <a:solidFill>
                  <a:srgbClr val="FFFF00"/>
                </a:solidFill>
              </a:rPr>
            </a:br>
            <a:r>
              <a:rPr lang="ru-RU" sz="2800" dirty="0" smtClean="0">
                <a:solidFill>
                  <a:srgbClr val="FFFF00"/>
                </a:solidFill>
              </a:rPr>
              <a:t>за хищение</a:t>
            </a:r>
            <a:endParaRPr lang="ru-RU" sz="2800" dirty="0">
              <a:solidFill>
                <a:srgbClr val="FFFF00"/>
              </a:solidFill>
            </a:endParaRPr>
          </a:p>
        </p:txBody>
      </p:sp>
      <p:sp>
        <p:nvSpPr>
          <p:cNvPr id="3" name="Объект 2"/>
          <p:cNvSpPr>
            <a:spLocks noGrp="1"/>
          </p:cNvSpPr>
          <p:nvPr>
            <p:ph idx="1"/>
          </p:nvPr>
        </p:nvSpPr>
        <p:spPr>
          <a:xfrm>
            <a:off x="1115616" y="1988840"/>
            <a:ext cx="7543800" cy="4114800"/>
          </a:xfrm>
        </p:spPr>
        <p:txBody>
          <a:bodyPr/>
          <a:lstStyle/>
          <a:p>
            <a:pPr marL="0" indent="0">
              <a:buNone/>
            </a:pPr>
            <a:r>
              <a:rPr lang="ru-RU" sz="2800" dirty="0" smtClean="0"/>
              <a:t>1.Внесены изменения в ст. 158 «Кража» </a:t>
            </a:r>
            <a:endParaRPr lang="ru-RU" sz="2800" dirty="0"/>
          </a:p>
          <a:p>
            <a:pPr marL="0" indent="0">
              <a:buNone/>
            </a:pPr>
            <a:r>
              <a:rPr lang="ru-RU" sz="2800" dirty="0" smtClean="0"/>
              <a:t>УК РФ</a:t>
            </a:r>
          </a:p>
          <a:p>
            <a:pPr marL="0" indent="0">
              <a:buNone/>
            </a:pPr>
            <a:r>
              <a:rPr lang="ru-RU" sz="2800" dirty="0" smtClean="0"/>
              <a:t>2. Внесены изменения в ст. 7.27  «Мелкое хищение» КоАП УК РФ</a:t>
            </a:r>
          </a:p>
          <a:p>
            <a:pPr marL="0" indent="0">
              <a:buNone/>
            </a:pPr>
            <a:r>
              <a:rPr lang="ru-RU" sz="2800" dirty="0" smtClean="0"/>
              <a:t>3. Уголовный кодекс РФ дополнен ст. 158.1 «Мелкое хищение, совершенное лицом, подвергнутым административному наказанию»</a:t>
            </a:r>
          </a:p>
        </p:txBody>
      </p:sp>
    </p:spTree>
    <p:extLst>
      <p:ext uri="{BB962C8B-B14F-4D97-AF65-F5344CB8AC3E}">
        <p14:creationId xmlns:p14="http://schemas.microsoft.com/office/powerpoint/2010/main" val="13114830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FFFF00"/>
                </a:solidFill>
              </a:rPr>
              <a:t>Виды хищения:</a:t>
            </a:r>
            <a:endParaRPr lang="ru-RU" dirty="0">
              <a:solidFill>
                <a:srgbClr val="FFFF00"/>
              </a:solidFill>
            </a:endParaRPr>
          </a:p>
        </p:txBody>
      </p:sp>
      <p:sp>
        <p:nvSpPr>
          <p:cNvPr id="3" name="Объект 2"/>
          <p:cNvSpPr>
            <a:spLocks noGrp="1"/>
          </p:cNvSpPr>
          <p:nvPr>
            <p:ph idx="1"/>
          </p:nvPr>
        </p:nvSpPr>
        <p:spPr>
          <a:xfrm>
            <a:off x="1066800" y="1981200"/>
            <a:ext cx="7543800" cy="4876800"/>
          </a:xfrm>
        </p:spPr>
        <p:txBody>
          <a:bodyPr/>
          <a:lstStyle/>
          <a:p>
            <a:r>
              <a:rPr lang="ru-RU" sz="1800" dirty="0"/>
              <a:t>мелкое (путем кражи, мошенничества, присвоения, растраты</a:t>
            </a:r>
            <a:r>
              <a:rPr lang="ru-RU" sz="1800" dirty="0" smtClean="0"/>
              <a:t>) - </a:t>
            </a:r>
            <a:r>
              <a:rPr lang="ru-RU" sz="1800" dirty="0" smtClean="0">
                <a:solidFill>
                  <a:srgbClr val="FF0000"/>
                </a:solidFill>
              </a:rPr>
              <a:t>до 2 тысяч 500 рублей </a:t>
            </a:r>
            <a:r>
              <a:rPr lang="ru-RU" sz="1800" dirty="0" smtClean="0"/>
              <a:t>при отсутствии признаков, квалифицирующих ответственность; </a:t>
            </a:r>
            <a:endParaRPr lang="ru-RU" sz="1800" dirty="0"/>
          </a:p>
          <a:p>
            <a:endParaRPr lang="ru-RU" sz="1800" dirty="0"/>
          </a:p>
          <a:p>
            <a:r>
              <a:rPr lang="ru-RU" sz="1800" dirty="0"/>
              <a:t>совершенное с причинением значительного ущерба гражданину (путем кражи, мошенничества, присвоения, растраты</a:t>
            </a:r>
            <a:r>
              <a:rPr lang="ru-RU" sz="1800" dirty="0" smtClean="0"/>
              <a:t>) - </a:t>
            </a:r>
            <a:r>
              <a:rPr lang="ru-RU" sz="1800" dirty="0" smtClean="0">
                <a:solidFill>
                  <a:srgbClr val="FF0000"/>
                </a:solidFill>
              </a:rPr>
              <a:t>не менее 5 тысяч рублей</a:t>
            </a:r>
            <a:r>
              <a:rPr lang="ru-RU" sz="1800" dirty="0" smtClean="0"/>
              <a:t>; </a:t>
            </a:r>
            <a:endParaRPr lang="ru-RU" sz="1800" dirty="0"/>
          </a:p>
          <a:p>
            <a:endParaRPr lang="ru-RU" sz="1800" dirty="0"/>
          </a:p>
          <a:p>
            <a:r>
              <a:rPr lang="ru-RU" sz="1800" dirty="0"/>
              <a:t>совершенное в крупном </a:t>
            </a:r>
            <a:r>
              <a:rPr lang="ru-RU" sz="1800" dirty="0" smtClean="0"/>
              <a:t>размере – </a:t>
            </a:r>
            <a:r>
              <a:rPr lang="ru-RU" sz="1800" dirty="0" smtClean="0">
                <a:solidFill>
                  <a:srgbClr val="FF0000"/>
                </a:solidFill>
              </a:rPr>
              <a:t>более 250 тысяч рублей</a:t>
            </a:r>
            <a:r>
              <a:rPr lang="ru-RU" sz="1800" dirty="0" smtClean="0"/>
              <a:t>;</a:t>
            </a:r>
            <a:endParaRPr lang="ru-RU" sz="1800" dirty="0"/>
          </a:p>
          <a:p>
            <a:endParaRPr lang="ru-RU" sz="1800" dirty="0"/>
          </a:p>
          <a:p>
            <a:r>
              <a:rPr lang="ru-RU" sz="1800" dirty="0"/>
              <a:t>совершенное в особо крупном </a:t>
            </a:r>
            <a:r>
              <a:rPr lang="ru-RU" sz="1800" dirty="0" smtClean="0"/>
              <a:t>размере – </a:t>
            </a:r>
            <a:r>
              <a:rPr lang="ru-RU" sz="1800" dirty="0" smtClean="0">
                <a:solidFill>
                  <a:srgbClr val="FF0000"/>
                </a:solidFill>
              </a:rPr>
              <a:t>более 1 миллиона рублей</a:t>
            </a:r>
            <a:r>
              <a:rPr lang="ru-RU" sz="1800" dirty="0" smtClean="0"/>
              <a:t>;</a:t>
            </a:r>
            <a:endParaRPr lang="ru-RU" sz="1800" dirty="0"/>
          </a:p>
          <a:p>
            <a:endParaRPr lang="ru-RU" sz="1800" dirty="0"/>
          </a:p>
          <a:p>
            <a:r>
              <a:rPr lang="ru-RU" sz="1800" dirty="0"/>
              <a:t>предметов, имеющих особую ценность (независимо от способа совершения</a:t>
            </a:r>
            <a:r>
              <a:rPr lang="ru-RU" sz="1800" dirty="0" smtClean="0"/>
              <a:t>)</a:t>
            </a:r>
            <a:endParaRPr lang="ru-RU" sz="1800" dirty="0"/>
          </a:p>
        </p:txBody>
      </p:sp>
    </p:spTree>
    <p:extLst>
      <p:ext uri="{BB962C8B-B14F-4D97-AF65-F5344CB8AC3E}">
        <p14:creationId xmlns:p14="http://schemas.microsoft.com/office/powerpoint/2010/main" val="16158159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a:solidFill>
                  <a:srgbClr val="FFFF00"/>
                </a:solidFill>
              </a:rPr>
              <a:t>Ст. 7.27 КоАП РФ «Мелкое хищение»</a:t>
            </a:r>
            <a:endParaRPr lang="ru-RU" sz="2800" dirty="0"/>
          </a:p>
        </p:txBody>
      </p:sp>
      <p:sp>
        <p:nvSpPr>
          <p:cNvPr id="3" name="Объект 2"/>
          <p:cNvSpPr>
            <a:spLocks noGrp="1"/>
          </p:cNvSpPr>
          <p:nvPr>
            <p:ph idx="1"/>
          </p:nvPr>
        </p:nvSpPr>
        <p:spPr/>
        <p:txBody>
          <a:bodyPr/>
          <a:lstStyle/>
          <a:p>
            <a:pPr marL="0" indent="0">
              <a:buNone/>
            </a:pPr>
            <a:r>
              <a:rPr lang="ru-RU" sz="2000" dirty="0" smtClean="0"/>
              <a:t>1. Мелкое </a:t>
            </a:r>
            <a:r>
              <a:rPr lang="ru-RU" sz="2000" dirty="0"/>
              <a:t>хищение чужого имущества, стоимость которого не превышает </a:t>
            </a:r>
            <a:r>
              <a:rPr lang="ru-RU" sz="2000" dirty="0">
                <a:solidFill>
                  <a:srgbClr val="FF0000"/>
                </a:solidFill>
              </a:rPr>
              <a:t>одну тысячу рублей</a:t>
            </a:r>
            <a:r>
              <a:rPr lang="ru-RU" sz="2000" dirty="0"/>
              <a:t>, путем кражи, мошенничества, присвоения или растраты при отсутствии признаков преступлений, предусмотренных ч.2,3 и 4 ст. 158, статьей 158.1, ч. 2, 3 и 4 ст. 159, ч. 2, 3 и 4 159.1, ч.2, 3 и 4 ст. 159.2, ч.2, 3 и 4 ст. 159.3, ч. 2, 3 и 4 ст. 159.5, ч.2, 3 и 4 ст. 159.6 и ч.2 и 3 ст. 160 Уголовного кодекса Российской Федерации, -</a:t>
            </a:r>
          </a:p>
          <a:p>
            <a:pPr marL="0" indent="0">
              <a:buNone/>
            </a:pPr>
            <a:r>
              <a:rPr lang="ru-RU" sz="2000" dirty="0" smtClean="0"/>
              <a:t>влечет </a:t>
            </a:r>
            <a:r>
              <a:rPr lang="ru-RU" sz="2000" dirty="0"/>
              <a:t>наложение административного штрафа в размере до пятикратной стоимости похищенного имущества, но не менее одной тысячи рублей, либо административный арест на срок до пятнадцати суток, либо обязательные работы на срок до пятидесяти часов</a:t>
            </a:r>
            <a:r>
              <a:rPr lang="ru-RU" sz="2000" dirty="0" smtClean="0"/>
              <a:t>.</a:t>
            </a:r>
            <a:endParaRPr lang="ru-RU" sz="2000" dirty="0"/>
          </a:p>
        </p:txBody>
      </p:sp>
    </p:spTree>
    <p:extLst>
      <p:ext uri="{BB962C8B-B14F-4D97-AF65-F5344CB8AC3E}">
        <p14:creationId xmlns:p14="http://schemas.microsoft.com/office/powerpoint/2010/main" val="1494755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solidFill>
                  <a:srgbClr val="FFFF00"/>
                </a:solidFill>
              </a:rPr>
              <a:t>Ст. 7.27 КоАП РФ «Мелкое хищение»</a:t>
            </a:r>
            <a:endParaRPr lang="ru-RU" sz="2800" dirty="0">
              <a:solidFill>
                <a:srgbClr val="FFFF00"/>
              </a:solidFill>
            </a:endParaRPr>
          </a:p>
        </p:txBody>
      </p:sp>
      <p:sp>
        <p:nvSpPr>
          <p:cNvPr id="3" name="Объект 2"/>
          <p:cNvSpPr>
            <a:spLocks noGrp="1"/>
          </p:cNvSpPr>
          <p:nvPr>
            <p:ph idx="1"/>
          </p:nvPr>
        </p:nvSpPr>
        <p:spPr/>
        <p:txBody>
          <a:bodyPr/>
          <a:lstStyle/>
          <a:p>
            <a:pPr marL="0" indent="0">
              <a:buNone/>
            </a:pPr>
            <a:r>
              <a:rPr lang="ru-RU" sz="2100" dirty="0"/>
              <a:t>2. Мелкое хищение чужого имущества стоимостью </a:t>
            </a:r>
            <a:r>
              <a:rPr lang="ru-RU" sz="2100" dirty="0">
                <a:solidFill>
                  <a:srgbClr val="FF0000"/>
                </a:solidFill>
              </a:rPr>
              <a:t>более одной тысячи рублей, но не более двух тысяч пятисот рублей </a:t>
            </a:r>
            <a:r>
              <a:rPr lang="ru-RU" sz="2100" dirty="0"/>
              <a:t>путем кражи, мошенничества, присвоения или растраты при отсутствии признаков преступлений, предусмотренных </a:t>
            </a:r>
            <a:r>
              <a:rPr lang="ru-RU" sz="2100" dirty="0" smtClean="0"/>
              <a:t>ч.2,3 и 4 ст. </a:t>
            </a:r>
            <a:r>
              <a:rPr lang="ru-RU" sz="2100" dirty="0"/>
              <a:t>158, статьей 158.1, </a:t>
            </a:r>
            <a:r>
              <a:rPr lang="ru-RU" sz="2100" dirty="0" smtClean="0"/>
              <a:t>ч. 2, 3 и 4 ст. </a:t>
            </a:r>
            <a:r>
              <a:rPr lang="ru-RU" sz="2100" dirty="0"/>
              <a:t>159, </a:t>
            </a:r>
            <a:r>
              <a:rPr lang="ru-RU" sz="2100" dirty="0" smtClean="0"/>
              <a:t>ч. 2, 3 и 4 </a:t>
            </a:r>
            <a:r>
              <a:rPr lang="ru-RU" sz="2100" dirty="0"/>
              <a:t>159.1, </a:t>
            </a:r>
            <a:r>
              <a:rPr lang="ru-RU" sz="2100" dirty="0" smtClean="0"/>
              <a:t>ч.2, 3 и 4 ст. 159.2</a:t>
            </a:r>
            <a:r>
              <a:rPr lang="ru-RU" sz="2100" dirty="0"/>
              <a:t>, </a:t>
            </a:r>
            <a:r>
              <a:rPr lang="ru-RU" sz="2100" dirty="0" smtClean="0"/>
              <a:t>ч.2, 3 и 4 ст. </a:t>
            </a:r>
            <a:r>
              <a:rPr lang="ru-RU" sz="2100" dirty="0"/>
              <a:t>159.3, </a:t>
            </a:r>
            <a:r>
              <a:rPr lang="ru-RU" sz="2100" dirty="0" smtClean="0"/>
              <a:t>ч. 2, 3 и 4 ст. </a:t>
            </a:r>
            <a:r>
              <a:rPr lang="ru-RU" sz="2100" dirty="0"/>
              <a:t>159.5, </a:t>
            </a:r>
            <a:r>
              <a:rPr lang="ru-RU" sz="2100" dirty="0" smtClean="0"/>
              <a:t>ч.2, 3 и 4 ст. </a:t>
            </a:r>
            <a:r>
              <a:rPr lang="ru-RU" sz="2100" dirty="0"/>
              <a:t>159.6 и </a:t>
            </a:r>
            <a:r>
              <a:rPr lang="ru-RU" sz="2100" dirty="0" smtClean="0"/>
              <a:t>ч.2 и 3 ст. </a:t>
            </a:r>
            <a:r>
              <a:rPr lang="ru-RU" sz="2100" dirty="0"/>
              <a:t>160 Уголовного кодекса Российской Федерации, -</a:t>
            </a:r>
          </a:p>
          <a:p>
            <a:pPr marL="0" indent="0">
              <a:buNone/>
            </a:pPr>
            <a:r>
              <a:rPr lang="ru-RU" sz="2100" dirty="0"/>
              <a:t>влечет наложение административного штрафа в размере до пятикратной стоимости похищенного имущества, но не менее трех тысяч рублей, либо административный арест на срок от десяти до пятнадцати суток, либо обязательные работы на срок до ста двадцати часов.</a:t>
            </a:r>
          </a:p>
          <a:p>
            <a:endParaRPr lang="ru-RU" sz="2100" dirty="0"/>
          </a:p>
        </p:txBody>
      </p:sp>
    </p:spTree>
    <p:extLst>
      <p:ext uri="{BB962C8B-B14F-4D97-AF65-F5344CB8AC3E}">
        <p14:creationId xmlns:p14="http://schemas.microsoft.com/office/powerpoint/2010/main" val="3122144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078" y="0"/>
            <a:ext cx="9070574" cy="1431925"/>
          </a:xfrm>
        </p:spPr>
        <p:txBody>
          <a:bodyPr/>
          <a:lstStyle/>
          <a:p>
            <a:pPr algn="ctr"/>
            <a:endParaRPr lang="ru-RU" sz="3200" b="0" dirty="0">
              <a:solidFill>
                <a:srgbClr val="FFFF00"/>
              </a:solidFill>
              <a:effectLst/>
            </a:endParaRPr>
          </a:p>
        </p:txBody>
      </p:sp>
      <p:sp>
        <p:nvSpPr>
          <p:cNvPr id="3" name="Объект 2"/>
          <p:cNvSpPr>
            <a:spLocks noGrp="1"/>
          </p:cNvSpPr>
          <p:nvPr>
            <p:ph idx="1"/>
          </p:nvPr>
        </p:nvSpPr>
        <p:spPr>
          <a:xfrm>
            <a:off x="899592" y="1844824"/>
            <a:ext cx="8244408" cy="5013176"/>
          </a:xfrm>
        </p:spPr>
        <p:txBody>
          <a:bodyPr/>
          <a:lstStyle/>
          <a:p>
            <a:pPr marL="0" lvl="0" indent="0">
              <a:buNone/>
            </a:pPr>
            <a:r>
              <a:rPr lang="ru-RU" sz="3600" dirty="0" err="1" smtClean="0">
                <a:solidFill>
                  <a:srgbClr val="FFFF00"/>
                </a:solidFill>
              </a:rPr>
              <a:t>Делинквентное</a:t>
            </a:r>
            <a:r>
              <a:rPr lang="ru-RU" sz="3600" dirty="0">
                <a:solidFill>
                  <a:srgbClr val="FFFF00"/>
                </a:solidFill>
              </a:rPr>
              <a:t> поведение </a:t>
            </a:r>
            <a:r>
              <a:rPr lang="ru-RU" sz="3600" dirty="0"/>
              <a:t>- антиобщественное противоправное поведение индивида, воплощённое в его проступках (действиях или бездействии), наносящих вред как отдельным гражданам, так и обществу в </a:t>
            </a:r>
            <a:r>
              <a:rPr lang="ru-RU" sz="3600" dirty="0" smtClean="0"/>
              <a:t>целом</a:t>
            </a:r>
            <a:endParaRPr lang="ru-RU" sz="3600" dirty="0"/>
          </a:p>
        </p:txBody>
      </p:sp>
    </p:spTree>
    <p:extLst>
      <p:ext uri="{BB962C8B-B14F-4D97-AF65-F5344CB8AC3E}">
        <p14:creationId xmlns:p14="http://schemas.microsoft.com/office/powerpoint/2010/main" val="598370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a:solidFill>
                  <a:srgbClr val="FFFF00"/>
                </a:solidFill>
              </a:rPr>
              <a:t>Примечание к ст. 158 </a:t>
            </a:r>
            <a:r>
              <a:rPr lang="ru-RU" sz="2800" dirty="0" smtClean="0">
                <a:solidFill>
                  <a:srgbClr val="FFFF00"/>
                </a:solidFill>
              </a:rPr>
              <a:t>УК </a:t>
            </a:r>
            <a:r>
              <a:rPr lang="ru-RU" sz="2800" dirty="0">
                <a:solidFill>
                  <a:srgbClr val="FFFF00"/>
                </a:solidFill>
              </a:rPr>
              <a:t>РФ </a:t>
            </a:r>
            <a:r>
              <a:rPr lang="ru-RU" sz="2800" dirty="0" smtClean="0">
                <a:solidFill>
                  <a:srgbClr val="FFFF00"/>
                </a:solidFill>
              </a:rPr>
              <a:t>«Кража</a:t>
            </a:r>
            <a:r>
              <a:rPr lang="ru-RU" sz="2800" dirty="0">
                <a:solidFill>
                  <a:srgbClr val="FFFF00"/>
                </a:solidFill>
              </a:rPr>
              <a:t>»</a:t>
            </a:r>
            <a:endParaRPr lang="ru-RU" sz="2800" dirty="0"/>
          </a:p>
        </p:txBody>
      </p:sp>
      <p:sp>
        <p:nvSpPr>
          <p:cNvPr id="3" name="Объект 2"/>
          <p:cNvSpPr>
            <a:spLocks noGrp="1"/>
          </p:cNvSpPr>
          <p:nvPr>
            <p:ph idx="1"/>
          </p:nvPr>
        </p:nvSpPr>
        <p:spPr/>
        <p:txBody>
          <a:bodyPr/>
          <a:lstStyle/>
          <a:p>
            <a:pPr marL="0" indent="0">
              <a:buNone/>
            </a:pPr>
            <a:r>
              <a:rPr lang="ru-RU" sz="2000" dirty="0">
                <a:effectLst/>
              </a:rPr>
              <a:t>1. Под хищением в статьях настоящего Кодекса понимаются совершенные с корыстной целью противоправные безвозмездное изъятие и (или) обращение чужого имущества в пользу виновного или других лиц, причинившие ущерб собственнику или иному владельцу этого имущества.</a:t>
            </a:r>
          </a:p>
          <a:p>
            <a:pPr marL="0" indent="0">
              <a:buNone/>
            </a:pPr>
            <a:r>
              <a:rPr lang="ru-RU" sz="2000" dirty="0">
                <a:effectLst/>
              </a:rPr>
              <a:t>2. Значительный ущерб гражданину в статьях настоящей главы, за исключением части пятой статьи 159, определяется с учетом его имущественного положения, но не может составлять менее </a:t>
            </a:r>
            <a:r>
              <a:rPr lang="ru-RU" sz="2000" dirty="0">
                <a:solidFill>
                  <a:srgbClr val="FF0000"/>
                </a:solidFill>
                <a:effectLst/>
              </a:rPr>
              <a:t>пяти тысяч рублей</a:t>
            </a:r>
            <a:r>
              <a:rPr lang="ru-RU" sz="2000" dirty="0">
                <a:effectLst/>
              </a:rPr>
              <a:t>.</a:t>
            </a:r>
          </a:p>
          <a:p>
            <a:pPr marL="0" indent="0">
              <a:buNone/>
            </a:pPr>
            <a:r>
              <a:rPr lang="ru-RU" sz="2000" dirty="0">
                <a:effectLst/>
              </a:rPr>
              <a:t>4. Крупным размером в статьях настоящей главы, за исключением </a:t>
            </a:r>
            <a:r>
              <a:rPr lang="ru-RU" sz="2000" u="sng" dirty="0">
                <a:effectLst/>
              </a:rPr>
              <a:t>частей шестой</a:t>
            </a:r>
            <a:r>
              <a:rPr lang="ru-RU" sz="2000" dirty="0">
                <a:effectLst/>
              </a:rPr>
              <a:t> и </a:t>
            </a:r>
            <a:r>
              <a:rPr lang="ru-RU" sz="2000" u="sng" dirty="0">
                <a:effectLst/>
              </a:rPr>
              <a:t>седьмой статьи 159</a:t>
            </a:r>
            <a:r>
              <a:rPr lang="ru-RU" sz="2000" dirty="0">
                <a:effectLst/>
              </a:rPr>
              <a:t>, </a:t>
            </a:r>
            <a:r>
              <a:rPr lang="ru-RU" sz="2000" u="sng" dirty="0">
                <a:effectLst/>
              </a:rPr>
              <a:t>статей 159.1</a:t>
            </a:r>
            <a:r>
              <a:rPr lang="ru-RU" sz="2000" dirty="0">
                <a:effectLst/>
              </a:rPr>
              <a:t>, </a:t>
            </a:r>
            <a:r>
              <a:rPr lang="ru-RU" sz="2000" u="sng" dirty="0">
                <a:effectLst/>
              </a:rPr>
              <a:t>159.3</a:t>
            </a:r>
            <a:r>
              <a:rPr lang="ru-RU" sz="2000" dirty="0">
                <a:effectLst/>
              </a:rPr>
              <a:t>, </a:t>
            </a:r>
            <a:r>
              <a:rPr lang="ru-RU" sz="2000" u="sng" dirty="0">
                <a:effectLst/>
              </a:rPr>
              <a:t>159.5</a:t>
            </a:r>
            <a:r>
              <a:rPr lang="ru-RU" sz="2000" dirty="0">
                <a:effectLst/>
              </a:rPr>
              <a:t> и </a:t>
            </a:r>
            <a:r>
              <a:rPr lang="ru-RU" sz="2000" u="sng" dirty="0">
                <a:effectLst/>
              </a:rPr>
              <a:t>159.6</a:t>
            </a:r>
            <a:r>
              <a:rPr lang="ru-RU" sz="2000" dirty="0">
                <a:effectLst/>
              </a:rPr>
              <a:t>, признается стоимость имущества, превышающая </a:t>
            </a:r>
            <a:r>
              <a:rPr lang="ru-RU" sz="2000" dirty="0">
                <a:solidFill>
                  <a:srgbClr val="FF0000"/>
                </a:solidFill>
                <a:effectLst/>
              </a:rPr>
              <a:t>двести пятьдесят тысяч рублей</a:t>
            </a:r>
            <a:r>
              <a:rPr lang="ru-RU" sz="2000" dirty="0">
                <a:effectLst/>
              </a:rPr>
              <a:t>, а особо крупным - </a:t>
            </a:r>
            <a:r>
              <a:rPr lang="ru-RU" sz="2000" dirty="0">
                <a:solidFill>
                  <a:srgbClr val="FF0000"/>
                </a:solidFill>
                <a:effectLst/>
              </a:rPr>
              <a:t>один миллион рублей</a:t>
            </a:r>
            <a:r>
              <a:rPr lang="ru-RU" sz="2000" dirty="0">
                <a:effectLst/>
              </a:rPr>
              <a:t>.</a:t>
            </a:r>
          </a:p>
          <a:p>
            <a:pPr marL="0" indent="0">
              <a:buNone/>
            </a:pPr>
            <a:endParaRPr lang="ru-RU" sz="2000" dirty="0"/>
          </a:p>
        </p:txBody>
      </p:sp>
    </p:spTree>
    <p:extLst>
      <p:ext uri="{BB962C8B-B14F-4D97-AF65-F5344CB8AC3E}">
        <p14:creationId xmlns:p14="http://schemas.microsoft.com/office/powerpoint/2010/main" val="1310290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764704"/>
            <a:ext cx="8244408" cy="6093295"/>
          </a:xfrm>
        </p:spPr>
        <p:txBody>
          <a:bodyPr/>
          <a:lstStyle/>
          <a:p>
            <a:pPr marL="0" indent="0">
              <a:buNone/>
            </a:pPr>
            <a:r>
              <a:rPr lang="ru-RU" sz="2300" dirty="0">
                <a:solidFill>
                  <a:srgbClr val="FFFF00"/>
                </a:solidFill>
                <a:effectLst/>
              </a:rPr>
              <a:t>Понятие преступления дано в </a:t>
            </a:r>
            <a:r>
              <a:rPr lang="ru-RU" sz="2300" dirty="0" smtClean="0">
                <a:solidFill>
                  <a:srgbClr val="FFFF00"/>
                </a:solidFill>
                <a:effectLst/>
              </a:rPr>
              <a:t>ч.1 ст</a:t>
            </a:r>
            <a:r>
              <a:rPr lang="ru-RU" sz="2300" dirty="0">
                <a:solidFill>
                  <a:srgbClr val="FFFF00"/>
                </a:solidFill>
                <a:effectLst/>
              </a:rPr>
              <a:t>. 14 </a:t>
            </a:r>
            <a:r>
              <a:rPr lang="ru-RU" sz="2300" dirty="0" smtClean="0">
                <a:solidFill>
                  <a:srgbClr val="FFFF00"/>
                </a:solidFill>
                <a:effectLst/>
              </a:rPr>
              <a:t>УК РФ: </a:t>
            </a:r>
          </a:p>
          <a:p>
            <a:pPr marL="0" indent="0">
              <a:buNone/>
            </a:pPr>
            <a:endParaRPr lang="ru-RU" sz="2300" dirty="0">
              <a:effectLst/>
            </a:endParaRPr>
          </a:p>
          <a:p>
            <a:pPr marL="0" indent="0">
              <a:buNone/>
            </a:pPr>
            <a:endParaRPr lang="ru-RU" sz="2300" dirty="0" smtClean="0">
              <a:effectLst/>
            </a:endParaRPr>
          </a:p>
          <a:p>
            <a:pPr marL="0" indent="0">
              <a:buNone/>
            </a:pPr>
            <a:r>
              <a:rPr lang="ru-RU" sz="4000" dirty="0" smtClean="0">
                <a:effectLst/>
              </a:rPr>
              <a:t>«</a:t>
            </a:r>
            <a:r>
              <a:rPr lang="ru-RU" sz="4000" dirty="0">
                <a:solidFill>
                  <a:srgbClr val="FFFF00"/>
                </a:solidFill>
                <a:effectLst/>
              </a:rPr>
              <a:t>Преступлением</a:t>
            </a:r>
            <a:r>
              <a:rPr lang="ru-RU" sz="4000" dirty="0">
                <a:effectLst/>
              </a:rPr>
              <a:t> признается виновно совершенное общественно опасное деяние, запрещенное настоящим Кодексом под угрозой наказания</a:t>
            </a:r>
            <a:r>
              <a:rPr lang="ru-RU" sz="4000" dirty="0" smtClean="0">
                <a:effectLst/>
              </a:rPr>
              <a:t>»</a:t>
            </a:r>
            <a:endParaRPr lang="ru-RU" sz="4000" dirty="0">
              <a:effectLst/>
            </a:endParaRPr>
          </a:p>
        </p:txBody>
      </p:sp>
    </p:spTree>
    <p:extLst>
      <p:ext uri="{BB962C8B-B14F-4D97-AF65-F5344CB8AC3E}">
        <p14:creationId xmlns:p14="http://schemas.microsoft.com/office/powerpoint/2010/main" val="143522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854016"/>
            <a:ext cx="8244408" cy="6003984"/>
          </a:xfrm>
        </p:spPr>
        <p:txBody>
          <a:bodyPr/>
          <a:lstStyle/>
          <a:p>
            <a:pPr marL="0" indent="0">
              <a:buNone/>
            </a:pPr>
            <a:r>
              <a:rPr lang="ru-RU" sz="4000" dirty="0" smtClean="0">
                <a:solidFill>
                  <a:srgbClr val="FFFF00"/>
                </a:solidFill>
                <a:effectLst/>
              </a:rPr>
              <a:t>Признаки преступления:</a:t>
            </a:r>
          </a:p>
          <a:p>
            <a:pPr marL="0" indent="0">
              <a:buNone/>
            </a:pPr>
            <a:endParaRPr lang="ru-RU" sz="4000" dirty="0" smtClean="0">
              <a:solidFill>
                <a:srgbClr val="FFFF00"/>
              </a:solidFill>
              <a:effectLst/>
            </a:endParaRPr>
          </a:p>
          <a:p>
            <a:r>
              <a:rPr lang="ru-RU" dirty="0" smtClean="0">
                <a:effectLst/>
              </a:rPr>
              <a:t>деяние (действие/бездействие),</a:t>
            </a:r>
          </a:p>
          <a:p>
            <a:r>
              <a:rPr lang="ru-RU" dirty="0">
                <a:effectLst/>
              </a:rPr>
              <a:t>о</a:t>
            </a:r>
            <a:r>
              <a:rPr lang="ru-RU" dirty="0" smtClean="0">
                <a:effectLst/>
              </a:rPr>
              <a:t>бщественная опасность,</a:t>
            </a:r>
          </a:p>
          <a:p>
            <a:r>
              <a:rPr lang="ru-RU" dirty="0">
                <a:effectLst/>
              </a:rPr>
              <a:t>у</a:t>
            </a:r>
            <a:r>
              <a:rPr lang="ru-RU" dirty="0" smtClean="0">
                <a:effectLst/>
              </a:rPr>
              <a:t>головная противоправность,</a:t>
            </a:r>
          </a:p>
          <a:p>
            <a:r>
              <a:rPr lang="ru-RU" dirty="0">
                <a:effectLst/>
              </a:rPr>
              <a:t>в</a:t>
            </a:r>
            <a:r>
              <a:rPr lang="ru-RU" dirty="0" smtClean="0">
                <a:effectLst/>
              </a:rPr>
              <a:t>иновность,</a:t>
            </a:r>
          </a:p>
          <a:p>
            <a:r>
              <a:rPr lang="ru-RU" dirty="0">
                <a:effectLst/>
              </a:rPr>
              <a:t>н</a:t>
            </a:r>
            <a:r>
              <a:rPr lang="ru-RU" dirty="0" smtClean="0">
                <a:effectLst/>
              </a:rPr>
              <a:t>аказуемость,</a:t>
            </a:r>
          </a:p>
          <a:p>
            <a:r>
              <a:rPr lang="ru-RU" dirty="0" smtClean="0">
                <a:effectLst/>
              </a:rPr>
              <a:t>совершение </a:t>
            </a:r>
            <a:r>
              <a:rPr lang="ru-RU" dirty="0" err="1" smtClean="0">
                <a:effectLst/>
              </a:rPr>
              <a:t>деликтоспособным</a:t>
            </a:r>
            <a:r>
              <a:rPr lang="ru-RU" dirty="0" smtClean="0">
                <a:effectLst/>
              </a:rPr>
              <a:t> субъектом</a:t>
            </a:r>
          </a:p>
          <a:p>
            <a:endParaRPr lang="ru-RU" dirty="0" smtClean="0">
              <a:effectLst/>
            </a:endParaRPr>
          </a:p>
          <a:p>
            <a:endParaRPr lang="ru-RU" dirty="0" smtClean="0">
              <a:effectLst/>
            </a:endParaRPr>
          </a:p>
          <a:p>
            <a:endParaRPr lang="ru-RU" dirty="0">
              <a:effectLst/>
            </a:endParaRPr>
          </a:p>
        </p:txBody>
      </p:sp>
    </p:spTree>
    <p:extLst>
      <p:ext uri="{BB962C8B-B14F-4D97-AF65-F5344CB8AC3E}">
        <p14:creationId xmlns:p14="http://schemas.microsoft.com/office/powerpoint/2010/main" val="2331924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1844824"/>
            <a:ext cx="8244408" cy="5013175"/>
          </a:xfrm>
        </p:spPr>
        <p:txBody>
          <a:bodyPr/>
          <a:lstStyle/>
          <a:p>
            <a:pPr marL="0" indent="0">
              <a:buNone/>
            </a:pPr>
            <a:r>
              <a:rPr lang="ru-RU" sz="4800" dirty="0" smtClean="0">
                <a:solidFill>
                  <a:srgbClr val="FFFF00"/>
                </a:solidFill>
                <a:effectLst/>
              </a:rPr>
              <a:t>Отсутствие осознанности либо воздействие непреодолимой силы исключает преступность деяния</a:t>
            </a:r>
            <a:endParaRPr lang="ru-RU" sz="4800" dirty="0">
              <a:solidFill>
                <a:srgbClr val="FFFF00"/>
              </a:solidFill>
              <a:effectLst/>
            </a:endParaRPr>
          </a:p>
        </p:txBody>
      </p:sp>
    </p:spTree>
    <p:extLst>
      <p:ext uri="{BB962C8B-B14F-4D97-AF65-F5344CB8AC3E}">
        <p14:creationId xmlns:p14="http://schemas.microsoft.com/office/powerpoint/2010/main" val="3259311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836712"/>
            <a:ext cx="8244408" cy="6021287"/>
          </a:xfrm>
        </p:spPr>
        <p:txBody>
          <a:bodyPr/>
          <a:lstStyle/>
          <a:p>
            <a:pPr marL="0" indent="0">
              <a:buNone/>
            </a:pPr>
            <a:r>
              <a:rPr lang="ru-RU" dirty="0" smtClean="0">
                <a:solidFill>
                  <a:srgbClr val="FFFF00"/>
                </a:solidFill>
                <a:effectLst/>
              </a:rPr>
              <a:t>Общественная опасность проявляется</a:t>
            </a:r>
          </a:p>
          <a:p>
            <a:pPr marL="0" indent="0">
              <a:buNone/>
            </a:pPr>
            <a:endParaRPr lang="ru-RU" dirty="0">
              <a:effectLst/>
            </a:endParaRPr>
          </a:p>
          <a:p>
            <a:pPr marL="0" indent="0">
              <a:buNone/>
            </a:pPr>
            <a:endParaRPr lang="ru-RU" sz="2400" dirty="0" smtClean="0">
              <a:effectLst/>
            </a:endParaRPr>
          </a:p>
          <a:p>
            <a:r>
              <a:rPr lang="ru-RU" dirty="0">
                <a:effectLst/>
              </a:rPr>
              <a:t>в</a:t>
            </a:r>
            <a:r>
              <a:rPr lang="ru-RU" dirty="0" smtClean="0">
                <a:effectLst/>
              </a:rPr>
              <a:t> прямом ущербе (причинении существенного вреда наиболее важным, охраняемым уголовным законом общественным отношениям)</a:t>
            </a:r>
          </a:p>
          <a:p>
            <a:r>
              <a:rPr lang="ru-RU" dirty="0">
                <a:effectLst/>
              </a:rPr>
              <a:t>в</a:t>
            </a:r>
            <a:r>
              <a:rPr lang="ru-RU" dirty="0" smtClean="0">
                <a:effectLst/>
              </a:rPr>
              <a:t> потенциальном вреде (возможности причинения существенного вреда)</a:t>
            </a:r>
            <a:endParaRPr lang="ru-RU" dirty="0">
              <a:effectLst/>
            </a:endParaRPr>
          </a:p>
        </p:txBody>
      </p:sp>
    </p:spTree>
    <p:extLst>
      <p:ext uri="{BB962C8B-B14F-4D97-AF65-F5344CB8AC3E}">
        <p14:creationId xmlns:p14="http://schemas.microsoft.com/office/powerpoint/2010/main" val="3566733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05774" y="548680"/>
            <a:ext cx="8238226" cy="6309319"/>
          </a:xfrm>
        </p:spPr>
        <p:txBody>
          <a:bodyPr/>
          <a:lstStyle/>
          <a:p>
            <a:pPr marL="0" indent="0">
              <a:buNone/>
            </a:pPr>
            <a:r>
              <a:rPr lang="ru-RU" sz="4000" dirty="0" smtClean="0">
                <a:solidFill>
                  <a:srgbClr val="FFFF00"/>
                </a:solidFill>
                <a:effectLst/>
              </a:rPr>
              <a:t>Малозначительность</a:t>
            </a:r>
          </a:p>
          <a:p>
            <a:pPr marL="0" indent="0">
              <a:buNone/>
            </a:pPr>
            <a:endParaRPr lang="ru-RU" sz="3600" dirty="0">
              <a:effectLst/>
            </a:endParaRPr>
          </a:p>
          <a:p>
            <a:pPr marL="0" indent="0">
              <a:buNone/>
            </a:pPr>
            <a:r>
              <a:rPr lang="ru-RU" sz="3600" dirty="0" smtClean="0">
                <a:effectLst/>
              </a:rPr>
              <a:t>Не </a:t>
            </a:r>
            <a:r>
              <a:rPr lang="ru-RU" sz="3600" dirty="0">
                <a:effectLst/>
              </a:rPr>
              <a:t>является преступлением действие (бездействие), хотя формально и содержащее признаки какого-либо деяния, предусмотренного настоящим Кодексом, но в силу малозначительности не представляющее общественной </a:t>
            </a:r>
            <a:r>
              <a:rPr lang="ru-RU" sz="3600" dirty="0" smtClean="0">
                <a:effectLst/>
              </a:rPr>
              <a:t>опасности</a:t>
            </a:r>
            <a:endParaRPr lang="ru-RU" sz="3600" dirty="0">
              <a:effectLst/>
            </a:endParaRPr>
          </a:p>
        </p:txBody>
      </p:sp>
    </p:spTree>
    <p:extLst>
      <p:ext uri="{BB962C8B-B14F-4D97-AF65-F5344CB8AC3E}">
        <p14:creationId xmlns:p14="http://schemas.microsoft.com/office/powerpoint/2010/main" val="3503491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Сумерки">
  <a:themeElements>
    <a:clrScheme name="Сумерки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Сумерки">
      <a:majorFont>
        <a:latin typeface="Tahoma"/>
        <a:ea typeface=""/>
        <a:cs typeface="Arial"/>
      </a:majorFont>
      <a:minorFont>
        <a:latin typeface="Tahoma"/>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умерки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Сумерки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Сумерки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Сумерки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Сумерки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Сумерки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Сумерки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Сумерки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Сумерки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1333</TotalTime>
  <Words>2622</Words>
  <Application>Microsoft Office PowerPoint</Application>
  <PresentationFormat>Экран (4:3)</PresentationFormat>
  <Paragraphs>156</Paragraphs>
  <Slides>40</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40</vt:i4>
      </vt:variant>
    </vt:vector>
  </HeadingPairs>
  <TitlesOfParts>
    <vt:vector size="41" baseType="lpstr">
      <vt:lpstr>Сумерки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Статья 144 УПК РФ Порядок рассмотрения сообщения о преступлении</vt:lpstr>
      <vt:lpstr>Виды уголовного преследования:</vt:lpstr>
      <vt:lpstr>Разграничение</vt:lpstr>
      <vt:lpstr>Презентация PowerPoint</vt:lpstr>
      <vt:lpstr>Статья 25 УПК РФ «Прекращение уголовного дела в связи с примирением сторон»</vt:lpstr>
      <vt:lpstr>Статья 25.1 УПК РФ «Прекращение уголовного дела или уголовного преследования в связи с назначением меры уголовно-правового характера в виде судебного штрафа»</vt:lpstr>
      <vt:lpstr>Презентация PowerPoint</vt:lpstr>
      <vt:lpstr>Ст. 75 УК РФ «Освобождение от уголовной ответственности в связи с деятельным раскаянием»</vt:lpstr>
      <vt:lpstr> Статья 76.2. УК РФ «Освобождение от уголовной ответственности с назначением судебного штрафа»  </vt:lpstr>
      <vt:lpstr>Ст. 116 УК РФ «Побои»</vt:lpstr>
      <vt:lpstr>Ст. 116.1 УК РФ «Нанесение побоев лицом, подвергнутым административному наказанию»</vt:lpstr>
      <vt:lpstr> Ст. 157 УК РФ «Неуплата средств на содержание детей или нетрудоспособных родителей» </vt:lpstr>
      <vt:lpstr>Обзор изменений законодательства, устанавливающего ответственность  за хищение</vt:lpstr>
      <vt:lpstr>Виды хищения:</vt:lpstr>
      <vt:lpstr>Ст. 7.27 КоАП РФ «Мелкое хищение»</vt:lpstr>
      <vt:lpstr>Ст. 7.27 КоАП РФ «Мелкое хищение»</vt:lpstr>
      <vt:lpstr>Примечание к ст. 158 УК РФ «Кража»</vt:lpstr>
    </vt:vector>
  </TitlesOfParts>
  <Company>управление образования</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Реализация Федерального закона  от 24.06.1999 № 120-ФЗ "Об основах системы профилактики безнадзорности и правонарушений несовершеннолетних" </dc:title>
  <dc:creator>Павленко Виталий Александрович</dc:creator>
  <cp:lastModifiedBy>Den</cp:lastModifiedBy>
  <cp:revision>116</cp:revision>
  <dcterms:created xsi:type="dcterms:W3CDTF">2014-06-13T21:25:43Z</dcterms:created>
  <dcterms:modified xsi:type="dcterms:W3CDTF">2016-09-20T12:50:25Z</dcterms:modified>
</cp:coreProperties>
</file>