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9" r:id="rId4"/>
    <p:sldId id="258" r:id="rId5"/>
    <p:sldId id="269" r:id="rId6"/>
    <p:sldId id="270" r:id="rId7"/>
    <p:sldId id="271" r:id="rId8"/>
    <p:sldId id="274" r:id="rId9"/>
    <p:sldId id="273" r:id="rId10"/>
    <p:sldId id="272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8FC9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98" autoAdjust="0"/>
    <p:restoredTop sz="94660"/>
  </p:normalViewPr>
  <p:slideViewPr>
    <p:cSldViewPr>
      <p:cViewPr>
        <p:scale>
          <a:sx n="91" d="100"/>
          <a:sy n="91" d="100"/>
        </p:scale>
        <p:origin x="630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E20DCD54-BD44-4EC3-9A22-73B23834EF9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1BE01-8C14-4F31-B15C-6680043DEC0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785669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D0E0B-168E-4785-97B0-DBC1E5FD57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2870321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438400" y="228600"/>
            <a:ext cx="6400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54779A-4F28-4B92-B3AE-3FA72E67FDA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730650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AA7C1D3-35C7-4400-8346-4BD5D223FB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0715589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438400" y="1600200"/>
            <a:ext cx="31242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2438400" y="3924300"/>
            <a:ext cx="31242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371041-B599-47EC-8C9C-B7341DE0A57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526799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D556C-85F3-45B3-957D-0A634229CA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437168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C874B-7FE1-4D0E-BF68-E8B3879B613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42702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8500A-7B83-4568-BC72-E41ADCB4CE4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628896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6D74C-DEFA-4E9A-AB67-133E59AA52A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096833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99B09-DBE9-4C32-9BE4-CF22D65B93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824766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49635-408B-49CF-88C7-6F5DCA5C374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617582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F76C2-CED5-496E-9A9B-BB0456D5455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73991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090F8-76F9-4571-A927-FC4A20D951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914933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pic>
          <p:nvPicPr>
            <p:cNvPr id="7172" name="Picture 4" descr="slidemaster_med3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F872383C-23C4-4D2D-82DA-0679D8BA0CE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DSCF2871.AVI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371600"/>
            <a:ext cx="8020080" cy="3128970"/>
          </a:xfrm>
          <a:ln/>
        </p:spPr>
        <p:txBody>
          <a:bodyPr/>
          <a:lstStyle/>
          <a:p>
            <a:r>
              <a:rPr lang="ru-RU" dirty="0" smtClean="0"/>
              <a:t>Совместная деятельность учащихся, учителей  </a:t>
            </a:r>
            <a:r>
              <a:rPr lang="ru-RU" dirty="0"/>
              <a:t>и родителей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4857760"/>
            <a:ext cx="4800600" cy="1009640"/>
          </a:xfrm>
          <a:ln/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ru-RU" sz="1200" dirty="0"/>
              <a:t>Выполнила:</a:t>
            </a:r>
          </a:p>
          <a:p>
            <a:pPr algn="r">
              <a:lnSpc>
                <a:spcPct val="90000"/>
              </a:lnSpc>
            </a:pPr>
            <a:r>
              <a:rPr lang="ru-RU" sz="1200" dirty="0"/>
              <a:t>у</a:t>
            </a:r>
            <a:r>
              <a:rPr lang="ru-RU" sz="1200" dirty="0" smtClean="0"/>
              <a:t>читель </a:t>
            </a:r>
            <a:r>
              <a:rPr lang="ru-RU" sz="1200" dirty="0"/>
              <a:t>начальных </a:t>
            </a:r>
            <a:r>
              <a:rPr lang="ru-RU" sz="1200" dirty="0" smtClean="0"/>
              <a:t>классов</a:t>
            </a:r>
          </a:p>
          <a:p>
            <a:pPr algn="r">
              <a:lnSpc>
                <a:spcPct val="90000"/>
              </a:lnSpc>
            </a:pPr>
            <a:r>
              <a:rPr lang="ru-RU" sz="1200" dirty="0" err="1" smtClean="0"/>
              <a:t>Прокуткинской</a:t>
            </a:r>
            <a:r>
              <a:rPr lang="ru-RU" sz="1200" smtClean="0"/>
              <a:t> СОШ</a:t>
            </a:r>
            <a:endParaRPr lang="ru-RU" sz="1200" dirty="0"/>
          </a:p>
          <a:p>
            <a:pPr algn="r">
              <a:lnSpc>
                <a:spcPct val="90000"/>
              </a:lnSpc>
            </a:pPr>
            <a:r>
              <a:rPr lang="ru-RU" sz="1200" dirty="0" err="1" smtClean="0"/>
              <a:t>Мячкина</a:t>
            </a:r>
            <a:r>
              <a:rPr lang="ru-RU" sz="1200" dirty="0" smtClean="0"/>
              <a:t> М.М.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771508"/>
          </a:xfrm>
        </p:spPr>
        <p:txBody>
          <a:bodyPr/>
          <a:lstStyle/>
          <a:p>
            <a:pPr algn="ctr"/>
            <a:r>
              <a:rPr lang="ru-RU" sz="2800" dirty="0" smtClean="0"/>
              <a:t>Ряд примеров  из школьной жизни:</a:t>
            </a:r>
            <a:endParaRPr lang="ru-RU" sz="2800" dirty="0"/>
          </a:p>
        </p:txBody>
      </p:sp>
      <p:pic>
        <p:nvPicPr>
          <p:cNvPr id="4" name="Содержимое 3" descr="D:\фото\ф Вас Прекр\DSCF3376.JPG"/>
          <p:cNvPicPr>
            <a:picLocks noGrp="1"/>
          </p:cNvPicPr>
          <p:nvPr>
            <p:ph idx="1"/>
          </p:nvPr>
        </p:nvPicPr>
        <p:blipFill>
          <a:blip r:embed="rId2" cstate="print"/>
          <a:srcRect r="2593" b="7774"/>
          <a:stretch>
            <a:fillRect/>
          </a:stretch>
        </p:blipFill>
        <p:spPr bwMode="auto">
          <a:xfrm>
            <a:off x="2500298" y="1000108"/>
            <a:ext cx="2214578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H:\Большая перемена  нач. кл\DSCF390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786058"/>
            <a:ext cx="2286016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C:\Users\User\Desktop\мама\К 9 мая нач. школа\Мероприятия патриотической направленности\Эстафета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2786058"/>
            <a:ext cx="2214578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D:\конкурс\оформление\DSCF1577.JPG"/>
          <p:cNvPicPr/>
          <p:nvPr/>
        </p:nvPicPr>
        <p:blipFill>
          <a:blip r:embed="rId5" cstate="print"/>
          <a:srcRect t="8809" r="880"/>
          <a:stretch>
            <a:fillRect/>
          </a:stretch>
        </p:blipFill>
        <p:spPr bwMode="auto">
          <a:xfrm>
            <a:off x="2571736" y="4500570"/>
            <a:ext cx="2286016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D:\фото\ф Вас Прекр\DSCF3344.JPG"/>
          <p:cNvPicPr/>
          <p:nvPr/>
        </p:nvPicPr>
        <p:blipFill>
          <a:blip r:embed="rId6" cstate="print"/>
          <a:srcRect l="14751" t="25214"/>
          <a:stretch>
            <a:fillRect/>
          </a:stretch>
        </p:blipFill>
        <p:spPr bwMode="auto">
          <a:xfrm>
            <a:off x="5214942" y="4500570"/>
            <a:ext cx="2286016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C:\Users\User\Desktop\фото\DSC08282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6" y="1000108"/>
            <a:ext cx="2286016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14290"/>
            <a:ext cx="6400800" cy="5881710"/>
          </a:xfrm>
        </p:spPr>
        <p:txBody>
          <a:bodyPr/>
          <a:lstStyle/>
          <a:p>
            <a:r>
              <a:rPr lang="ru-RU" b="1" dirty="0" smtClean="0"/>
              <a:t>В чём состоит наш успех?</a:t>
            </a:r>
            <a:endParaRPr lang="ru-RU" dirty="0" smtClean="0"/>
          </a:p>
          <a:p>
            <a:pPr>
              <a:buNone/>
            </a:pPr>
            <a:r>
              <a:rPr lang="ru-RU" sz="2400" dirty="0" smtClean="0"/>
              <a:t>Успех нашей школы в успехе детей,</a:t>
            </a:r>
          </a:p>
          <a:p>
            <a:pPr>
              <a:buNone/>
            </a:pPr>
            <a:r>
              <a:rPr lang="ru-RU" sz="2400" dirty="0" smtClean="0"/>
              <a:t>В  единстве  родителей, учителей,</a:t>
            </a:r>
          </a:p>
          <a:p>
            <a:pPr>
              <a:buNone/>
            </a:pPr>
            <a:r>
              <a:rPr lang="ru-RU" sz="2400" dirty="0" smtClean="0"/>
              <a:t>В тех людях, которые нас окружают,</a:t>
            </a:r>
          </a:p>
          <a:p>
            <a:pPr>
              <a:buNone/>
            </a:pPr>
            <a:r>
              <a:rPr lang="ru-RU" sz="2400" dirty="0" smtClean="0"/>
              <a:t>В идеях  и  мыслях, что нас окрыляют,</a:t>
            </a:r>
          </a:p>
          <a:p>
            <a:pPr>
              <a:buNone/>
            </a:pPr>
            <a:r>
              <a:rPr lang="ru-RU" sz="2400" dirty="0" smtClean="0"/>
              <a:t>В таланте, сотрудничестве и  </a:t>
            </a:r>
            <a:r>
              <a:rPr lang="ru-RU" sz="2400" dirty="0" err="1" smtClean="0"/>
              <a:t>креативе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smtClean="0"/>
              <a:t>В совместных делах, что сближают, сдружили,</a:t>
            </a:r>
          </a:p>
          <a:p>
            <a:pPr>
              <a:buNone/>
            </a:pPr>
            <a:r>
              <a:rPr lang="ru-RU" sz="2400" dirty="0" smtClean="0"/>
              <a:t>В весёлых глазах, излучающих свет, -</a:t>
            </a:r>
          </a:p>
          <a:p>
            <a:pPr>
              <a:buNone/>
            </a:pPr>
            <a:r>
              <a:rPr lang="ru-RU" sz="2400" dirty="0" smtClean="0"/>
              <a:t>Во всём этом виден наш общий успех!</a:t>
            </a:r>
          </a:p>
          <a:p>
            <a:pPr>
              <a:buNone/>
            </a:pPr>
            <a:r>
              <a:rPr lang="ru-RU" sz="2400" dirty="0" smtClean="0"/>
              <a:t>И чтобы признания школе добиться,</a:t>
            </a:r>
          </a:p>
          <a:p>
            <a:pPr>
              <a:buNone/>
            </a:pPr>
            <a:r>
              <a:rPr lang="ru-RU" sz="2400" dirty="0" smtClean="0"/>
              <a:t>Все вместе к успеху должны  мы  стремиться!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2743200" y="1905000"/>
            <a:ext cx="5562600" cy="20574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Спасибо за внимание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/>
              <a:t>«Воспитание ребёнка – это не милая забава, а задание, требующее капиталовложений – тяжких переживаний, усилий, бессонных ночей и много, много мыслей.»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                             </a:t>
            </a:r>
            <a:r>
              <a:rPr lang="ru-RU" sz="2800" dirty="0" smtClean="0"/>
              <a:t>(</a:t>
            </a:r>
            <a:r>
              <a:rPr lang="ru-RU" sz="2800" dirty="0" err="1" smtClean="0"/>
              <a:t>Януш</a:t>
            </a:r>
            <a:r>
              <a:rPr lang="ru-RU" sz="2800" dirty="0" smtClean="0"/>
              <a:t> Корчак)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5105400" y="838200"/>
            <a:ext cx="1447800" cy="1524000"/>
          </a:xfrm>
          <a:prstGeom prst="ellipse">
            <a:avLst/>
          </a:prstGeom>
          <a:solidFill>
            <a:srgbClr val="88FC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accent2"/>
                </a:solidFill>
              </a:rPr>
              <a:t>Ребенок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6934200" y="3581400"/>
            <a:ext cx="1447800" cy="1524000"/>
          </a:xfrm>
          <a:prstGeom prst="ellipse">
            <a:avLst/>
          </a:prstGeom>
          <a:solidFill>
            <a:srgbClr val="88FC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accent2"/>
                </a:solidFill>
              </a:rPr>
              <a:t>Родители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124200" y="3581400"/>
            <a:ext cx="1447800" cy="1524000"/>
          </a:xfrm>
          <a:prstGeom prst="ellipse">
            <a:avLst/>
          </a:prstGeom>
          <a:solidFill>
            <a:srgbClr val="88FC9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Школа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4876800" y="3962400"/>
            <a:ext cx="1828800" cy="6858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 rot="2823930">
            <a:off x="6286500" y="2324100"/>
            <a:ext cx="1828800" cy="6858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 rot="-3105214">
            <a:off x="3352800" y="2362200"/>
            <a:ext cx="1828800" cy="6858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642918"/>
            <a:ext cx="6400800" cy="545308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dirty="0" smtClean="0"/>
              <a:t>Школа никогда не предназначалась только для того, чтобы научить</a:t>
            </a:r>
            <a:r>
              <a:rPr lang="ru-RU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«Поставить на крыло» - вот главная задача педагога и родителей. Зародить интерес, показать направление – это трудная работа и называется воспитанием.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5776938" cy="771508"/>
          </a:xfrm>
        </p:spPr>
        <p:txBody>
          <a:bodyPr/>
          <a:lstStyle/>
          <a:p>
            <a:r>
              <a:rPr lang="ru-RU" b="1" dirty="0" smtClean="0"/>
              <a:t>Согласно Закону</a:t>
            </a:r>
            <a:r>
              <a:rPr lang="ru-RU" dirty="0" smtClean="0"/>
              <a:t> </a:t>
            </a:r>
            <a:r>
              <a:rPr lang="ru-RU" b="1" dirty="0" smtClean="0"/>
              <a:t>РФ</a:t>
            </a:r>
            <a:r>
              <a:rPr lang="ru-RU" dirty="0" smtClean="0"/>
              <a:t> </a:t>
            </a:r>
            <a:r>
              <a:rPr lang="ru-RU" b="1" dirty="0" smtClean="0"/>
              <a:t>«Об образовании»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400" y="1500174"/>
            <a:ext cx="6400800" cy="4595826"/>
          </a:xfrm>
        </p:spPr>
        <p:txBody>
          <a:bodyPr/>
          <a:lstStyle/>
          <a:p>
            <a:r>
              <a:rPr lang="ru-RU" sz="2400" b="1" dirty="0" smtClean="0"/>
              <a:t> </a:t>
            </a:r>
            <a:r>
              <a:rPr lang="ru-RU" sz="2400" dirty="0" smtClean="0"/>
              <a:t>Одним из приоритетных направлений государственной политики в области образования и воспитания является свободное развитие личности ребёнка.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r>
              <a:rPr lang="ru-RU" sz="2400" dirty="0" smtClean="0"/>
              <a:t>Главная задача школы – это раскрытие способностей каждого ученика, воспитание личности, готовой к жизни в  высокотехнологичном, конкурентном мире.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438400" y="228600"/>
            <a:ext cx="6400800" cy="6486548"/>
          </a:xfrm>
        </p:spPr>
        <p:txBody>
          <a:bodyPr/>
          <a:lstStyle/>
          <a:p>
            <a:pPr lvl="0" algn="ctr">
              <a:buNone/>
            </a:pPr>
            <a:r>
              <a:rPr lang="ru-RU" sz="2800" b="1" i="1" dirty="0" smtClean="0"/>
              <a:t>Принципы:</a:t>
            </a:r>
          </a:p>
          <a:p>
            <a:pPr lvl="0" algn="ctr">
              <a:buNone/>
            </a:pPr>
            <a:endParaRPr lang="ru-RU" sz="2000" b="1" i="1" dirty="0" smtClean="0"/>
          </a:p>
          <a:p>
            <a:pPr lvl="0"/>
            <a:r>
              <a:rPr lang="ru-RU" sz="2000" b="1" i="1" dirty="0" smtClean="0"/>
              <a:t>Первый -  </a:t>
            </a:r>
            <a:r>
              <a:rPr lang="ru-RU" sz="2000" dirty="0" smtClean="0"/>
              <a:t>принцип согласия, обеспечивающий обоюдное понимание воспитательной цели и взаимное доверие партнеров.</a:t>
            </a:r>
          </a:p>
          <a:p>
            <a:pPr lvl="0"/>
            <a:r>
              <a:rPr lang="ru-RU" sz="2000" b="1" i="1" dirty="0" smtClean="0"/>
              <a:t>Второй –</a:t>
            </a:r>
            <a:r>
              <a:rPr lang="ru-RU" sz="2000" dirty="0" smtClean="0"/>
              <a:t> принцип сопряжения, благодаря которому сохраняется гармоничность школьных и семейных норм жизни и требований к ребенку.</a:t>
            </a:r>
          </a:p>
          <a:p>
            <a:pPr lvl="0"/>
            <a:r>
              <a:rPr lang="ru-RU" sz="2000" b="1" i="1" dirty="0" smtClean="0"/>
              <a:t>Третий –</a:t>
            </a:r>
            <a:r>
              <a:rPr lang="ru-RU" sz="2000" dirty="0" smtClean="0"/>
              <a:t> принцип сопереживания, уровень доброжелательности двух сторон при взаимодействии.</a:t>
            </a:r>
          </a:p>
          <a:p>
            <a:pPr lvl="0"/>
            <a:r>
              <a:rPr lang="ru-RU" sz="2000" b="1" i="1" dirty="0" smtClean="0"/>
              <a:t>Четвертый –</a:t>
            </a:r>
            <a:r>
              <a:rPr lang="ru-RU" sz="2000" dirty="0" smtClean="0"/>
              <a:t> принцип сопричастности. Взаимная информация о ребенке всегда должна  помогать в работе и в воспитании детей.</a:t>
            </a:r>
          </a:p>
          <a:p>
            <a:r>
              <a:rPr lang="ru-RU" sz="2000" b="1" i="1" dirty="0" smtClean="0"/>
              <a:t>Пятый –</a:t>
            </a:r>
            <a:r>
              <a:rPr lang="ru-RU" sz="2000" dirty="0" smtClean="0"/>
              <a:t> принцип </a:t>
            </a:r>
            <a:r>
              <a:rPr lang="ru-RU" sz="2000" dirty="0" err="1" smtClean="0"/>
              <a:t>содеянности</a:t>
            </a:r>
            <a:r>
              <a:rPr lang="ru-RU" sz="2000" dirty="0" smtClean="0"/>
              <a:t>, допускающий совместную деятельность представителей двух разных сфер в едином деле с детьми.</a:t>
            </a:r>
            <a:endParaRPr lang="ru-RU" sz="2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705600" cy="700070"/>
          </a:xfrm>
        </p:spPr>
        <p:txBody>
          <a:bodyPr/>
          <a:lstStyle/>
          <a:p>
            <a:r>
              <a:rPr lang="ru-RU" b="1" dirty="0" smtClean="0"/>
              <a:t>Алгоритм взаимодействия: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400" y="1071546"/>
            <a:ext cx="6400800" cy="5357850"/>
          </a:xfrm>
        </p:spPr>
        <p:txBody>
          <a:bodyPr/>
          <a:lstStyle/>
          <a:p>
            <a:pPr lvl="0"/>
            <a:r>
              <a:rPr lang="ru-RU" sz="2000" b="1" dirty="0" smtClean="0"/>
              <a:t>школа</a:t>
            </a:r>
            <a:r>
              <a:rPr lang="ru-RU" sz="2000" dirty="0" smtClean="0"/>
              <a:t> </a:t>
            </a:r>
            <a:r>
              <a:rPr lang="ru-RU" sz="2000" b="1" dirty="0" smtClean="0"/>
              <a:t> </a:t>
            </a:r>
            <a:r>
              <a:rPr lang="ru-RU" sz="2000" dirty="0" smtClean="0"/>
              <a:t>(классный руководитель)</a:t>
            </a:r>
            <a:r>
              <a:rPr lang="ru-RU" sz="2000" b="1" dirty="0" smtClean="0"/>
              <a:t> </a:t>
            </a:r>
            <a:r>
              <a:rPr lang="ru-RU" sz="2000" dirty="0" smtClean="0"/>
              <a:t>информирует семью о планах работы</a:t>
            </a:r>
          </a:p>
          <a:p>
            <a:r>
              <a:rPr lang="ru-RU" sz="2000" b="1" dirty="0" smtClean="0"/>
              <a:t>семья </a:t>
            </a:r>
            <a:r>
              <a:rPr lang="ru-RU" sz="2000" dirty="0" smtClean="0"/>
              <a:t>оценивает влияние  данной работы на детей</a:t>
            </a:r>
          </a:p>
          <a:p>
            <a:pPr lvl="0"/>
            <a:r>
              <a:rPr lang="ru-RU" sz="2000" b="1" dirty="0" smtClean="0"/>
              <a:t>школа </a:t>
            </a:r>
            <a:r>
              <a:rPr lang="ru-RU" sz="2000" dirty="0" smtClean="0"/>
              <a:t>раскрывает сложные проблемы                                                </a:t>
            </a:r>
            <a:r>
              <a:rPr lang="ru-RU" sz="2000" b="1" dirty="0" smtClean="0"/>
              <a:t> </a:t>
            </a:r>
          </a:p>
          <a:p>
            <a:pPr lvl="0"/>
            <a:r>
              <a:rPr lang="ru-RU" sz="2000" b="1" dirty="0" smtClean="0"/>
              <a:t>семья </a:t>
            </a:r>
            <a:r>
              <a:rPr lang="ru-RU" sz="2000" dirty="0" smtClean="0"/>
              <a:t>определяет меру содействия решению их</a:t>
            </a:r>
          </a:p>
          <a:p>
            <a:pPr lvl="0"/>
            <a:r>
              <a:rPr lang="ru-RU" sz="2000" b="1" dirty="0" smtClean="0"/>
              <a:t>школа</a:t>
            </a:r>
            <a:r>
              <a:rPr lang="ru-RU" sz="2000" dirty="0" smtClean="0"/>
              <a:t> приглашает принять участие в деле</a:t>
            </a:r>
          </a:p>
          <a:p>
            <a:r>
              <a:rPr lang="ru-RU" sz="2000" dirty="0" smtClean="0"/>
              <a:t> </a:t>
            </a:r>
            <a:r>
              <a:rPr lang="ru-RU" sz="2000" b="1" dirty="0" smtClean="0"/>
              <a:t>семья</a:t>
            </a:r>
            <a:r>
              <a:rPr lang="ru-RU" sz="2000" dirty="0" smtClean="0"/>
              <a:t> откликается на приглашение, участвует</a:t>
            </a:r>
          </a:p>
          <a:p>
            <a:pPr lvl="0"/>
            <a:r>
              <a:rPr lang="ru-RU" sz="2000" b="1" dirty="0" smtClean="0"/>
              <a:t>школа</a:t>
            </a:r>
            <a:r>
              <a:rPr lang="ru-RU" sz="2000" dirty="0" smtClean="0"/>
              <a:t> сообщает о необходимости помощи</a:t>
            </a:r>
          </a:p>
          <a:p>
            <a:pPr lvl="0"/>
            <a:r>
              <a:rPr lang="ru-RU" sz="2000" b="1" dirty="0" smtClean="0"/>
              <a:t>семья</a:t>
            </a:r>
            <a:r>
              <a:rPr lang="ru-RU" sz="2000" dirty="0" smtClean="0"/>
              <a:t> предлагает помощь, выдвигает предложения</a:t>
            </a:r>
          </a:p>
          <a:p>
            <a:pPr lvl="0"/>
            <a:r>
              <a:rPr lang="ru-RU" sz="2000" b="1" dirty="0" smtClean="0"/>
              <a:t>школа  </a:t>
            </a:r>
            <a:r>
              <a:rPr lang="ru-RU" sz="2000" dirty="0" smtClean="0"/>
              <a:t>(класс) организует общее дело</a:t>
            </a:r>
          </a:p>
          <a:p>
            <a:r>
              <a:rPr lang="ru-RU" sz="2000" b="1" dirty="0" smtClean="0"/>
              <a:t>семья </a:t>
            </a:r>
            <a:r>
              <a:rPr lang="ru-RU" sz="2000" dirty="0" smtClean="0"/>
              <a:t>участвует в общих делах</a:t>
            </a:r>
          </a:p>
          <a:p>
            <a:pPr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557194"/>
          </a:xfrm>
        </p:spPr>
        <p:txBody>
          <a:bodyPr/>
          <a:lstStyle/>
          <a:p>
            <a:r>
              <a:rPr lang="ru-RU" sz="2800" dirty="0" smtClean="0"/>
              <a:t>Ряд примеров  из школьной жизни:</a:t>
            </a:r>
            <a:endParaRPr lang="ru-RU" sz="2800" dirty="0"/>
          </a:p>
        </p:txBody>
      </p:sp>
      <p:pic>
        <p:nvPicPr>
          <p:cNvPr id="5" name="DSCF2871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00694" y="2857496"/>
            <a:ext cx="3048000" cy="2286000"/>
          </a:xfrm>
          <a:prstGeom prst="rect">
            <a:avLst/>
          </a:prstGeom>
        </p:spPr>
      </p:pic>
      <p:pic>
        <p:nvPicPr>
          <p:cNvPr id="6" name="Рисунок 5" descr="D:\фото\Новая папка (2)\DSCF184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785794"/>
            <a:ext cx="2733675" cy="2050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фото\Новая папка (2)\DSCF184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94" y="785794"/>
            <a:ext cx="300039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:\фото\Новая папка (2)\DSCF170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57422" y="3000372"/>
            <a:ext cx="2676525" cy="200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438400" y="228600"/>
            <a:ext cx="6400800" cy="6629400"/>
          </a:xfrm>
        </p:spPr>
        <p:txBody>
          <a:bodyPr/>
          <a:lstStyle/>
          <a:p>
            <a:r>
              <a:rPr lang="ru-RU" sz="800" b="1" dirty="0" smtClean="0"/>
              <a:t>Карта семьи.                                      Уважаемые родители! Ответьте пожалуйста на вопросы:</a:t>
            </a:r>
          </a:p>
          <a:p>
            <a:r>
              <a:rPr lang="ru-RU" sz="800" dirty="0" smtClean="0"/>
              <a:t>  </a:t>
            </a:r>
          </a:p>
          <a:p>
            <a:endParaRPr lang="ru-RU" sz="800" dirty="0" smtClean="0"/>
          </a:p>
          <a:p>
            <a:r>
              <a:rPr lang="ru-RU" sz="800" dirty="0" smtClean="0"/>
              <a:t> </a:t>
            </a:r>
          </a:p>
          <a:p>
            <a:endParaRPr lang="ru-RU" sz="800" b="1" dirty="0" smtClean="0"/>
          </a:p>
          <a:p>
            <a:r>
              <a:rPr lang="ru-RU" sz="800" b="1" dirty="0" smtClean="0"/>
              <a:t>1. </a:t>
            </a:r>
            <a:r>
              <a:rPr lang="ru-RU" sz="800" dirty="0" smtClean="0"/>
              <a:t> </a:t>
            </a:r>
          </a:p>
          <a:p>
            <a:r>
              <a:rPr lang="ru-RU" sz="900" dirty="0" smtClean="0"/>
              <a:t> 2. Сколько лет существует семья? ________________________________________________________________</a:t>
            </a:r>
          </a:p>
          <a:p>
            <a:r>
              <a:rPr lang="ru-RU" sz="900" dirty="0" smtClean="0"/>
              <a:t>3. Состав семьи (</a:t>
            </a:r>
            <a:r>
              <a:rPr lang="ru-RU" sz="900" i="1" dirty="0" smtClean="0"/>
              <a:t>перечислить всех совместно проживающих и указать год рождения и степень родства</a:t>
            </a:r>
            <a:r>
              <a:rPr lang="ru-RU" sz="900" dirty="0" smtClean="0"/>
              <a:t>): __</a:t>
            </a:r>
          </a:p>
          <a:p>
            <a:r>
              <a:rPr lang="ru-RU" sz="900" dirty="0" smtClean="0"/>
              <a:t>4. Домашний телефон ___________</a:t>
            </a:r>
          </a:p>
          <a:p>
            <a:r>
              <a:rPr lang="ru-RU" sz="900" dirty="0" smtClean="0"/>
              <a:t>5. Сотовый телефон: МАМА _____________________</a:t>
            </a:r>
          </a:p>
          <a:p>
            <a:r>
              <a:rPr lang="ru-RU" sz="900" dirty="0" smtClean="0"/>
              <a:t>                                    ПАПА  _____________________</a:t>
            </a:r>
          </a:p>
          <a:p>
            <a:r>
              <a:rPr lang="ru-RU" sz="900" dirty="0" smtClean="0"/>
              <a:t>6. Жилищные условия: </a:t>
            </a:r>
          </a:p>
          <a:p>
            <a:r>
              <a:rPr lang="ru-RU" sz="900" dirty="0" smtClean="0"/>
              <a:t>              Нормальные (</a:t>
            </a:r>
            <a:r>
              <a:rPr lang="ru-RU" sz="900" i="1" dirty="0" smtClean="0"/>
              <a:t>благоустроенная квартира, дом</a:t>
            </a:r>
            <a:r>
              <a:rPr lang="ru-RU" sz="900" dirty="0" smtClean="0"/>
              <a:t>)</a:t>
            </a:r>
          </a:p>
          <a:p>
            <a:r>
              <a:rPr lang="ru-RU" sz="900" dirty="0" smtClean="0"/>
              <a:t>              Неблагоустроенная квартира, комната</a:t>
            </a:r>
          </a:p>
          <a:p>
            <a:r>
              <a:rPr lang="ru-RU" sz="900" dirty="0" smtClean="0"/>
              <a:t>7. Отношения в семье (</a:t>
            </a:r>
            <a:r>
              <a:rPr lang="ru-RU" sz="900" i="1" dirty="0" smtClean="0"/>
              <a:t>дружеские, взаимопонимание, взаимопомощь, ссоры, другое</a:t>
            </a:r>
            <a:r>
              <a:rPr lang="ru-RU" sz="900" dirty="0" smtClean="0"/>
              <a:t>)</a:t>
            </a:r>
          </a:p>
          <a:p>
            <a:r>
              <a:rPr lang="ru-RU" sz="900" dirty="0" smtClean="0"/>
              <a:t>8. Неблагополучие в семье (</a:t>
            </a:r>
            <a:r>
              <a:rPr lang="ru-RU" sz="900" i="1" dirty="0" smtClean="0"/>
              <a:t>в чём проявляется?) __________________________________________________________________________________________</a:t>
            </a:r>
            <a:endParaRPr lang="ru-RU" sz="900" dirty="0" smtClean="0"/>
          </a:p>
          <a:p>
            <a:r>
              <a:rPr lang="ru-RU" sz="900" dirty="0" smtClean="0"/>
              <a:t>9. Наследственные болезни ребёнка (</a:t>
            </a:r>
            <a:r>
              <a:rPr lang="ru-RU" sz="900" i="1" dirty="0" smtClean="0"/>
              <a:t>первоклассника</a:t>
            </a:r>
            <a:r>
              <a:rPr lang="ru-RU" sz="900" dirty="0" smtClean="0"/>
              <a:t>) _________________________________________________________________________________________</a:t>
            </a:r>
          </a:p>
          <a:p>
            <a:r>
              <a:rPr lang="ru-RU" sz="900" dirty="0" smtClean="0"/>
              <a:t>10. Какие темы о воспитании хотели бы Вы обсудить? ______________________________________________________________________________________</a:t>
            </a:r>
          </a:p>
          <a:p>
            <a:r>
              <a:rPr lang="ru-RU" sz="900" dirty="0" smtClean="0"/>
              <a:t>11. Чем увлекается ваш ребёнок? _________________________________________________________________________________________</a:t>
            </a:r>
          </a:p>
          <a:p>
            <a:r>
              <a:rPr lang="ru-RU" sz="900" dirty="0" smtClean="0"/>
              <a:t>12. Суть конфликтов родителей с детьми в семье: _____________________________________________________________________________</a:t>
            </a:r>
          </a:p>
          <a:p>
            <a:r>
              <a:rPr lang="ru-RU" sz="900" dirty="0" smtClean="0"/>
              <a:t>13. Наличие помощи семье (</a:t>
            </a:r>
            <a:r>
              <a:rPr lang="ru-RU" sz="900" i="1" dirty="0" smtClean="0"/>
              <a:t>Кто и какую помощь уже оказывал семье, каковы её результаты?</a:t>
            </a:r>
            <a:r>
              <a:rPr lang="ru-RU" sz="900" dirty="0" smtClean="0"/>
              <a:t>) _______________________________________________________________________________________</a:t>
            </a:r>
          </a:p>
          <a:p>
            <a:r>
              <a:rPr lang="ru-RU" sz="900" dirty="0" smtClean="0"/>
              <a:t>14. В каких видах помощи нуждается семья? ________________________________________________________________________________________</a:t>
            </a:r>
          </a:p>
          <a:p>
            <a:r>
              <a:rPr lang="ru-RU" sz="900" dirty="0" smtClean="0"/>
              <a:t>15. Кто оказывает существенное влияние на воспитание ребёнка в семье? ______________</a:t>
            </a:r>
          </a:p>
          <a:p>
            <a:r>
              <a:rPr lang="ru-RU" sz="900" dirty="0" smtClean="0"/>
              <a:t>16. Что мешает родителям в воспитании детей? (</a:t>
            </a:r>
            <a:r>
              <a:rPr lang="ru-RU" sz="900" i="1" dirty="0" smtClean="0"/>
              <a:t>недостаток свободного  времени, незнание возрастных особенностей, другое _______________________________________</a:t>
            </a:r>
            <a:r>
              <a:rPr lang="ru-RU" sz="900" dirty="0" smtClean="0"/>
              <a:t>)</a:t>
            </a:r>
          </a:p>
          <a:p>
            <a:r>
              <a:rPr lang="ru-RU" sz="900" dirty="0" smtClean="0"/>
              <a:t>17. Чем можете помочь классу, классному руководителю? (</a:t>
            </a:r>
            <a:r>
              <a:rPr lang="ru-RU" sz="900" i="1" dirty="0" smtClean="0"/>
              <a:t>организация походов, экскурсий, бесед, кружков и другое: _____________________________________________ </a:t>
            </a:r>
            <a:r>
              <a:rPr lang="ru-RU" sz="900" dirty="0" smtClean="0"/>
              <a:t>)</a:t>
            </a:r>
          </a:p>
          <a:p>
            <a:r>
              <a:rPr lang="ru-RU" sz="900" dirty="0" smtClean="0"/>
              <a:t>Дата заполнения карты: __________</a:t>
            </a:r>
          </a:p>
          <a:p>
            <a:r>
              <a:rPr lang="ru-RU" sz="900" b="1" dirty="0" smtClean="0"/>
              <a:t>Большое спасибо!</a:t>
            </a:r>
            <a:endParaRPr lang="ru-RU" sz="900" dirty="0" smtClean="0"/>
          </a:p>
          <a:p>
            <a:endParaRPr lang="ru-RU" sz="9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786050" y="571480"/>
          <a:ext cx="5572164" cy="577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928694"/>
                <a:gridCol w="928694"/>
                <a:gridCol w="928694"/>
                <a:gridCol w="928694"/>
                <a:gridCol w="928694"/>
              </a:tblGrid>
              <a:tr h="166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Times New Roman"/>
                        </a:rPr>
                        <a:t>ФИО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Times New Roman"/>
                        </a:rPr>
                        <a:t>Год рождения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Times New Roman"/>
                        </a:rPr>
                        <a:t>Образование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Times New Roman"/>
                        </a:rPr>
                        <a:t>Место работы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Times New Roman"/>
                        </a:rPr>
                        <a:t>Прописан фактически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6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Отец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6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</a:rPr>
                        <a:t>Мать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242</TotalTime>
  <Words>168</Words>
  <Application>Microsoft Office PowerPoint</Application>
  <PresentationFormat>Экран (4:3)</PresentationFormat>
  <Paragraphs>82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План</vt:lpstr>
      <vt:lpstr>Совместная деятельность учащихся, учителей  и родителей</vt:lpstr>
      <vt:lpstr>Слайд 2</vt:lpstr>
      <vt:lpstr>Слайд 3</vt:lpstr>
      <vt:lpstr>Слайд 4</vt:lpstr>
      <vt:lpstr>Согласно Закону РФ «Об образовании» </vt:lpstr>
      <vt:lpstr>Слайд 6</vt:lpstr>
      <vt:lpstr>Алгоритм взаимодействия:</vt:lpstr>
      <vt:lpstr>Ряд примеров  из школьной жизни:</vt:lpstr>
      <vt:lpstr>Слайд 9</vt:lpstr>
      <vt:lpstr>Ряд примеров  из школьной жизни: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User</cp:lastModifiedBy>
  <cp:revision>26</cp:revision>
  <cp:lastPrinted>1601-01-01T00:00:00Z</cp:lastPrinted>
  <dcterms:created xsi:type="dcterms:W3CDTF">1601-01-01T00:00:00Z</dcterms:created>
  <dcterms:modified xsi:type="dcterms:W3CDTF">2016-10-11T12:16:21Z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