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87" r:id="rId5"/>
    <p:sldId id="272" r:id="rId6"/>
    <p:sldId id="293" r:id="rId7"/>
    <p:sldId id="294" r:id="rId8"/>
    <p:sldId id="295" r:id="rId9"/>
    <p:sldId id="297" r:id="rId10"/>
    <p:sldId id="267" r:id="rId11"/>
    <p:sldId id="263" r:id="rId12"/>
    <p:sldId id="296" r:id="rId13"/>
    <p:sldId id="288" r:id="rId14"/>
    <p:sldId id="273" r:id="rId15"/>
    <p:sldId id="274" r:id="rId16"/>
    <p:sldId id="289" r:id="rId17"/>
    <p:sldId id="290" r:id="rId18"/>
    <p:sldId id="292" r:id="rId19"/>
    <p:sldId id="291" r:id="rId20"/>
    <p:sldId id="256" r:id="rId2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6AF6-CA11-4786-A267-FEC86E0A4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6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D7F-F251-4041-8E02-8A51FB48F4B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04665"/>
            <a:ext cx="4750296" cy="31957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ПРОФИЛАКТИКА ДЕФИЦИТА </a:t>
            </a:r>
            <a:r>
              <a:rPr lang="ru-RU" b="1" dirty="0" smtClean="0">
                <a:solidFill>
                  <a:srgbClr val="0070C0"/>
                </a:solidFill>
              </a:rPr>
              <a:t>ЙОДА: как сохранить интеллект наших детей?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400" b="1" dirty="0" smtClean="0">
                <a:solidFill>
                  <a:srgbClr val="002060"/>
                </a:solidFill>
              </a:rPr>
              <a:t>«Каждый ребенок имеет право на обеспечение достаточным количеством йода, гарантирующим его нормальное развитие»  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 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Конвенция о правах ребенка, 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 Всемирная встреча в интересах детей, Нью-Йорк, 1990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476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89833" y="5940667"/>
            <a:ext cx="661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Доцент курса эндокринологии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кафедры терапии ФПК и ППС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Макарова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Ольга Борисовна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57469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Сколько нужно йода в день?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12776"/>
          <a:ext cx="8643998" cy="5253598"/>
        </p:xfrm>
        <a:graphic>
          <a:graphicData uri="http://schemas.openxmlformats.org/drawingml/2006/table">
            <a:tbl>
              <a:tblPr/>
              <a:tblGrid>
                <a:gridCol w="5507681"/>
                <a:gridCol w="3136317"/>
              </a:tblGrid>
              <a:tr h="1724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 населения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Норма потребления йода, мкг/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Дети в возрасте до 24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4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 старше 24 </a:t>
                      </a:r>
                      <a:r>
                        <a:rPr lang="ru-RU" sz="3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подростки, взрослые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5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5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Беременные женщины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Женщины, кормящие грудью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7816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ВОЗ, 2014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" y="152254"/>
            <a:ext cx="1474481" cy="21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9" y="0"/>
            <a:ext cx="8916481" cy="66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0000CC"/>
                </a:solidFill>
              </a:rPr>
              <a:t>Ежедневное употребление йодсодержащих средств, в % от числа респондентов </a:t>
            </a:r>
            <a:r>
              <a:rPr lang="ru-RU" altLang="ru-RU" sz="2400" b="1" dirty="0" smtClean="0">
                <a:solidFill>
                  <a:srgbClr val="0000CC"/>
                </a:solidFill>
              </a:rPr>
              <a:t/>
            </a:r>
            <a:br>
              <a:rPr lang="ru-RU" altLang="ru-RU" sz="2400" b="1" dirty="0" smtClean="0">
                <a:solidFill>
                  <a:srgbClr val="0000CC"/>
                </a:solidFill>
              </a:rPr>
            </a:br>
            <a:r>
              <a:rPr lang="ru-RU" altLang="ru-RU" sz="2400" dirty="0" smtClean="0"/>
              <a:t>(</a:t>
            </a:r>
            <a:r>
              <a:rPr lang="ru-RU" altLang="ru-RU" sz="2400" dirty="0" smtClean="0"/>
              <a:t>вопрос предусматривал выбор любого числа ответов)</a:t>
            </a:r>
          </a:p>
        </p:txBody>
      </p:sp>
      <p:pic>
        <p:nvPicPr>
          <p:cNvPr id="11366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3" y="1595438"/>
            <a:ext cx="8121650" cy="4649787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36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CD7906-47C8-4C2A-8AF8-80329A385152}" type="slidenum">
              <a:rPr lang="ru-RU" altLang="ru-RU" sz="1400">
                <a:solidFill>
                  <a:srgbClr val="000000"/>
                </a:solidFill>
              </a:rPr>
              <a:pPr/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Статистика:</a:t>
            </a:r>
            <a:r>
              <a:rPr lang="ru-RU" altLang="ru-RU" sz="4000" smtClean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400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endParaRPr lang="ru-RU" altLang="ru-RU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263" y="1139825"/>
            <a:ext cx="7991475" cy="546919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Char char=""/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Среднее потребление йода жителем России </a:t>
            </a: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3 раза меньше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установленной </a:t>
            </a:r>
            <a:r>
              <a:rPr lang="ru-RU" alt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нормы!!!!</a:t>
            </a:r>
            <a:endParaRPr lang="ru-RU" altLang="ru-RU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Недостаточное потребление йода создает серьезную угрозу здоровью 100 </a:t>
            </a:r>
            <a:r>
              <a:rPr lang="ru-RU" alt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млн.россиян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alt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 сохраняется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угроза нарушения физического и умственного развития у 32,8 млн. детей,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проживающих в Российской Федерации;</a:t>
            </a:r>
          </a:p>
          <a:p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Ежегодно в России рождается 215 тыс. детей с патологиями мозга, связанными с дефицитом йода;</a:t>
            </a:r>
          </a:p>
          <a:p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Причиной 95% случаев </a:t>
            </a:r>
            <a:r>
              <a:rPr lang="ru-RU" alt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altLang="ru-RU" sz="20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altLang="ru-RU" sz="20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заболеваний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щитовидной </a:t>
            </a: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железы является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недостаточное поступление йода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с питанием.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2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86" y="1988840"/>
            <a:ext cx="5040560" cy="1143000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28" y="134076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403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77" y="3356992"/>
            <a:ext cx="3801005" cy="2562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19" y="548680"/>
            <a:ext cx="338632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27567" cy="165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7686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ОСНОВНЫМ МЕТОДОМ ПРОФИЛАКТИКИ</a:t>
            </a:r>
            <a:r>
              <a:rPr lang="ru-RU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заболеваний, связанных с дефицитом йода согласно рекомендациям ведущих экспертов ВОЗ, ЮНИСЕФ, Международного совета по контролю за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йододефицитными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состояниями, 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многолетнему мировому опыту является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всеобщее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йодирование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 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712968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ИМЕННО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ЙОДИРОВАННАЯ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Соль — это единственный мине­рал, который добавляется в пищу без специальной химической обра­ботки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Соль используется всеми слоями обще­ства независимо от социального и экономического статуса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Потребление соли колеблется в достаточно узком диапазоне (5— 10 г в сутки) и не зависит от време­ни года, возраста, пола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невозможно передо­зировать йод и тем самым вызвать какие-либо осложнения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стоит йодированная поваренная соль недорого и доступна всем людям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187"/>
            <a:ext cx="1821419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03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ХРАНИТЬ И ИСПОЛЬЗОВАТЬ ЙОДИРОВАННУЮ СОЛЬ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йодированной соли есть сроки годности, которые обычно составляют 12 – 24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это отражается на упаковке, поэтому закупать такую соль впрок не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нужно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Йод улетучивается из соли при неправильном хранении (в откры­той таре, при высокой влажности). Значит, дома пакет с солью нужно сразу пересыпать в банку с плот­ной крышкой и убрать от прямых солнечных лучей 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При приготовлении продуктов термическим способом до 50 % йода разрушается. При высоких температурах йод улетучивается, поэтому соль, обогащенную йодом, рекомендуется добавлять к концу приготовления пищи, или досаливать уже готовое блюдо. </a:t>
            </a:r>
          </a:p>
        </p:txBody>
      </p:sp>
    </p:spTree>
    <p:extLst>
      <p:ext uri="{BB962C8B-B14F-4D97-AF65-F5344CB8AC3E}">
        <p14:creationId xmlns:p14="http://schemas.microsoft.com/office/powerpoint/2010/main" val="27288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40693"/>
            <a:ext cx="4199042" cy="27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78967" y="122296"/>
            <a:ext cx="7474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Йодированная соль – «немой носитель» йода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43711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употребляя </a:t>
            </a:r>
            <a:r>
              <a:rPr lang="ru-RU" sz="2800" b="1" dirty="0" smtClean="0">
                <a:solidFill>
                  <a:srgbClr val="C00000"/>
                </a:solidFill>
              </a:rPr>
              <a:t>всего 5 грамм </a:t>
            </a:r>
            <a:r>
              <a:rPr lang="ru-RU" sz="2800" dirty="0" smtClean="0">
                <a:solidFill>
                  <a:srgbClr val="002060"/>
                </a:solidFill>
              </a:rPr>
              <a:t>йодированной соли в сутки, даже с учетом потерь при хранении и кулинарной обработке, человек получает  100 -150 мкг/</a:t>
            </a:r>
            <a:r>
              <a:rPr lang="ru-RU" sz="2800" dirty="0" err="1" smtClean="0">
                <a:solidFill>
                  <a:srgbClr val="002060"/>
                </a:solidFill>
              </a:rPr>
              <a:t>сут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4652"/>
            <a:ext cx="49788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Зачем нужен йод?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022"/>
            <a:ext cx="8229600" cy="41933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Йод – фундаментальный субстрат для синтеза гормонов щитовидной железы. </a:t>
            </a:r>
          </a:p>
          <a:p>
            <a:r>
              <a:rPr lang="ru-RU" dirty="0" smtClean="0"/>
              <a:t>Щитовидная железа вырабатывает два йодсодержащих гормона – тироксин (</a:t>
            </a:r>
            <a:r>
              <a:rPr lang="ru-RU" dirty="0" err="1" smtClean="0"/>
              <a:t>левотироксин</a:t>
            </a:r>
            <a:r>
              <a:rPr lang="ru-RU" dirty="0" smtClean="0"/>
              <a:t>, Т4) и </a:t>
            </a:r>
            <a:r>
              <a:rPr lang="ru-RU" dirty="0" err="1" smtClean="0"/>
              <a:t>трийодтиронин</a:t>
            </a:r>
            <a:r>
              <a:rPr lang="ru-RU" dirty="0" smtClean="0"/>
              <a:t> (</a:t>
            </a:r>
            <a:r>
              <a:rPr lang="ru-RU" dirty="0" err="1" smtClean="0"/>
              <a:t>лиотиронин</a:t>
            </a:r>
            <a:r>
              <a:rPr lang="ru-RU" dirty="0" smtClean="0"/>
              <a:t>, Т3).</a:t>
            </a:r>
          </a:p>
          <a:p>
            <a:r>
              <a:rPr lang="ru-RU" dirty="0"/>
              <a:t> </a:t>
            </a:r>
            <a:r>
              <a:rPr lang="ru-RU" dirty="0" smtClean="0"/>
              <a:t>Йод не может вырабатываться организмом, он должен поступать с продуктами питания и водой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17" y="274638"/>
            <a:ext cx="2881937" cy="216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57224" y="500063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Использование йодированной соли при приготовлении пищи  - надежная и доступная инвестиция в будущее Вашего ребенка.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Чтобы у ребенка </a:t>
            </a:r>
            <a:r>
              <a:rPr lang="en-US" sz="3600" dirty="0" smtClean="0">
                <a:solidFill>
                  <a:srgbClr val="FF0000"/>
                </a:solidFill>
              </a:rPr>
              <a:t>IQ </a:t>
            </a:r>
            <a:r>
              <a:rPr lang="ru-RU" sz="3600" dirty="0" smtClean="0">
                <a:solidFill>
                  <a:srgbClr val="FF0000"/>
                </a:solidFill>
              </a:rPr>
              <a:t>выше стал, нужно чтобы мама йодированную соль покупала!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Никит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1772816"/>
            <a:ext cx="4045421" cy="322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Значение гормонов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щитовидной железы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357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Они влияют на все виды обмена веществ,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стимулируют синтез белка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Способствуют росту клеток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дифференцировку тканей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 влияют на скорость обмена веществ в организме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влияют на половые железы</a:t>
            </a:r>
          </a:p>
          <a:p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ОСОБАЯ РОЛЬ В ФОРМИРОВАНИИ НЕРВНОЙ СИСТЕМЫ И ИНТЕЛЛЕКТА!!!!</a:t>
            </a:r>
            <a:endParaRPr lang="ru-RU" sz="3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73" y="143183"/>
            <a:ext cx="3053705" cy="2548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640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b="1" dirty="0" err="1"/>
              <a:t>Тиреоидные</a:t>
            </a:r>
            <a:r>
              <a:rPr lang="ru-RU" b="1" dirty="0"/>
              <a:t> гормоны необходимы для нормального функционирования практически всех органов и систем: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Недостаток йода в организме приводит к: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заболеваниям щитовидной железы (зоб) </a:t>
            </a:r>
          </a:p>
          <a:p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амедлению физического развития</a:t>
            </a:r>
          </a:p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арушению обмена веществ </a:t>
            </a:r>
          </a:p>
          <a:p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нижению иммунитета </a:t>
            </a:r>
          </a:p>
          <a:p>
            <a:r>
              <a:rPr lang="ru-RU" dirty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ронической усталости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снижению памяти, внимания, усидчивости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снижению интеллекта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Умственной </a:t>
            </a:r>
            <a:r>
              <a:rPr lang="ru-RU" dirty="0">
                <a:solidFill>
                  <a:srgbClr val="002060"/>
                </a:solidFill>
              </a:rPr>
              <a:t>отсталости	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35908"/>
            <a:ext cx="268224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5576" y="332656"/>
            <a:ext cx="77057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Интеллектуальное развитие детей, проживающих в регионах с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 различным обеспечением йодом (по </a:t>
            </a:r>
            <a:r>
              <a:rPr lang="ru-RU" sz="2000" b="1" dirty="0" err="1">
                <a:latin typeface="Calibri" pitchFamily="34" charset="0"/>
              </a:rPr>
              <a:t>N.Bleichrodt</a:t>
            </a:r>
            <a:r>
              <a:rPr lang="ru-RU" sz="2000" b="1" dirty="0">
                <a:latin typeface="Calibri" pitchFamily="34" charset="0"/>
              </a:rPr>
              <a:t>, 1989</a:t>
            </a:r>
            <a:r>
              <a:rPr lang="ru-RU" sz="2000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3" name="Picture 5" descr="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12776"/>
            <a:ext cx="7100788" cy="38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986" y="544522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Интеллект на 10-15 % ниже у детей, проживающих в условиях легкого йодного дефицита,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использующих йодированную соль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smtClean="0"/>
              <a:t>Результаты IQ-тестирования школьников в различных регионах РФ </a:t>
            </a:r>
            <a:br>
              <a:rPr lang="ru-RU" altLang="ru-RU" sz="2000" smtClean="0"/>
            </a:br>
            <a:r>
              <a:rPr lang="ru-RU" altLang="ru-RU" sz="2000" smtClean="0"/>
              <a:t>(тест на интеллект, свободный от влияния культуры, Р. Кеттела </a:t>
            </a:r>
            <a:br>
              <a:rPr lang="ru-RU" altLang="ru-RU" sz="2000" smtClean="0"/>
            </a:br>
            <a:r>
              <a:rPr lang="ru-RU" altLang="ru-RU" sz="2000" smtClean="0"/>
              <a:t>(модификация CF 2А))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90170" algn="just">
              <a:spcAft>
                <a:spcPts val="0"/>
              </a:spcAft>
              <a:defRPr/>
            </a:pPr>
            <a:endParaRPr lang="ru-RU" dirty="0" smtClean="0">
              <a:latin typeface="Times New Roman"/>
              <a:ea typeface="Calibri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68AE9F-AC59-48DE-9B72-F03C756D0F2C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99334" name="Picture 3" descr="табл 19 дедов с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98575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9336" name="Прямоугольник 6"/>
          <p:cNvSpPr>
            <a:spLocks noChangeArrowheads="1"/>
          </p:cNvSpPr>
          <p:nvPr/>
        </p:nvSpPr>
        <p:spPr bwMode="auto">
          <a:xfrm>
            <a:off x="307975" y="6318250"/>
            <a:ext cx="849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Йоддефицитные заболевания в России. Простое решение сложной проблемы / Г. А. Герасимов, В. В. Фадеев, Н. Ю. Свириденко, Г. А. Мельниченко, И. И. Дедов. – М.: Адамантъ, 2002. – 168 с.</a:t>
            </a:r>
          </a:p>
        </p:txBody>
      </p:sp>
    </p:spTree>
    <p:extLst>
      <p:ext uri="{BB962C8B-B14F-4D97-AF65-F5344CB8AC3E}">
        <p14:creationId xmlns:p14="http://schemas.microsoft.com/office/powerpoint/2010/main" val="22383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" descr="http://old.con-med.ru/pics/medicum/01_08c/3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7072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Прямоугольник 3"/>
          <p:cNvSpPr>
            <a:spLocks noChangeArrowheads="1"/>
          </p:cNvSpPr>
          <p:nvPr/>
        </p:nvSpPr>
        <p:spPr bwMode="auto">
          <a:xfrm>
            <a:off x="214313" y="6215063"/>
            <a:ext cx="8715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i="1">
                <a:solidFill>
                  <a:srgbClr val="000000"/>
                </a:solidFill>
                <a:latin typeface="Calibri" panose="020F0502020204030204" pitchFamily="34" charset="0"/>
              </a:rPr>
              <a:t>Л.А.Щеплягина, Н.Д.Макулова, О.И.Маслова Научный центр здоровья детей РАМН, Москва. Состояние когнитивной сферы у детей в районах с дефицитом йода. Consilium Medicum. 2001; 08</a:t>
            </a:r>
          </a:p>
        </p:txBody>
      </p:sp>
      <p:sp>
        <p:nvSpPr>
          <p:cNvPr id="101380" name="Rectangle 1"/>
          <p:cNvSpPr>
            <a:spLocks noChangeArrowheads="1"/>
          </p:cNvSpPr>
          <p:nvPr/>
        </p:nvSpPr>
        <p:spPr bwMode="auto">
          <a:xfrm>
            <a:off x="285750" y="152400"/>
            <a:ext cx="8501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3399"/>
                </a:solidFill>
                <a:cs typeface="Times New Roman" panose="02020603050405020304" pitchFamily="18" charset="0"/>
              </a:rPr>
              <a:t>Показатели когнитивных функций детей младшего школьного возраста (в % к норме).</a:t>
            </a:r>
            <a:endParaRPr lang="ru-RU" altLang="ru-RU" sz="24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214313" y="714375"/>
            <a:ext cx="8501062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раннего возраста к проявлениям ЙД относятся: </a:t>
            </a:r>
          </a:p>
          <a:p>
            <a:pPr algn="just" eaLnBrk="1" hangingPunct="1"/>
            <a:endParaRPr lang="ru-RU" altLang="ru-RU" sz="2000" b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Замедление речевого развития (90%)  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Трудности звукопроизношения (50%)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неустойчивость и агрессивность (80%)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внимания (30%)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Затруднение в общении со сверстниками и взрослыми (20%)</a:t>
            </a:r>
            <a:endParaRPr lang="ru-RU" altLang="ru-RU" sz="2000">
              <a:solidFill>
                <a:srgbClr val="1A1A1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>
              <a:solidFill>
                <a:srgbClr val="1A1A1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02403" name="Прямоугольник 3"/>
          <p:cNvSpPr>
            <a:spLocks noChangeArrowheads="1"/>
          </p:cNvSpPr>
          <p:nvPr/>
        </p:nvSpPr>
        <p:spPr bwMode="auto">
          <a:xfrm>
            <a:off x="214313" y="6215063"/>
            <a:ext cx="8715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i="1">
                <a:solidFill>
                  <a:srgbClr val="000000"/>
                </a:solidFill>
                <a:latin typeface="Calibri" panose="020F0502020204030204" pitchFamily="34" charset="0"/>
              </a:rPr>
              <a:t>Л.А.Щеплягина, Н.Д.Макулова, О.И.Маслова Научный центр здоровья детей РАМН, Москва. Состояние когнитивной сферы у детей в районах с дефицитом йода. Consilium Medicum. 2001; 08</a:t>
            </a:r>
          </a:p>
        </p:txBody>
      </p:sp>
    </p:spTree>
    <p:extLst>
      <p:ext uri="{BB962C8B-B14F-4D97-AF65-F5344CB8AC3E}">
        <p14:creationId xmlns:p14="http://schemas.microsoft.com/office/powerpoint/2010/main" val="1715562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6021288"/>
            <a:ext cx="2592288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Все жители Российской Федерации проживают в условиях йодного дефицита !!!!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www.ign.org/cm_data/Global_map_2014_v2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47777" cy="518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15338" y="6215082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201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5</a:t>
            </a:r>
            <a:endParaRPr lang="en-US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670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Тема Office</vt:lpstr>
      <vt:lpstr> ПРОФИЛАКТИКА ДЕФИЦИТА ЙОДА: как сохранить интеллект наших детей? </vt:lpstr>
      <vt:lpstr>Зачем нужен йод? </vt:lpstr>
      <vt:lpstr>Значение гормонов  щитовидной железы</vt:lpstr>
      <vt:lpstr>Недостаток йода в организме приводит к: </vt:lpstr>
      <vt:lpstr>Презентация PowerPoint</vt:lpstr>
      <vt:lpstr>Результаты IQ-тестирования школьников в различных регионах РФ  (тест на интеллект, свободный от влияния культуры, Р. Кеттела  (модификация CF 2А)) </vt:lpstr>
      <vt:lpstr>Презентация PowerPoint</vt:lpstr>
      <vt:lpstr>Презентация PowerPoint</vt:lpstr>
      <vt:lpstr>Презентация PowerPoint</vt:lpstr>
      <vt:lpstr>Сколько нужно йода в день?</vt:lpstr>
      <vt:lpstr>Презентация PowerPoint</vt:lpstr>
      <vt:lpstr>Ежедневное употребление йодсодержащих средств, в % от числа респондентов  (вопрос предусматривал выбор любого числа ответов)</vt:lpstr>
      <vt:lpstr>Статистика: </vt:lpstr>
      <vt:lpstr>Что делать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йодированной соли при приготовлении пищи  - надежная и доступная инвестиция в будущее Вашего ребенка.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ольга макарова</cp:lastModifiedBy>
  <cp:revision>33</cp:revision>
  <cp:lastPrinted>2016-05-04T04:20:52Z</cp:lastPrinted>
  <dcterms:created xsi:type="dcterms:W3CDTF">2016-04-04T18:14:32Z</dcterms:created>
  <dcterms:modified xsi:type="dcterms:W3CDTF">2016-10-11T01:39:02Z</dcterms:modified>
</cp:coreProperties>
</file>