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71" r:id="rId2"/>
    <p:sldId id="286" r:id="rId3"/>
    <p:sldId id="287" r:id="rId4"/>
    <p:sldId id="288" r:id="rId5"/>
    <p:sldId id="289" r:id="rId6"/>
    <p:sldId id="290" r:id="rId7"/>
    <p:sldId id="283" r:id="rId8"/>
    <p:sldId id="284" r:id="rId9"/>
    <p:sldId id="285" r:id="rId10"/>
    <p:sldId id="257" r:id="rId11"/>
    <p:sldId id="291" r:id="rId12"/>
    <p:sldId id="270" r:id="rId13"/>
    <p:sldId id="258" r:id="rId14"/>
    <p:sldId id="260" r:id="rId15"/>
    <p:sldId id="262" r:id="rId16"/>
    <p:sldId id="265" r:id="rId17"/>
    <p:sldId id="266" r:id="rId18"/>
    <p:sldId id="267" r:id="rId19"/>
    <p:sldId id="268" r:id="rId20"/>
    <p:sldId id="29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yrillicOld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yrillicOld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yrillicOld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yrillicOld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yrillicOld" pitchFamily="2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yrillicOld" pitchFamily="2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yrillicOld" pitchFamily="2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yrillicOld" pitchFamily="2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yrillicOld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B4"/>
    <a:srgbClr val="B02A00"/>
    <a:srgbClr val="821F00"/>
    <a:srgbClr val="CC0000"/>
    <a:srgbClr val="0066CC"/>
    <a:srgbClr val="CC3300"/>
    <a:srgbClr val="3366FF"/>
    <a:srgbClr val="005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576" autoAdjust="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CF6CB-9CA0-4494-AA87-67CE6B056D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9C791-98A1-47A4-B0CC-2C858C0F81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83E0F-E40E-4F60-BD67-33D24A742B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5A8EA-F84C-4570-B79E-67567BC71A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601B8-B504-496B-A7B4-1A4A2D8DFA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DC0B9-CFC4-4D29-A0F9-E8445A8563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4FC2D-87BE-4EC1-B6DF-12E5C32A0E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7855D-A27F-4E12-9BD5-C767A84BAC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04A3C-B221-4208-A7BC-937F7F62DA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441B1-B2F5-4E1D-B0B4-19E9EF4606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498CD-5704-4F87-AB04-B6AA1E35F1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5ED85C66-30EB-4A4E-B6D2-01C05093BF5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18" Type="http://schemas.openxmlformats.org/officeDocument/2006/relationships/image" Target="../media/image62.jpeg"/><Relationship Id="rId3" Type="http://schemas.openxmlformats.org/officeDocument/2006/relationships/image" Target="../media/image47.jpeg"/><Relationship Id="rId21" Type="http://schemas.openxmlformats.org/officeDocument/2006/relationships/image" Target="../media/image65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17" Type="http://schemas.openxmlformats.org/officeDocument/2006/relationships/image" Target="../media/image61.jpeg"/><Relationship Id="rId2" Type="http://schemas.openxmlformats.org/officeDocument/2006/relationships/image" Target="../media/image19.jpeg"/><Relationship Id="rId16" Type="http://schemas.openxmlformats.org/officeDocument/2006/relationships/image" Target="../media/image60.jpeg"/><Relationship Id="rId20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9.jpeg"/><Relationship Id="rId10" Type="http://schemas.openxmlformats.org/officeDocument/2006/relationships/image" Target="../media/image54.jpeg"/><Relationship Id="rId19" Type="http://schemas.openxmlformats.org/officeDocument/2006/relationships/image" Target="../media/image63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10.jpeg"/><Relationship Id="rId12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23.jpeg"/><Relationship Id="rId5" Type="http://schemas.openxmlformats.org/officeDocument/2006/relationships/image" Target="../media/image22.jpeg"/><Relationship Id="rId15" Type="http://schemas.openxmlformats.org/officeDocument/2006/relationships/image" Target="../media/image27.jpeg"/><Relationship Id="rId10" Type="http://schemas.openxmlformats.org/officeDocument/2006/relationships/image" Target="../media/image13.jpeg"/><Relationship Id="rId4" Type="http://schemas.openxmlformats.org/officeDocument/2006/relationships/image" Target="../media/image21.jpeg"/><Relationship Id="rId9" Type="http://schemas.openxmlformats.org/officeDocument/2006/relationships/image" Target="../media/image12.jpeg"/><Relationship Id="rId1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1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44.jpeg"/><Relationship Id="rId3" Type="http://schemas.openxmlformats.org/officeDocument/2006/relationships/image" Target="../media/image38.jpeg"/><Relationship Id="rId7" Type="http://schemas.openxmlformats.org/officeDocument/2006/relationships/image" Target="../media/image10.jpeg"/><Relationship Id="rId12" Type="http://schemas.openxmlformats.org/officeDocument/2006/relationships/image" Target="../media/image4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42.jpeg"/><Relationship Id="rId5" Type="http://schemas.openxmlformats.org/officeDocument/2006/relationships/image" Target="../media/image39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21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Grp="1" noChangeArrowheads="1"/>
          </p:cNvSpPr>
          <p:nvPr>
            <p:ph idx="1"/>
          </p:nvPr>
        </p:nvSpPr>
        <p:spPr>
          <a:xfrm>
            <a:off x="755650" y="765175"/>
            <a:ext cx="7704138" cy="5256213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endParaRPr lang="ru-RU" sz="14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14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1400" b="1" dirty="0">
              <a:solidFill>
                <a:srgbClr val="0066CC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b="1" dirty="0">
                <a:solidFill>
                  <a:srgbClr val="0066CC"/>
                </a:solidFill>
                <a:latin typeface="Times New Roman" pitchFamily="18" charset="0"/>
              </a:rPr>
              <a:t>ПРЕЗЕНТАЦИЯ</a:t>
            </a:r>
          </a:p>
          <a:p>
            <a:pPr algn="ctr">
              <a:buFontTx/>
              <a:buNone/>
            </a:pPr>
            <a:endParaRPr lang="ru-RU" sz="1400" b="1" dirty="0">
              <a:solidFill>
                <a:srgbClr val="0066CC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2000" b="1" dirty="0">
                <a:solidFill>
                  <a:srgbClr val="CC3300"/>
                </a:solidFill>
                <a:latin typeface="Times New Roman" pitchFamily="18" charset="0"/>
              </a:rPr>
              <a:t>К УРОКУ ИЗОБРАЗИТЕЛЬНОГО ИСКУССТВА В </a:t>
            </a:r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</a:rPr>
              <a:t>6 </a:t>
            </a:r>
            <a:r>
              <a:rPr lang="ru-RU" sz="2000" b="1" dirty="0">
                <a:solidFill>
                  <a:srgbClr val="CC3300"/>
                </a:solidFill>
                <a:latin typeface="Times New Roman" pitchFamily="18" charset="0"/>
              </a:rPr>
              <a:t>КЛАССЕ</a:t>
            </a:r>
          </a:p>
          <a:p>
            <a:pPr algn="ctr">
              <a:buFontTx/>
              <a:buNone/>
            </a:pPr>
            <a:r>
              <a:rPr lang="ru-RU" sz="26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endParaRPr lang="ru-RU" sz="2000" b="1" dirty="0">
              <a:solidFill>
                <a:srgbClr val="0066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6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1600" b="1" dirty="0">
                <a:solidFill>
                  <a:srgbClr val="CC3300"/>
                </a:solidFill>
                <a:latin typeface="Times New Roman" pitchFamily="18" charset="0"/>
              </a:rPr>
              <a:t>РАЗРАБОТАЛА</a:t>
            </a:r>
          </a:p>
          <a:p>
            <a:pPr>
              <a:buFontTx/>
              <a:buNone/>
            </a:pPr>
            <a:r>
              <a:rPr lang="ru-RU" sz="1600" b="1" dirty="0">
                <a:solidFill>
                  <a:srgbClr val="0066CC"/>
                </a:solidFill>
                <a:latin typeface="Times New Roman" pitchFamily="18" charset="0"/>
              </a:rPr>
              <a:t>УЧИТЕЛЬ ИЗОБРАЗИТЕЛЬНОГО ИСКУССТВА</a:t>
            </a:r>
          </a:p>
          <a:p>
            <a:pPr>
              <a:buFontTx/>
              <a:buNone/>
            </a:pPr>
            <a:r>
              <a:rPr lang="ru-RU" sz="1600" b="1" dirty="0" smtClean="0">
                <a:solidFill>
                  <a:srgbClr val="CC3300"/>
                </a:solidFill>
                <a:latin typeface="Times New Roman" pitchFamily="18" charset="0"/>
              </a:rPr>
              <a:t>МАОУ </a:t>
            </a:r>
            <a:r>
              <a:rPr lang="ru-RU" sz="1600" b="1" dirty="0" err="1" smtClean="0">
                <a:solidFill>
                  <a:srgbClr val="CC3300"/>
                </a:solidFill>
                <a:latin typeface="Times New Roman" pitchFamily="18" charset="0"/>
              </a:rPr>
              <a:t>Прокуткинская</a:t>
            </a:r>
            <a:r>
              <a:rPr lang="ru-RU" sz="1600" b="1" dirty="0" smtClean="0">
                <a:solidFill>
                  <a:srgbClr val="CC3300"/>
                </a:solidFill>
                <a:latin typeface="Times New Roman" pitchFamily="18" charset="0"/>
              </a:rPr>
              <a:t> СОШ</a:t>
            </a:r>
            <a:endParaRPr lang="ru-RU" sz="16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1600" b="1" dirty="0" err="1" smtClean="0">
                <a:solidFill>
                  <a:srgbClr val="0058B0"/>
                </a:solidFill>
                <a:latin typeface="Times New Roman" pitchFamily="18" charset="0"/>
              </a:rPr>
              <a:t>Туякбаева</a:t>
            </a:r>
            <a:r>
              <a:rPr lang="ru-RU" sz="1600" b="1" dirty="0" smtClean="0">
                <a:solidFill>
                  <a:srgbClr val="0058B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58B0"/>
                </a:solidFill>
                <a:latin typeface="Times New Roman" pitchFamily="18" charset="0"/>
              </a:rPr>
              <a:t>Гаухар</a:t>
            </a:r>
            <a:r>
              <a:rPr lang="ru-RU" sz="1600" b="1" dirty="0" smtClean="0">
                <a:solidFill>
                  <a:srgbClr val="0058B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58B0"/>
                </a:solidFill>
                <a:latin typeface="Times New Roman" pitchFamily="18" charset="0"/>
              </a:rPr>
              <a:t>Махметовна</a:t>
            </a:r>
            <a:endParaRPr lang="ru-RU" sz="1600" b="1" dirty="0">
              <a:solidFill>
                <a:srgbClr val="0058B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400" b="1" dirty="0">
              <a:solidFill>
                <a:srgbClr val="0058B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400" b="1" dirty="0">
              <a:solidFill>
                <a:srgbClr val="0058B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14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400" b="1" dirty="0" smtClean="0">
                <a:solidFill>
                  <a:srgbClr val="0058B0"/>
                </a:solidFill>
                <a:latin typeface="Times New Roman" pitchFamily="18" charset="0"/>
              </a:rPr>
              <a:t>2016 </a:t>
            </a:r>
            <a:r>
              <a:rPr lang="ru-RU" sz="1400" b="1" dirty="0">
                <a:solidFill>
                  <a:srgbClr val="0058B0"/>
                </a:solidFill>
                <a:latin typeface="Times New Roman" pitchFamily="18" charset="0"/>
              </a:rPr>
              <a:t>ГОД</a:t>
            </a:r>
          </a:p>
          <a:p>
            <a:pPr algn="ctr">
              <a:buFontTx/>
              <a:buNone/>
            </a:pPr>
            <a:endParaRPr lang="ru-RU" sz="1400" b="1" dirty="0">
              <a:solidFill>
                <a:srgbClr val="0058B0"/>
              </a:solidFill>
              <a:latin typeface="Times New Roman" pitchFamily="18" charset="0"/>
            </a:endParaRPr>
          </a:p>
        </p:txBody>
      </p:sp>
      <p:pic>
        <p:nvPicPr>
          <p:cNvPr id="39944" name="Picture 8" descr="Сарафанчик_новый разме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3644900"/>
            <a:ext cx="1208088" cy="2160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Т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620713"/>
            <a:ext cx="8064500" cy="963612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082" name="Picture 10" descr="Заставка 4_новый разме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375" y="1700213"/>
            <a:ext cx="1728788" cy="3619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083" name="Picture 11" descr="Н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2205038"/>
            <a:ext cx="1617662" cy="30241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084" name="Picture 12" descr="Н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213" y="2205038"/>
            <a:ext cx="1614487" cy="30241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085" name="Picture 13" descr="Н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88125" y="2205038"/>
            <a:ext cx="1617663" cy="30241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099" name="Picture 27" descr="НК 11_новый размер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00113" y="2205038"/>
            <a:ext cx="1612900" cy="30241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130" name="Picture 58" descr="Н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71775" y="2205038"/>
            <a:ext cx="1662113" cy="3116262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131" name="Picture 59" descr="Н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27088" y="2205038"/>
            <a:ext cx="1654175" cy="30956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132" name="Picture 60" descr="Н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716463" y="2205038"/>
            <a:ext cx="1654175" cy="30956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133" name="Picture 61" descr="Н к 16_новый размер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659563" y="2205038"/>
            <a:ext cx="1652587" cy="30956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134" name="Picture 62" descr="Н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27088" y="2205038"/>
            <a:ext cx="1652587" cy="30956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135" name="Picture 63" descr="НК 10_новый размер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771775" y="2205038"/>
            <a:ext cx="1652588" cy="30956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136" name="Picture 64" descr="Т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659563" y="2205038"/>
            <a:ext cx="1654175" cy="30956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137" name="Picture 65" descr="Н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678363" y="2205038"/>
            <a:ext cx="1652587" cy="30956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138" name="Picture 66" descr="К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828675" y="2205038"/>
            <a:ext cx="1651000" cy="30956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139" name="Picture 67" descr="Н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771775" y="2205038"/>
            <a:ext cx="1652588" cy="30956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140" name="Picture 68" descr="Н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4716463" y="2205038"/>
            <a:ext cx="1652587" cy="30956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141" name="Picture 69" descr="Н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6588125" y="2205038"/>
            <a:ext cx="1655763" cy="30956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142" name="Picture 70" descr="Губернии и районы России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2051050" y="5516563"/>
            <a:ext cx="5160963" cy="55086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357290" y="785795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Традиционный женский костюм Тюменской губернии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3" name="Рисунок 22" descr="http://festival.1september.ru/articles/566796/img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714488"/>
            <a:ext cx="285752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Тех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836613"/>
            <a:ext cx="7632700" cy="1068387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8918" name="Picture 6" descr="Заставки 19_новый разме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5629275"/>
            <a:ext cx="7632700" cy="417513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8920" name="Picture 8" descr="Т К 2_новый размер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18" y="2071678"/>
            <a:ext cx="2333625" cy="3552825"/>
          </a:xfrm>
          <a:prstGeom prst="rect">
            <a:avLst/>
          </a:prstGeom>
          <a:noFill/>
        </p:spPr>
      </p:pic>
      <p:pic>
        <p:nvPicPr>
          <p:cNvPr id="38921" name="Picture 9" descr="Т К 3_новый размер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2" y="2071678"/>
            <a:ext cx="2317750" cy="352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Заставка 5_новый разме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836613"/>
            <a:ext cx="7632700" cy="874712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4108" name="Picture 12" descr="Заставка 5переделанная_новый разме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5157788"/>
            <a:ext cx="7632700" cy="86677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4109" name="Picture 13" descr="Красный_новый размер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6013" y="2060575"/>
            <a:ext cx="1511300" cy="2735263"/>
          </a:xfrm>
          <a:prstGeom prst="rect">
            <a:avLst/>
          </a:prstGeom>
          <a:noFill/>
        </p:spPr>
      </p:pic>
      <p:pic>
        <p:nvPicPr>
          <p:cNvPr id="4110" name="Picture 14" descr="Белый_новый размер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675" y="2060575"/>
            <a:ext cx="1512888" cy="2735263"/>
          </a:xfrm>
          <a:prstGeom prst="rect">
            <a:avLst/>
          </a:prstGeom>
          <a:noFill/>
        </p:spPr>
      </p:pic>
      <p:pic>
        <p:nvPicPr>
          <p:cNvPr id="4111" name="Picture 15" descr="Синий_новый размер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7900" y="2060575"/>
            <a:ext cx="1512888" cy="2736850"/>
          </a:xfrm>
          <a:prstGeom prst="rect">
            <a:avLst/>
          </a:prstGeom>
          <a:noFill/>
        </p:spPr>
      </p:pic>
      <p:pic>
        <p:nvPicPr>
          <p:cNvPr id="4112" name="Picture 16" descr="Серый_новый размер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59563" y="2060575"/>
            <a:ext cx="1512887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ОРНАМЕНТ 1_новый разме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2565400"/>
            <a:ext cx="7343775" cy="16017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6149" name="Picture 5" descr="Орнамент 6_новый разме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836613"/>
            <a:ext cx="7632700" cy="104457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6151" name="Picture 7" descr="Орнамент 7_новый размер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50" y="4994275"/>
            <a:ext cx="7632700" cy="10255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Орнамент 8_новый разме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5013325"/>
            <a:ext cx="7632700" cy="1008063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27654" name="Picture 6" descr="Орнамент 9_новый разме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2565400"/>
            <a:ext cx="7272338" cy="184943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27655" name="Picture 7" descr="Заставка 17_новый размер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50" y="836613"/>
            <a:ext cx="7632700" cy="10429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Орнамент 6_новый разме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836613"/>
            <a:ext cx="7632700" cy="104457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3797" name="Picture 5" descr="Орнамент 10_новый разме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5157788"/>
            <a:ext cx="7632700" cy="1008062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3798" name="Picture 6" descr="Орнамент 11_новый размер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0113" y="2565400"/>
            <a:ext cx="7343775" cy="1763713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Подузор 1_новый разме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989138"/>
            <a:ext cx="7343775" cy="1157287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4823" name="Picture 7" descr="Подузор 2_новый разме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4076700"/>
            <a:ext cx="7343775" cy="11461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4824" name="Picture 8" descr="Орнамент 13_новый размер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50" y="5373688"/>
            <a:ext cx="7632700" cy="6445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4826" name="Picture 10" descr="Подузор 16_новый размер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650" y="3284538"/>
            <a:ext cx="7632700" cy="6461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4827" name="Picture 11" descr="Заставка 17_новый размер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650" y="765175"/>
            <a:ext cx="7632700" cy="10429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Кокошник ук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836613"/>
            <a:ext cx="7632700" cy="1047750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5845" name="Picture 5" descr="Кокошничек_новый разме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4438" y="1989138"/>
            <a:ext cx="4392612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Укр сар_новый разме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836613"/>
            <a:ext cx="7632700" cy="1047750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6869" name="Picture 5" descr="Сарафанчик_новый разме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1989138"/>
            <a:ext cx="2209800" cy="3960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Grp="1" noChangeArrowheads="1"/>
          </p:cNvSpPr>
          <p:nvPr>
            <p:ph idx="1"/>
          </p:nvPr>
        </p:nvSpPr>
        <p:spPr>
          <a:xfrm>
            <a:off x="755650" y="765175"/>
            <a:ext cx="7704138" cy="5256213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endParaRPr lang="ru-RU" sz="14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b="1" dirty="0">
              <a:solidFill>
                <a:srgbClr val="0066CC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1400" b="1" dirty="0">
              <a:solidFill>
                <a:srgbClr val="0066CC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CC3300"/>
                </a:solidFill>
                <a:latin typeface="Times New Roman" pitchFamily="18" charset="0"/>
              </a:rPr>
              <a:t>Тема урока: Русский народный женский костюм</a:t>
            </a:r>
            <a:endParaRPr lang="ru-RU" sz="36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26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endParaRPr lang="ru-RU" sz="2000" b="1" dirty="0">
              <a:solidFill>
                <a:srgbClr val="0066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6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400" b="1" dirty="0">
              <a:solidFill>
                <a:srgbClr val="0058B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400" b="1" dirty="0">
              <a:solidFill>
                <a:srgbClr val="0058B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14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1400" b="1" dirty="0">
              <a:solidFill>
                <a:srgbClr val="0058B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1400" b="1" dirty="0">
              <a:solidFill>
                <a:srgbClr val="0058B0"/>
              </a:solidFill>
              <a:latin typeface="Times New Roman" pitchFamily="18" charset="0"/>
            </a:endParaRPr>
          </a:p>
        </p:txBody>
      </p:sp>
      <p:pic>
        <p:nvPicPr>
          <p:cNvPr id="39944" name="Picture 8" descr="Сарафанчик_новый разме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3644900"/>
            <a:ext cx="1208088" cy="2160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Сарафанчик_новый разме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214422"/>
            <a:ext cx="2209800" cy="39608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1285860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Люблю сибирские просторы,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Люблю тебя, мой снежный </a:t>
            </a:r>
            <a:r>
              <a:rPr lang="ru-RU" sz="2000" dirty="0" smtClean="0">
                <a:solidFill>
                  <a:srgbClr val="FF0000"/>
                </a:solidFill>
              </a:rPr>
              <a:t>                      край</a:t>
            </a:r>
            <a:r>
              <a:rPr lang="ru-RU" sz="2000" dirty="0" smtClean="0">
                <a:solidFill>
                  <a:srgbClr val="FF0000"/>
                </a:solidFill>
              </a:rPr>
              <a:t>,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Как любит горец свои горы,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Как летчик — свой небесный рай…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Люблю Сибирь с ее ухваткой,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Как любят Родину и </a:t>
            </a:r>
            <a:r>
              <a:rPr lang="ru-RU" sz="2000" dirty="0" smtClean="0">
                <a:solidFill>
                  <a:srgbClr val="FF0000"/>
                </a:solidFill>
              </a:rPr>
              <a:t>мать.</a:t>
            </a:r>
          </a:p>
          <a:p>
            <a:pPr algn="r"/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Сергей</a:t>
            </a:r>
            <a:r>
              <a:rPr lang="ru-RU" sz="2000" dirty="0" smtClean="0">
                <a:solidFill>
                  <a:srgbClr val="FF0000"/>
                </a:solidFill>
              </a:rPr>
              <a:t>  </a:t>
            </a:r>
            <a:r>
              <a:rPr lang="ru-RU" sz="2000" dirty="0" smtClean="0">
                <a:solidFill>
                  <a:srgbClr val="FF0000"/>
                </a:solidFill>
              </a:rPr>
              <a:t>Баянов </a:t>
            </a:r>
            <a:r>
              <a:rPr lang="ru-RU" sz="2000" dirty="0" smtClean="0">
                <a:solidFill>
                  <a:srgbClr val="FF0000"/>
                </a:solidFill>
              </a:rPr>
              <a:t> 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Grp="1" noChangeArrowheads="1"/>
          </p:cNvSpPr>
          <p:nvPr>
            <p:ph idx="1"/>
          </p:nvPr>
        </p:nvSpPr>
        <p:spPr>
          <a:xfrm>
            <a:off x="755650" y="765175"/>
            <a:ext cx="7816878" cy="5256213"/>
          </a:xfrm>
          <a:noFill/>
          <a:ln/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CC3300"/>
                </a:solidFill>
                <a:latin typeface="Times New Roman" pitchFamily="18" charset="0"/>
              </a:rPr>
              <a:t>Цель урока:</a:t>
            </a:r>
            <a:r>
              <a:rPr lang="ru-RU" sz="36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Познакомиться с русским женским  народным костюмом, с его элементами; показать значение  орнамента и колорита в одежде.</a:t>
            </a:r>
          </a:p>
          <a:p>
            <a:r>
              <a:rPr lang="ru-RU" sz="3600" b="1" dirty="0" smtClean="0">
                <a:solidFill>
                  <a:srgbClr val="CC3300"/>
                </a:solidFill>
                <a:latin typeface="Times New Roman" pitchFamily="18" charset="0"/>
              </a:rPr>
              <a:t>Задачи: 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Формировать знания и представления об основных элементах русского костюма, его художественной ценности.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 Обучение изобразительной грамоте, формирование навыков по созданию орнамента женской народной одежды.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Формировать знания об условно-символическом языке народного искусства.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Воспитывать уважение к русской культуре, формировать интерес к народному искусству, как к художественной ценности, источнику творческого вдохновения, национальному богатству.</a:t>
            </a: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 </a:t>
            </a: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1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1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26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endParaRPr lang="ru-RU" sz="2000" b="1" dirty="0">
              <a:solidFill>
                <a:srgbClr val="0066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6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400" b="1" dirty="0">
              <a:solidFill>
                <a:srgbClr val="0058B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400" b="1" dirty="0">
              <a:solidFill>
                <a:srgbClr val="0058B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14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1400" b="1" dirty="0">
              <a:solidFill>
                <a:srgbClr val="0058B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1400" b="1" dirty="0">
              <a:solidFill>
                <a:srgbClr val="0058B0"/>
              </a:solidFill>
              <a:latin typeface="Times New Roman" pitchFamily="18" charset="0"/>
            </a:endParaRPr>
          </a:p>
        </p:txBody>
      </p:sp>
      <p:pic>
        <p:nvPicPr>
          <p:cNvPr id="39944" name="Picture 8" descr="Сарафанчик_новый разме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3834" y="4357694"/>
            <a:ext cx="928694" cy="1785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Grp="1" noChangeArrowheads="1"/>
          </p:cNvSpPr>
          <p:nvPr>
            <p:ph idx="1"/>
          </p:nvPr>
        </p:nvSpPr>
        <p:spPr>
          <a:xfrm>
            <a:off x="755650" y="765175"/>
            <a:ext cx="7704138" cy="5256213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endParaRPr lang="ru-RU" sz="36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26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rgbClr val="0058B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400" b="1" dirty="0">
              <a:solidFill>
                <a:srgbClr val="0058B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400" b="1" dirty="0">
              <a:solidFill>
                <a:srgbClr val="0058B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14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1400" b="1" dirty="0">
              <a:solidFill>
                <a:srgbClr val="0058B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1400" b="1" dirty="0">
              <a:solidFill>
                <a:srgbClr val="0058B0"/>
              </a:solidFill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85794"/>
            <a:ext cx="2442820" cy="235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857232"/>
            <a:ext cx="2786082" cy="221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3" descr="C:\Documents and Settings\Admin\Рабочий стол\1347520719_zvezdi_ussr_01.jpg"/>
          <p:cNvPicPr>
            <a:picLocks/>
          </p:cNvPicPr>
          <p:nvPr/>
        </p:nvPicPr>
        <p:blipFill>
          <a:blip r:embed="rId5"/>
          <a:srcRect l="3572" t="12779" r="53282" b="39690"/>
          <a:stretch>
            <a:fillRect/>
          </a:stretch>
        </p:blipFill>
        <p:spPr bwMode="auto">
          <a:xfrm>
            <a:off x="6215074" y="857232"/>
            <a:ext cx="21431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3286124"/>
            <a:ext cx="2714644" cy="242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3571876"/>
            <a:ext cx="182547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3571876"/>
            <a:ext cx="2428892" cy="214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1092200" y="723900"/>
            <a:ext cx="3095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928662" y="723900"/>
            <a:ext cx="473101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5" name="Picture 7" descr="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28926" y="2857496"/>
            <a:ext cx="285750" cy="285750"/>
          </a:xfrm>
          <a:prstGeom prst="rect">
            <a:avLst/>
          </a:prstGeom>
          <a:noFill/>
        </p:spPr>
      </p:pic>
      <p:pic>
        <p:nvPicPr>
          <p:cNvPr id="16" name="Picture 8" descr="2с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857884" y="2786058"/>
            <a:ext cx="285750" cy="285750"/>
          </a:xfrm>
          <a:prstGeom prst="rect">
            <a:avLst/>
          </a:prstGeom>
          <a:noFill/>
        </p:spPr>
      </p:pic>
      <p:pic>
        <p:nvPicPr>
          <p:cNvPr id="17" name="Picture 9" descr="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001024" y="2857496"/>
            <a:ext cx="285750" cy="285750"/>
          </a:xfrm>
          <a:prstGeom prst="rect">
            <a:avLst/>
          </a:prstGeom>
          <a:noFill/>
        </p:spPr>
      </p:pic>
      <p:pic>
        <p:nvPicPr>
          <p:cNvPr id="18" name="Picture 10" descr="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143240" y="5429264"/>
            <a:ext cx="309563" cy="309563"/>
          </a:xfrm>
          <a:prstGeom prst="rect">
            <a:avLst/>
          </a:prstGeom>
          <a:noFill/>
        </p:spPr>
      </p:pic>
      <p:pic>
        <p:nvPicPr>
          <p:cNvPr id="19" name="Picture 11" descr="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1024" y="5429264"/>
            <a:ext cx="309562" cy="3095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Grp="1" noChangeArrowheads="1"/>
          </p:cNvSpPr>
          <p:nvPr>
            <p:ph idx="1"/>
          </p:nvPr>
        </p:nvSpPr>
        <p:spPr>
          <a:xfrm>
            <a:off x="755650" y="765175"/>
            <a:ext cx="7704138" cy="5256213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endParaRPr lang="ru-RU" sz="36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26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rgbClr val="0058B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400" b="1" dirty="0">
              <a:solidFill>
                <a:srgbClr val="0058B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400" b="1" dirty="0">
              <a:solidFill>
                <a:srgbClr val="0058B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14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1400" b="1" dirty="0">
              <a:solidFill>
                <a:srgbClr val="0058B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1400" b="1" dirty="0">
              <a:solidFill>
                <a:srgbClr val="0058B0"/>
              </a:solidFill>
              <a:latin typeface="Times New Roman" pitchFamily="18" charset="0"/>
            </a:endParaRPr>
          </a:p>
        </p:txBody>
      </p:sp>
      <p:pic>
        <p:nvPicPr>
          <p:cNvPr id="9" name="Содержимое 4" descr="русский костюм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857232"/>
            <a:ext cx="185738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marsh v vishityh rubashkax zhen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857232"/>
            <a:ext cx="1847863" cy="2519813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500174"/>
            <a:ext cx="2065819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500438"/>
            <a:ext cx="16837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429000"/>
            <a:ext cx="1857388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Grp="1" noChangeArrowheads="1"/>
          </p:cNvSpPr>
          <p:nvPr>
            <p:ph idx="1"/>
          </p:nvPr>
        </p:nvSpPr>
        <p:spPr>
          <a:xfrm>
            <a:off x="755650" y="765175"/>
            <a:ext cx="7704138" cy="5256213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endParaRPr lang="ru-RU" sz="36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26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rgbClr val="0058B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400" b="1" dirty="0">
              <a:solidFill>
                <a:srgbClr val="0058B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400" b="1" dirty="0">
              <a:solidFill>
                <a:srgbClr val="0058B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14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1400" b="1" dirty="0">
              <a:solidFill>
                <a:srgbClr val="0058B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1400" b="1" dirty="0">
              <a:solidFill>
                <a:srgbClr val="0058B0"/>
              </a:solidFill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1166843"/>
            <a:ext cx="46434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Нам, россиянам, русского костюма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Историю полезно очень знать!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Костюм о людях призовет подумать,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 быте, нравах может рассказать.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 себе не станем мы растить невежу,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По выставке пройдемся не спеша,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Рассмотрим древнерусскую одежду: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Не правда </a:t>
            </a:r>
            <a:r>
              <a:rPr lang="ru-RU" dirty="0" smtClean="0">
                <a:solidFill>
                  <a:srgbClr val="C00000"/>
                </a:solidFill>
              </a:rPr>
              <a:t>ли, </a:t>
            </a:r>
            <a:r>
              <a:rPr lang="ru-RU" dirty="0" smtClean="0">
                <a:solidFill>
                  <a:srgbClr val="C00000"/>
                </a:solidFill>
              </a:rPr>
              <a:t>проста и хороша!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5" name="Picture 8" descr="Сарафанчик_новый разме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1857364"/>
            <a:ext cx="2000264" cy="30003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Летний костю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673100"/>
            <a:ext cx="8064500" cy="95567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56325" name="Picture 5" descr="19 век 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4300" y="1773238"/>
            <a:ext cx="1655763" cy="3460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6326" name="Picture 6" descr="Сарафан_новый размер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150" y="2349500"/>
            <a:ext cx="1887538" cy="35274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6327" name="Picture 7" descr="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95513" y="3573463"/>
            <a:ext cx="285750" cy="285750"/>
          </a:xfrm>
          <a:prstGeom prst="rect">
            <a:avLst/>
          </a:prstGeom>
          <a:noFill/>
        </p:spPr>
      </p:pic>
      <p:pic>
        <p:nvPicPr>
          <p:cNvPr id="56328" name="Picture 8" descr="2с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55875" y="4797425"/>
            <a:ext cx="285750" cy="285750"/>
          </a:xfrm>
          <a:prstGeom prst="rect">
            <a:avLst/>
          </a:prstGeom>
          <a:noFill/>
        </p:spPr>
      </p:pic>
      <p:pic>
        <p:nvPicPr>
          <p:cNvPr id="56329" name="Picture 9" descr="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00338" y="4076700"/>
            <a:ext cx="285750" cy="285750"/>
          </a:xfrm>
          <a:prstGeom prst="rect">
            <a:avLst/>
          </a:prstGeom>
          <a:noFill/>
        </p:spPr>
      </p:pic>
      <p:pic>
        <p:nvPicPr>
          <p:cNvPr id="56330" name="Picture 10" descr="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28926" y="2500306"/>
            <a:ext cx="309563" cy="309563"/>
          </a:xfrm>
          <a:prstGeom prst="rect">
            <a:avLst/>
          </a:prstGeom>
          <a:noFill/>
        </p:spPr>
      </p:pic>
      <p:pic>
        <p:nvPicPr>
          <p:cNvPr id="56331" name="Picture 11" descr="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059113" y="5300663"/>
            <a:ext cx="309562" cy="309562"/>
          </a:xfrm>
          <a:prstGeom prst="rect">
            <a:avLst/>
          </a:prstGeom>
          <a:noFill/>
        </p:spPr>
      </p:pic>
      <p:pic>
        <p:nvPicPr>
          <p:cNvPr id="56337" name="Picture 17" descr="Рубаха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643438" y="2636838"/>
            <a:ext cx="2265362" cy="423862"/>
          </a:xfrm>
          <a:prstGeom prst="rect">
            <a:avLst/>
          </a:prstGeom>
          <a:noFill/>
        </p:spPr>
      </p:pic>
      <p:pic>
        <p:nvPicPr>
          <p:cNvPr id="56338" name="Picture 18" descr="Сарафан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643438" y="3213100"/>
            <a:ext cx="2773362" cy="325438"/>
          </a:xfrm>
          <a:prstGeom prst="rect">
            <a:avLst/>
          </a:prstGeom>
          <a:noFill/>
        </p:spPr>
      </p:pic>
      <p:pic>
        <p:nvPicPr>
          <p:cNvPr id="56339" name="Picture 19" descr="Кушак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43438" y="3860800"/>
            <a:ext cx="2239962" cy="423863"/>
          </a:xfrm>
          <a:prstGeom prst="rect">
            <a:avLst/>
          </a:prstGeom>
          <a:noFill/>
        </p:spPr>
      </p:pic>
      <p:pic>
        <p:nvPicPr>
          <p:cNvPr id="56340" name="Picture 20" descr="Повойник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643438" y="4437063"/>
            <a:ext cx="3054350" cy="404812"/>
          </a:xfrm>
          <a:prstGeom prst="rect">
            <a:avLst/>
          </a:prstGeom>
          <a:noFill/>
        </p:spPr>
      </p:pic>
      <p:pic>
        <p:nvPicPr>
          <p:cNvPr id="56341" name="Picture 21" descr="Лапти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43438" y="5157788"/>
            <a:ext cx="2133600" cy="325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Нарядный костю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620713"/>
            <a:ext cx="8064500" cy="95567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57349" name="Picture 5" descr="19 век 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8400" y="1700213"/>
            <a:ext cx="1655763" cy="3460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7350" name="Picture 6" descr="Душегрея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713" y="2420938"/>
            <a:ext cx="1852612" cy="344487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57351" name="Picture 7" descr="1-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55875" y="3644900"/>
            <a:ext cx="301625" cy="301625"/>
          </a:xfrm>
          <a:prstGeom prst="rect">
            <a:avLst/>
          </a:prstGeom>
          <a:noFill/>
        </p:spPr>
      </p:pic>
      <p:pic>
        <p:nvPicPr>
          <p:cNvPr id="57352" name="Picture 8" descr="2-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7675" y="2636838"/>
            <a:ext cx="360363" cy="360362"/>
          </a:xfrm>
          <a:prstGeom prst="rect">
            <a:avLst/>
          </a:prstGeom>
          <a:noFill/>
        </p:spPr>
      </p:pic>
      <p:pic>
        <p:nvPicPr>
          <p:cNvPr id="57353" name="Picture 9" descr="3-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55875" y="4652963"/>
            <a:ext cx="360363" cy="360362"/>
          </a:xfrm>
          <a:prstGeom prst="rect">
            <a:avLst/>
          </a:prstGeom>
          <a:noFill/>
        </p:spPr>
      </p:pic>
      <p:pic>
        <p:nvPicPr>
          <p:cNvPr id="57354" name="Picture 10" descr="4-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43213" y="5373688"/>
            <a:ext cx="369887" cy="369887"/>
          </a:xfrm>
          <a:prstGeom prst="rect">
            <a:avLst/>
          </a:prstGeom>
          <a:noFill/>
        </p:spPr>
      </p:pic>
      <p:pic>
        <p:nvPicPr>
          <p:cNvPr id="57359" name="Picture 15" descr="Душегрея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84663" y="2852738"/>
            <a:ext cx="3057525" cy="423862"/>
          </a:xfrm>
          <a:prstGeom prst="rect">
            <a:avLst/>
          </a:prstGeom>
          <a:noFill/>
        </p:spPr>
      </p:pic>
      <p:pic>
        <p:nvPicPr>
          <p:cNvPr id="57360" name="Picture 16" descr="Кокошник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284663" y="3573463"/>
            <a:ext cx="3181350" cy="328612"/>
          </a:xfrm>
          <a:prstGeom prst="rect">
            <a:avLst/>
          </a:prstGeom>
          <a:noFill/>
        </p:spPr>
      </p:pic>
      <p:pic>
        <p:nvPicPr>
          <p:cNvPr id="57362" name="Picture 18" descr="Сапоги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284663" y="4868863"/>
            <a:ext cx="2374900" cy="328612"/>
          </a:xfrm>
          <a:prstGeom prst="rect">
            <a:avLst/>
          </a:prstGeom>
          <a:noFill/>
        </p:spPr>
      </p:pic>
      <p:pic>
        <p:nvPicPr>
          <p:cNvPr id="57363" name="Picture 19" descr="Сарафан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284663" y="4221163"/>
            <a:ext cx="2773362" cy="338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Зимний костю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620713"/>
            <a:ext cx="8064500" cy="95567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58373" name="Picture 5" descr="19 век 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38" y="1773238"/>
            <a:ext cx="1655762" cy="3460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8374" name="Picture 6" descr="Зимняя одежд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8638" y="2420938"/>
            <a:ext cx="1827212" cy="34559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8375" name="Picture 7" descr="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39975" y="3716338"/>
            <a:ext cx="285750" cy="285750"/>
          </a:xfrm>
          <a:prstGeom prst="rect">
            <a:avLst/>
          </a:prstGeom>
          <a:noFill/>
        </p:spPr>
      </p:pic>
      <p:pic>
        <p:nvPicPr>
          <p:cNvPr id="58376" name="Picture 8" descr="2с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43213" y="4221163"/>
            <a:ext cx="285750" cy="285750"/>
          </a:xfrm>
          <a:prstGeom prst="rect">
            <a:avLst/>
          </a:prstGeom>
          <a:noFill/>
        </p:spPr>
      </p:pic>
      <p:pic>
        <p:nvPicPr>
          <p:cNvPr id="58377" name="Picture 9" descr="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87675" y="2708275"/>
            <a:ext cx="285750" cy="285750"/>
          </a:xfrm>
          <a:prstGeom prst="rect">
            <a:avLst/>
          </a:prstGeom>
          <a:noFill/>
        </p:spPr>
      </p:pic>
      <p:pic>
        <p:nvPicPr>
          <p:cNvPr id="58378" name="Picture 10" descr="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00338" y="3213100"/>
            <a:ext cx="309562" cy="309563"/>
          </a:xfrm>
          <a:prstGeom prst="rect">
            <a:avLst/>
          </a:prstGeom>
          <a:noFill/>
        </p:spPr>
      </p:pic>
      <p:pic>
        <p:nvPicPr>
          <p:cNvPr id="58379" name="Picture 11" descr="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059113" y="5229225"/>
            <a:ext cx="309562" cy="309563"/>
          </a:xfrm>
          <a:prstGeom prst="rect">
            <a:avLst/>
          </a:prstGeom>
          <a:noFill/>
        </p:spPr>
      </p:pic>
      <p:pic>
        <p:nvPicPr>
          <p:cNvPr id="58385" name="Picture 17" descr="Зипун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356100" y="2565400"/>
            <a:ext cx="2070100" cy="423863"/>
          </a:xfrm>
          <a:prstGeom prst="rect">
            <a:avLst/>
          </a:prstGeom>
          <a:noFill/>
        </p:spPr>
      </p:pic>
      <p:pic>
        <p:nvPicPr>
          <p:cNvPr id="58386" name="Picture 18" descr="Варежки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356100" y="3284538"/>
            <a:ext cx="2800350" cy="317500"/>
          </a:xfrm>
          <a:prstGeom prst="rect">
            <a:avLst/>
          </a:prstGeom>
          <a:noFill/>
        </p:spPr>
      </p:pic>
      <p:pic>
        <p:nvPicPr>
          <p:cNvPr id="58387" name="Picture 19" descr="Кичка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356100" y="4005263"/>
            <a:ext cx="2133600" cy="331787"/>
          </a:xfrm>
          <a:prstGeom prst="rect">
            <a:avLst/>
          </a:prstGeom>
          <a:noFill/>
        </p:spPr>
      </p:pic>
      <p:pic>
        <p:nvPicPr>
          <p:cNvPr id="58388" name="Picture 20" descr="Шаль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356100" y="4724400"/>
            <a:ext cx="1908175" cy="317500"/>
          </a:xfrm>
          <a:prstGeom prst="rect">
            <a:avLst/>
          </a:prstGeom>
          <a:noFill/>
        </p:spPr>
      </p:pic>
      <p:pic>
        <p:nvPicPr>
          <p:cNvPr id="58389" name="Picture 21" descr="Валенки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356100" y="5445125"/>
            <a:ext cx="2706688" cy="325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yrillic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yrillicOld" pitchFamily="2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2905</TotalTime>
  <Words>85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Косова</dc:creator>
  <cp:lastModifiedBy>User</cp:lastModifiedBy>
  <cp:revision>135</cp:revision>
  <dcterms:created xsi:type="dcterms:W3CDTF">2012-11-29T17:33:00Z</dcterms:created>
  <dcterms:modified xsi:type="dcterms:W3CDTF">2016-02-19T17:15:00Z</dcterms:modified>
</cp:coreProperties>
</file>