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27_%D0%B3%D0%BE%D0%B4" TargetMode="External"/><Relationship Id="rId13" Type="http://schemas.openxmlformats.org/officeDocument/2006/relationships/hyperlink" Target="https://ru.wikipedia.org/wiki/%D0%9D%D0%9A%D0%92%D0%94" TargetMode="External"/><Relationship Id="rId3" Type="http://schemas.openxmlformats.org/officeDocument/2006/relationships/hyperlink" Target="https://ru.wikipedia.org/wiki/%D0%90%D0%B3%D1%80%D0%BE%D0%BD%D0%BE%D0%BC" TargetMode="External"/><Relationship Id="rId7" Type="http://schemas.openxmlformats.org/officeDocument/2006/relationships/hyperlink" Target="https://ru.wikipedia.org/wiki/%D0%A2%D1%83%D0%B1%D0%B5%D1%80%D0%BA%D1%83%D0%BB%D1%91%D0%B7" TargetMode="External"/><Relationship Id="rId12" Type="http://schemas.openxmlformats.org/officeDocument/2006/relationships/hyperlink" Target="https://ru.wikipedia.org/wiki/%D0%A2%D0%B0%D0%BA%D1%81%D0%B0%D1%86%D0%B8%D1%8F" TargetMode="External"/><Relationship Id="rId2" Type="http://schemas.openxmlformats.org/officeDocument/2006/relationships/hyperlink" Target="https://ru.wikipedia.org/wiki/1926_%D0%B3%D0%BE%D0%B4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2%D0%9B%D0%9A%D0%A1%D0%9C" TargetMode="External"/><Relationship Id="rId11" Type="http://schemas.openxmlformats.org/officeDocument/2006/relationships/hyperlink" Target="https://ru.wikipedia.org/wiki/%D0%9A%D1%83%D0%B4%D1%8B%D0%BC%D0%BA%D0%B0%D1%80" TargetMode="External"/><Relationship Id="rId5" Type="http://schemas.openxmlformats.org/officeDocument/2006/relationships/hyperlink" Target="https://ru.wikipedia.org/wiki/%D0%A2%D0%B5%D1%85%D0%BD%D0%B8%D0%BA%D1%83%D0%BC" TargetMode="External"/><Relationship Id="rId10" Type="http://schemas.openxmlformats.org/officeDocument/2006/relationships/hyperlink" Target="https://ru.wikipedia.org/wiki/1930_%D0%B3%D0%BE%D0%B4" TargetMode="External"/><Relationship Id="rId4" Type="http://schemas.openxmlformats.org/officeDocument/2006/relationships/hyperlink" Target="https://ru.wikipedia.org/wiki/%D0%A2%D1%8E%D0%BC%D0%B5%D0%BD%D1%8C" TargetMode="External"/><Relationship Id="rId9" Type="http://schemas.openxmlformats.org/officeDocument/2006/relationships/hyperlink" Target="https://ru.wikipedia.org/wiki/%D0%9D%D0%B5%D0%BC%D0%B5%D1%86%D0%BA%D0%B8%D0%B9_%D1%8F%D0%B7%D1%8B%D0%BA" TargetMode="External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3%D1%80%D1%81%D0%BA%D0%B0%D1%8F_%D0%B1%D0%B8%D1%82%D0%B2%D0%B0" TargetMode="External"/><Relationship Id="rId13" Type="http://schemas.openxmlformats.org/officeDocument/2006/relationships/hyperlink" Target="https://ru.wikipedia.org/wiki/%D0%9E%D0%BF%D0%B5%D1%80%D0%B0%D1%86%D0%B8%D1%8F_%C2%AB%D0%94%D0%BB%D0%B8%D0%BD%D0%BD%D1%8B%D0%B9_%D0%BF%D1%80%D1%8B%D0%B6%D0%BE%D0%BA%C2%BB" TargetMode="External"/><Relationship Id="rId3" Type="http://schemas.openxmlformats.org/officeDocument/2006/relationships/hyperlink" Target="https://ru.wikipedia.org/wiki/%D0%9A%D1%80%D0%B0%D1%81%D0%BD%D0%BE%D0%B3%D0%BE%D1%80%D1%81%D0%BA" TargetMode="External"/><Relationship Id="rId7" Type="http://schemas.openxmlformats.org/officeDocument/2006/relationships/hyperlink" Target="https://ru.wikipedia.org/wiki/%D0%9A%D1%83%D0%B7%D0%BD%D0%B5%D1%86%D0%BE%D0%B2,_%D0%9D%D0%B8%D0%BA%D0%BE%D0%BB%D0%B0%D0%B9_%D0%98%D0%B2%D0%B0%D0%BD%D0%BE%D0%B2%D0%B8%D1%87_(%D1%80%D0%B0%D0%B7%D0%B2%D0%B5%D0%B4%D1%87%D0%B8%D0%BA)#cite_note-Zotov-4" TargetMode="External"/><Relationship Id="rId12" Type="http://schemas.openxmlformats.org/officeDocument/2006/relationships/hyperlink" Target="https://ru.wikipedia.org/wiki/%D0%9A%D1%83%D0%B7%D0%BD%D0%B5%D1%86%D0%BE%D0%B2,_%D0%9D%D0%B8%D0%BA%D0%BE%D0%BB%D0%B0%D0%B9_%D0%98%D0%B2%D0%B0%D0%BD%D0%BE%D0%B2%D0%B8%D1%87_(%D1%80%D0%B0%D0%B7%D0%B2%D0%B5%D0%B4%D1%87%D0%B8%D0%BA)#cite_note-1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2%D0%B5%D1%80%D0%B2%D0%BE%D0%BB%D1%8C%D1%84_(%D0%B1%D1%83%D0%BD%D0%BA%D0%B5%D1%80)" TargetMode="External"/><Relationship Id="rId11" Type="http://schemas.openxmlformats.org/officeDocument/2006/relationships/hyperlink" Target="https://ru.wikipedia.org/wiki/%D0%A4%D1%83%D0%BD%D0%BA,_%D0%90%D0%BB%D1%8C%D1%84%D1%80%D0%B5%D0%B4" TargetMode="External"/><Relationship Id="rId5" Type="http://schemas.openxmlformats.org/officeDocument/2006/relationships/hyperlink" Target="https://ru.wikipedia.org/wiki/%D0%92%D0%B8%D0%BD%D0%BD%D0%B8%D1%86%D0%B0" TargetMode="External"/><Relationship Id="rId10" Type="http://schemas.openxmlformats.org/officeDocument/2006/relationships/hyperlink" Target="https://ru.wikipedia.org/wiki/%D0%9E%D0%B1%D0%B5%D1%80%D1%84%D1%8E%D1%80%D0%B5%D1%80" TargetMode="External"/><Relationship Id="rId4" Type="http://schemas.openxmlformats.org/officeDocument/2006/relationships/hyperlink" Target="https://ru.wikipedia.org/wiki/%D0%A0%D0%BE%D0%B2%D0%BD%D0%BE" TargetMode="External"/><Relationship Id="rId9" Type="http://schemas.openxmlformats.org/officeDocument/2006/relationships/hyperlink" Target="https://ru.wikipedia.org/wiki/%D0%A0%D0%B5%D0%B9%D1%85%D1%81%D0%BA%D0%BE%D0%BC%D0%B8%D1%81%D1%81%D0%B0%D1%80%D0%B8%D0%B0%D1%82_%D0%A3%D0%BA%D1%80%D0%B0%D0%B8%D0%BD%D0%B0" TargetMode="External"/><Relationship Id="rId14" Type="http://schemas.openxmlformats.org/officeDocument/2006/relationships/hyperlink" Target="https://ru.wikipedia.org/wiki/%D0%A2%D0%B5%D0%B3%D0%B5%D1%80%D0%B0%D0%BD%D1%81%D0%BA%D0%B0%D1%8F_%D0%BA%D0%BE%D0%BD%D1%84%D0%B5%D1%80%D0%B5%D0%BD%D1%86%D0%B8%D1%8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1%80%D0%BE%D0%B4%D0%BE%D0%B2%D1%81%D0%BA%D0%B8%D0%B9_%D1%80%D0%B0%D0%B9%D0%BE%D0%BD" TargetMode="External"/><Relationship Id="rId7" Type="http://schemas.openxmlformats.org/officeDocument/2006/relationships/hyperlink" Target="https://ru.wikipedia.org/wiki/%D0%9A%D1%83%D0%B7%D0%BD%D0%B5%D1%86%D0%BE%D0%B2,_%D0%9D%D0%B8%D0%BA%D0%BE%D0%BB%D0%B0%D0%B9_%D0%98%D0%B2%D0%B0%D0%BD%D0%BE%D0%B2%D0%B8%D1%87_(%D1%80%D0%B0%D0%B7%D0%B2%D0%B5%D0%B4%D1%87%D0%B8%D0%BA)#cite_note-Zotov-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A%D1%83%D0%B7%D0%BD%D0%B5%D1%86%D0%BE%D0%B2,_%D0%9D%D0%B8%D0%BA%D0%BE%D0%BB%D0%B0%D0%B9_%D0%98%D0%B2%D0%B0%D0%BD%D0%BE%D0%B2%D0%B8%D1%87_(%D1%80%D0%B0%D0%B7%D0%B2%D0%B5%D0%B4%D1%87%D0%B8%D0%BA)#cite_note-rg.ru-7" TargetMode="External"/><Relationship Id="rId5" Type="http://schemas.openxmlformats.org/officeDocument/2006/relationships/hyperlink" Target="https://ru.wikipedia.org/wiki/%D0%9A%D0%B0%D0%BC%D0%B8%D0%BD%D1%81%D0%BA%D0%B8%D0%B9,_%D0%AF%D0%BD_%D0%A1%D1%82%D0%B0%D0%BD%D0%B8%D1%81%D0%BB%D0%B0%D0%B2%D0%BE%D0%B2%D0%B8%D1%87" TargetMode="External"/><Relationship Id="rId4" Type="http://schemas.openxmlformats.org/officeDocument/2006/relationships/hyperlink" Target="https://ru.wikipedia.org/wiki/%D0%A3%D0%BA%D1%80%D0%B0%D0%B8%D0%BD%D1%81%D0%BA%D0%B0%D1%8F_%D0%BF%D0%BE%D0%B2%D1%81%D1%82%D0%B0%D0%BD%D1%87%D0%B5%D1%81%D0%BA%D0%B0%D1%8F_%D0%B0%D1%80%D0%BC%D0%B8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5_%D0%BD%D0%BE%D1%8F%D0%B1%D1%80%D1%8F" TargetMode="External"/><Relationship Id="rId7" Type="http://schemas.openxmlformats.org/officeDocument/2006/relationships/hyperlink" Target="https://ru.wikipedia.org/wiki/%D0%9E%D1%80%D0%B4%D0%B5%D0%BD_%D0%9B%D0%B5%D0%BD%D0%B8%D0%BD%D0%B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C%D0%B5%D0%B4%D0%B2%D0%B5%D0%B4%D0%B5%D0%B2,_%D0%94%D0%BC%D0%B8%D1%82%D1%80%D0%B8%D0%B9_%D0%9D%D0%B8%D0%BA%D0%BE%D0%BB%D0%B0%D0%B5%D0%B2%D0%B8%D1%87" TargetMode="External"/><Relationship Id="rId5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4" Type="http://schemas.openxmlformats.org/officeDocument/2006/relationships/hyperlink" Target="https://ru.wikipedia.org/wiki/1944_%D0%B3%D0%BE%D0%B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917700"/>
          </a:xfrm>
        </p:spPr>
        <p:txBody>
          <a:bodyPr/>
          <a:lstStyle/>
          <a:p>
            <a:r>
              <a:rPr lang="ru-RU" dirty="0" smtClean="0"/>
              <a:t>Николай</a:t>
            </a:r>
            <a:r>
              <a:rPr lang="ru-RU" sz="8000" dirty="0" smtClean="0"/>
              <a:t> </a:t>
            </a:r>
            <a:r>
              <a:rPr lang="ru-RU" dirty="0" smtClean="0"/>
              <a:t>Иванович Кузнецов </a:t>
            </a:r>
            <a:br>
              <a:rPr lang="ru-RU" dirty="0" smtClean="0"/>
            </a:br>
            <a:r>
              <a:rPr lang="ru-RU" dirty="0" smtClean="0"/>
              <a:t>(1911-1944гг)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12475" y="10200280"/>
            <a:ext cx="5973637" cy="528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dn.fishki.net/upload/post/2016/07/27/2025533/nikolay-kuznets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1574800"/>
            <a:ext cx="4010025" cy="467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3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306" y="1346200"/>
            <a:ext cx="3401064" cy="101600"/>
          </a:xfrm>
        </p:spPr>
        <p:txBody>
          <a:bodyPr/>
          <a:lstStyle/>
          <a:p>
            <a:r>
              <a:rPr lang="ru-RU" sz="5400" dirty="0" smtClean="0"/>
              <a:t>Детство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1447800"/>
            <a:ext cx="5372846" cy="4577079"/>
          </a:xfrm>
        </p:spPr>
        <p:txBody>
          <a:bodyPr>
            <a:noAutofit/>
          </a:bodyPr>
          <a:lstStyle/>
          <a:p>
            <a:r>
              <a:rPr lang="ru-RU" sz="1800" dirty="0"/>
              <a:t>Он родился и вырос в небольшой уральской деревне Зырянке </a:t>
            </a:r>
            <a:r>
              <a:rPr lang="ru-RU" sz="1800" dirty="0" err="1"/>
              <a:t>Талицкого</a:t>
            </a:r>
            <a:r>
              <a:rPr lang="ru-RU" sz="1800" dirty="0"/>
              <a:t> района Свердловской области, в семье крестьянина Ивана Павловича Кузнецова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Николай </a:t>
            </a:r>
            <a:r>
              <a:rPr lang="ru-RU" sz="1800" dirty="0"/>
              <a:t>рос крепким, здоровым сероглазым мальчишкой. Развивался не по годам быстро, был любознателен. Уже в шестилетнем возрасте он с помощью старших сестер выучился читать и писать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О</a:t>
            </a:r>
            <a:r>
              <a:rPr lang="ru-RU" sz="1800" dirty="0" smtClean="0"/>
              <a:t>тличался </a:t>
            </a:r>
            <a:r>
              <a:rPr lang="ru-RU" sz="1800" dirty="0"/>
              <a:t>хорошей памятью, легко заучивал длинные стихотворения и любил их декламировать в кругу родных и знакомых. Особенно ему нравились героические стихи, воспевающие трудовые дела и ратные подвиги русского народа: «Смерть Сусанина», «Бородино» и другие</a:t>
            </a:r>
            <a:r>
              <a:rPr lang="ru-RU" sz="1800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7800" y="431800"/>
            <a:ext cx="3683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5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45719"/>
          </a:xfrm>
        </p:spPr>
        <p:txBody>
          <a:bodyPr/>
          <a:lstStyle/>
          <a:p>
            <a:r>
              <a:rPr lang="ru-RU" sz="6000" dirty="0" smtClean="0"/>
              <a:t>Юность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2600" y="1282700"/>
            <a:ext cx="6477000" cy="4577079"/>
          </a:xfrm>
        </p:spPr>
        <p:txBody>
          <a:bodyPr>
            <a:noAutofit/>
          </a:bodyPr>
          <a:lstStyle/>
          <a:p>
            <a:r>
              <a:rPr lang="ru-RU" sz="1800" dirty="0"/>
              <a:t>В </a:t>
            </a:r>
            <a:r>
              <a:rPr lang="ru-RU" sz="1800" dirty="0">
                <a:hlinkClick r:id="rId2" tooltip="1926 год"/>
              </a:rPr>
              <a:t>1926 году</a:t>
            </a:r>
            <a:r>
              <a:rPr lang="ru-RU" sz="1800" dirty="0"/>
              <a:t> окончил семилетнюю школу, поступил на </a:t>
            </a:r>
            <a:r>
              <a:rPr lang="ru-RU" sz="1800" dirty="0">
                <a:hlinkClick r:id="rId3" tooltip="Агроном"/>
              </a:rPr>
              <a:t>агрономическое</a:t>
            </a:r>
            <a:r>
              <a:rPr lang="ru-RU" sz="1800" dirty="0"/>
              <a:t> отделение </a:t>
            </a:r>
            <a:r>
              <a:rPr lang="ru-RU" sz="1800" dirty="0">
                <a:hlinkClick r:id="rId4" tooltip="Тюмень"/>
              </a:rPr>
              <a:t>Тюменского</a:t>
            </a:r>
            <a:r>
              <a:rPr lang="ru-RU" sz="1800" dirty="0"/>
              <a:t> сельскохозяйственного </a:t>
            </a:r>
            <a:r>
              <a:rPr lang="ru-RU" sz="1800" dirty="0">
                <a:hlinkClick r:id="rId5" tooltip="Техникум"/>
              </a:rPr>
              <a:t>техникума</a:t>
            </a:r>
            <a:r>
              <a:rPr lang="ru-RU" sz="1800" dirty="0"/>
              <a:t>. Проучившись год и став за это время </a:t>
            </a:r>
            <a:r>
              <a:rPr lang="ru-RU" sz="1800" dirty="0">
                <a:hlinkClick r:id="rId6" tooltip="ВЛКСМ"/>
              </a:rPr>
              <a:t>комсомольцем</a:t>
            </a:r>
            <a:r>
              <a:rPr lang="ru-RU" sz="1800" dirty="0"/>
              <a:t>, из-за смерти отца от </a:t>
            </a:r>
            <a:r>
              <a:rPr lang="ru-RU" sz="1800" dirty="0">
                <a:hlinkClick r:id="rId7" tooltip="Туберкулёз"/>
              </a:rPr>
              <a:t>туберкулёза</a:t>
            </a:r>
            <a:r>
              <a:rPr lang="ru-RU" sz="1800" dirty="0"/>
              <a:t> вынужден был вернуться в родную деревню. В </a:t>
            </a:r>
            <a:r>
              <a:rPr lang="ru-RU" sz="1800" dirty="0">
                <a:hlinkClick r:id="rId8" tooltip="1927 год"/>
              </a:rPr>
              <a:t>1927 году</a:t>
            </a:r>
            <a:r>
              <a:rPr lang="ru-RU" sz="1800" dirty="0"/>
              <a:t> продолжил учёбу в </a:t>
            </a:r>
            <a:r>
              <a:rPr lang="ru-RU" sz="1800" dirty="0" err="1"/>
              <a:t>Талицком</a:t>
            </a:r>
            <a:r>
              <a:rPr lang="ru-RU" sz="1800" dirty="0"/>
              <a:t> лесном техникуме, где стал самостоятельно изучать </a:t>
            </a:r>
            <a:r>
              <a:rPr lang="ru-RU" sz="1800" dirty="0">
                <a:hlinkClick r:id="rId9" tooltip="Немецкий язык"/>
              </a:rPr>
              <a:t>немецкий язык</a:t>
            </a:r>
            <a:r>
              <a:rPr lang="ru-RU" sz="1800" dirty="0"/>
              <a:t>, в итоге овладев им в </a:t>
            </a:r>
            <a:r>
              <a:rPr lang="ru-RU" sz="1800" dirty="0" smtClean="0"/>
              <a:t>совершенстве. </a:t>
            </a:r>
            <a:r>
              <a:rPr lang="ru-RU" sz="1800" dirty="0"/>
              <a:t>Весной </a:t>
            </a:r>
            <a:r>
              <a:rPr lang="ru-RU" sz="1800" dirty="0">
                <a:hlinkClick r:id="rId10" tooltip="1930 год"/>
              </a:rPr>
              <a:t>1930 года</a:t>
            </a:r>
            <a:r>
              <a:rPr lang="ru-RU" sz="1800" dirty="0"/>
              <a:t> оказался в </a:t>
            </a:r>
            <a:r>
              <a:rPr lang="ru-RU" sz="1800" dirty="0">
                <a:hlinkClick r:id="rId11" tooltip="Кудымкар"/>
              </a:rPr>
              <a:t>Кудымкаре</a:t>
            </a:r>
            <a:r>
              <a:rPr lang="ru-RU" sz="1800" dirty="0"/>
              <a:t> и был принят на работу Коми-Пермяцким окружным земельным управлением на должность помощника </a:t>
            </a:r>
            <a:r>
              <a:rPr lang="ru-RU" sz="1800" dirty="0">
                <a:hlinkClick r:id="rId12" tooltip="Таксация"/>
              </a:rPr>
              <a:t>таксатора</a:t>
            </a:r>
            <a:r>
              <a:rPr lang="ru-RU" sz="1800" dirty="0"/>
              <a:t> по устройству лесов местного значения. Здесь его восстановили в комсомоле. Позже восстановился и в техникум, но диплом защитить не разрешили — ограничились бумагой о прослушанных курсах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В 1938 году арестован Свердловским областным управлением </a:t>
            </a:r>
            <a:r>
              <a:rPr lang="ru-RU" sz="1800" dirty="0">
                <a:hlinkClick r:id="rId13" tooltip="НКВД"/>
              </a:rPr>
              <a:t>НКВД</a:t>
            </a:r>
            <a:r>
              <a:rPr lang="ru-RU" sz="1800" dirty="0"/>
              <a:t>, провёл несколько месяцев в тюрьме.</a:t>
            </a:r>
            <a:endParaRPr lang="ru-RU" sz="1800" dirty="0"/>
          </a:p>
        </p:txBody>
      </p:sp>
      <p:pic>
        <p:nvPicPr>
          <p:cNvPr id="3074" name="Picture 2" descr="https://24smi.org/public/media/resize/660x-/celebrity/2017/08/30/43pDSpCzZeeW_nikolai-kuznetsov.jpg"/>
          <p:cNvPicPr>
            <a:picLocks noGrp="1" noChangeAspect="1" noChangeArrowheads="1"/>
          </p:cNvPicPr>
          <p:nvPr>
            <p:ph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1092200"/>
            <a:ext cx="4152900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3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45719"/>
          </a:xfrm>
        </p:spPr>
        <p:txBody>
          <a:bodyPr/>
          <a:lstStyle/>
          <a:p>
            <a:r>
              <a:rPr lang="ru-RU" sz="4800" dirty="0" smtClean="0"/>
              <a:t>Военные годы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8100" y="927100"/>
            <a:ext cx="3644900" cy="49657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054" y="1417319"/>
            <a:ext cx="6350746" cy="4823460"/>
          </a:xfrm>
        </p:spPr>
        <p:txBody>
          <a:bodyPr/>
          <a:lstStyle/>
          <a:p>
            <a:r>
              <a:rPr lang="ru-RU" dirty="0"/>
              <a:t>В январе </a:t>
            </a:r>
            <a:r>
              <a:rPr lang="ru-RU" dirty="0" smtClean="0"/>
              <a:t>1942, Николай Иванович был зачислен в </a:t>
            </a:r>
            <a:r>
              <a:rPr lang="ru-RU" dirty="0"/>
              <a:t>«</a:t>
            </a:r>
            <a:r>
              <a:rPr lang="ru-RU" dirty="0" smtClean="0"/>
              <a:t>Особую группу </a:t>
            </a:r>
            <a:r>
              <a:rPr lang="ru-RU" dirty="0"/>
              <a:t>при наркоме внутренних дел СССР</a:t>
            </a:r>
            <a:r>
              <a:rPr lang="ru-RU" dirty="0" smtClean="0"/>
              <a:t>». </a:t>
            </a:r>
            <a:r>
              <a:rPr lang="ru-RU" dirty="0"/>
              <a:t>Зимой 1942 года переведён в лагерь для немецких военнопленных в </a:t>
            </a:r>
            <a:r>
              <a:rPr lang="ru-RU" dirty="0">
                <a:hlinkClick r:id="rId3" tooltip="Красногорск"/>
              </a:rPr>
              <a:t>Красногорске</a:t>
            </a:r>
            <a:r>
              <a:rPr lang="ru-RU" dirty="0"/>
              <a:t>, где осваивал порядки, быт и нравы армии Германии</a:t>
            </a:r>
            <a:r>
              <a:rPr lang="ru-RU" dirty="0" smtClean="0"/>
              <a:t>. </a:t>
            </a:r>
            <a:r>
              <a:rPr lang="ru-RU" dirty="0"/>
              <a:t>С октября 1942 года Кузнецов под именем немецкого офицера </a:t>
            </a:r>
            <a:r>
              <a:rPr lang="ru-RU" i="1" dirty="0"/>
              <a:t>Пауля </a:t>
            </a:r>
            <a:r>
              <a:rPr lang="ru-RU" i="1" dirty="0" err="1"/>
              <a:t>Зиберта</a:t>
            </a:r>
            <a:r>
              <a:rPr lang="ru-RU" dirty="0"/>
              <a:t> с документами сотрудника тайной немецкой полиции вёл разведывательную деятельность в </a:t>
            </a:r>
            <a:r>
              <a:rPr lang="ru-RU" dirty="0" smtClean="0">
                <a:hlinkClick r:id="rId4" tooltip="Ровно"/>
              </a:rPr>
              <a:t>Ровно</a:t>
            </a:r>
            <a:r>
              <a:rPr lang="ru-RU" dirty="0" smtClean="0"/>
              <a:t>. </a:t>
            </a:r>
            <a:r>
              <a:rPr lang="ru-RU" dirty="0"/>
              <a:t>7 февраля 1943 года Кузнецов, устроив засаду, взял в плен майора </a:t>
            </a:r>
            <a:r>
              <a:rPr lang="ru-RU" dirty="0" err="1"/>
              <a:t>Гаана</a:t>
            </a:r>
            <a:r>
              <a:rPr lang="ru-RU" dirty="0"/>
              <a:t> — курьера </a:t>
            </a:r>
            <a:r>
              <a:rPr lang="ru-RU" dirty="0" err="1"/>
              <a:t>рейхскомиссариата</a:t>
            </a:r>
            <a:r>
              <a:rPr lang="ru-RU" dirty="0"/>
              <a:t> Украины, который вёз в своём портфеле секретную карту. После изучения карты и допроса </a:t>
            </a:r>
            <a:r>
              <a:rPr lang="ru-RU" dirty="0" err="1"/>
              <a:t>Гаана</a:t>
            </a:r>
            <a:r>
              <a:rPr lang="ru-RU" dirty="0"/>
              <a:t> выяснилось, что в 8 км от </a:t>
            </a:r>
            <a:r>
              <a:rPr lang="ru-RU" dirty="0">
                <a:hlinkClick r:id="rId5" tooltip="Винница"/>
              </a:rPr>
              <a:t>Винницы</a:t>
            </a:r>
            <a:r>
              <a:rPr lang="ru-RU" dirty="0"/>
              <a:t> сооружён бункер Гитлера под кодовым названием «</a:t>
            </a:r>
            <a:r>
              <a:rPr lang="ru-RU" dirty="0" err="1">
                <a:hlinkClick r:id="rId6" tooltip="Вервольф (бункер)"/>
              </a:rPr>
              <a:t>Вервольф</a:t>
            </a:r>
            <a:r>
              <a:rPr lang="ru-RU" dirty="0"/>
              <a:t>». Информация об этой ставке фюрера была срочно передана в Москву</a:t>
            </a:r>
            <a:r>
              <a:rPr lang="ru-RU" baseline="30000" dirty="0">
                <a:hlinkClick r:id="rId7"/>
              </a:rPr>
              <a:t>[4]</a:t>
            </a:r>
            <a:r>
              <a:rPr lang="ru-RU" dirty="0"/>
              <a:t>. В начале июня Кузнецову удалось получить важные сведения о подготовке немецкого наступления на </a:t>
            </a:r>
            <a:r>
              <a:rPr lang="ru-RU" dirty="0">
                <a:hlinkClick r:id="rId8" tooltip="Курская битва"/>
              </a:rPr>
              <a:t>Курской дуге</a:t>
            </a:r>
            <a:r>
              <a:rPr lang="ru-RU" dirty="0" smtClean="0"/>
              <a:t>.</a:t>
            </a:r>
            <a:r>
              <a:rPr lang="ru-RU" dirty="0"/>
              <a:t> 16 ноября 1943 года Кузнецов провёл свою последнюю ликвидацию в Ровно — был убит глава юридического отдела </a:t>
            </a:r>
            <a:r>
              <a:rPr lang="ru-RU" dirty="0" err="1">
                <a:hlinkClick r:id="rId9" tooltip="Рейхскомиссариат Украина"/>
              </a:rPr>
              <a:t>рейхскомиссариата</a:t>
            </a:r>
            <a:r>
              <a:rPr lang="ru-RU" dirty="0">
                <a:hlinkClick r:id="rId9" tooltip="Рейхскомиссариат Украина"/>
              </a:rPr>
              <a:t> Украины</a:t>
            </a:r>
            <a:r>
              <a:rPr lang="ru-RU" dirty="0"/>
              <a:t> </a:t>
            </a:r>
            <a:r>
              <a:rPr lang="ru-RU" dirty="0" err="1">
                <a:hlinkClick r:id="rId10" tooltip="Оберфюрер"/>
              </a:rPr>
              <a:t>оберфюрер</a:t>
            </a:r>
            <a:r>
              <a:rPr lang="ru-RU" dirty="0"/>
              <a:t> СА </a:t>
            </a:r>
            <a:r>
              <a:rPr lang="ru-RU" dirty="0">
                <a:hlinkClick r:id="rId11" tooltip="Функ, Альфред"/>
              </a:rPr>
              <a:t>Альфред </a:t>
            </a:r>
            <a:r>
              <a:rPr lang="ru-RU" dirty="0" err="1">
                <a:hlinkClick r:id="rId11" tooltip="Функ, Альфред"/>
              </a:rPr>
              <a:t>Функ</a:t>
            </a:r>
            <a:r>
              <a:rPr lang="ru-RU" baseline="30000" dirty="0">
                <a:hlinkClick r:id="rId12"/>
              </a:rPr>
              <a:t>[15]</a:t>
            </a:r>
            <a:r>
              <a:rPr lang="ru-RU" dirty="0"/>
              <a:t>.</a:t>
            </a:r>
          </a:p>
          <a:p>
            <a:r>
              <a:rPr lang="ru-RU" dirty="0"/>
              <a:t>От него первого была получена информация о подготовке </a:t>
            </a:r>
            <a:r>
              <a:rPr lang="ru-RU" dirty="0">
                <a:hlinkClick r:id="rId13" tooltip="Операция «Длинный прыжок»"/>
              </a:rPr>
              <a:t>Операции «Длинный прыжок»</a:t>
            </a:r>
            <a:r>
              <a:rPr lang="ru-RU" dirty="0"/>
              <a:t> — покушения на лидеров «Большой тройки» на </a:t>
            </a:r>
            <a:r>
              <a:rPr lang="ru-RU" dirty="0">
                <a:hlinkClick r:id="rId14" tooltip="Тегеранская конференция"/>
              </a:rPr>
              <a:t>Тегеранской конференции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6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825500"/>
            <a:ext cx="3401064" cy="45719"/>
          </a:xfrm>
        </p:spPr>
        <p:txBody>
          <a:bodyPr/>
          <a:lstStyle/>
          <a:p>
            <a:r>
              <a:rPr lang="ru-RU" sz="6000" dirty="0" smtClean="0"/>
              <a:t>Гибель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8309" y="871219"/>
            <a:ext cx="4247991" cy="514858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965200"/>
            <a:ext cx="4788646" cy="5059679"/>
          </a:xfrm>
        </p:spPr>
        <p:txBody>
          <a:bodyPr>
            <a:noAutofit/>
          </a:bodyPr>
          <a:lstStyle/>
          <a:p>
            <a:r>
              <a:rPr lang="ru-RU" sz="1800" dirty="0"/>
              <a:t>9 марта 1944 года, приблизившись к линии фронта, в селе </a:t>
            </a:r>
            <a:r>
              <a:rPr lang="ru-RU" sz="1800" dirty="0" err="1"/>
              <a:t>Боратин</a:t>
            </a:r>
            <a:r>
              <a:rPr lang="ru-RU" sz="1800" dirty="0"/>
              <a:t> </a:t>
            </a:r>
            <a:r>
              <a:rPr lang="ru-RU" sz="1800" dirty="0" err="1">
                <a:hlinkClick r:id="rId3" tooltip="Бродовский район"/>
              </a:rPr>
              <a:t>Бродовского</a:t>
            </a:r>
            <a:r>
              <a:rPr lang="ru-RU" sz="1800" dirty="0">
                <a:hlinkClick r:id="rId3" tooltip="Бродовский район"/>
              </a:rPr>
              <a:t> района</a:t>
            </a:r>
            <a:r>
              <a:rPr lang="ru-RU" sz="1800" dirty="0"/>
              <a:t> группа Кузнецова натолкнулась на неизвестных им военнослужащих (как оказалось — бойцов </a:t>
            </a:r>
            <a:r>
              <a:rPr lang="ru-RU" sz="1800" dirty="0">
                <a:hlinkClick r:id="rId4" tooltip="Украинская повстанческая армия"/>
              </a:rPr>
              <a:t>УПА</a:t>
            </a:r>
            <a:r>
              <a:rPr lang="ru-RU" sz="1800" dirty="0"/>
              <a:t>). Николай принял решение войти в село. Он посчитал, что, если это красноармейцы (повстанцы были в форме солдат СССР), то разведчики сумеют объясниться, а если войска УПА, Кузнецову и его спутникам нечего бояться (они были в немецкой форме). Но повстанцы знали, что это разведчики, и намеревались взять Кузнецова живым. Он не сдался. В ходе перестрелки с ними Николай Кузнецов и его спутники </a:t>
            </a:r>
            <a:r>
              <a:rPr lang="ru-RU" sz="1800" dirty="0">
                <a:hlinkClick r:id="rId5" tooltip="Каминский, Ян Станиславович"/>
              </a:rPr>
              <a:t>Ян Каминский</a:t>
            </a:r>
            <a:r>
              <a:rPr lang="ru-RU" sz="1800" dirty="0"/>
              <a:t> и Иван Белов были убиты (по одной из версий Кузнецов погиб, подорвав себя гранатой)</a:t>
            </a:r>
            <a:r>
              <a:rPr lang="ru-RU" sz="1800" baseline="30000" dirty="0">
                <a:hlinkClick r:id="rId6"/>
              </a:rPr>
              <a:t>[7]</a:t>
            </a:r>
            <a:r>
              <a:rPr lang="ru-RU" sz="1800" baseline="30000" dirty="0">
                <a:hlinkClick r:id="rId7"/>
              </a:rPr>
              <a:t>[4]</a:t>
            </a:r>
            <a:r>
              <a:rPr lang="ru-RU" sz="1800" dirty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3117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45719"/>
          </a:xfrm>
        </p:spPr>
        <p:txBody>
          <a:bodyPr/>
          <a:lstStyle/>
          <a:p>
            <a:r>
              <a:rPr lang="ru-RU" sz="5400" dirty="0" smtClean="0"/>
              <a:t>Награды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8100" y="1320800"/>
            <a:ext cx="3975100" cy="49403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9254" y="1493519"/>
            <a:ext cx="5309346" cy="4767581"/>
          </a:xfrm>
        </p:spPr>
        <p:txBody>
          <a:bodyPr>
            <a:normAutofit/>
          </a:bodyPr>
          <a:lstStyle/>
          <a:p>
            <a:r>
              <a:rPr lang="ru-RU" dirty="0"/>
              <a:t>Указом Президиума Верховного Совета СССР от </a:t>
            </a:r>
            <a:r>
              <a:rPr lang="ru-RU" dirty="0">
                <a:hlinkClick r:id="rId3" tooltip="5 ноября"/>
              </a:rPr>
              <a:t>5 ноября</a:t>
            </a:r>
            <a:r>
              <a:rPr lang="ru-RU" dirty="0"/>
              <a:t> </a:t>
            </a:r>
            <a:r>
              <a:rPr lang="ru-RU" dirty="0">
                <a:hlinkClick r:id="rId4" tooltip="1944 год"/>
              </a:rPr>
              <a:t>1944 года</a:t>
            </a:r>
            <a:r>
              <a:rPr lang="ru-RU" dirty="0"/>
              <a:t> за исключительное мужество и храбрость при выполнении заданий командования Николай Иванович Кузнецов был посмертно удостоен звания </a:t>
            </a:r>
            <a:r>
              <a:rPr lang="ru-RU" dirty="0">
                <a:hlinkClick r:id="rId5" tooltip="Герой Советского Союза"/>
              </a:rPr>
              <a:t>Героя Советского Союза</a:t>
            </a:r>
            <a:r>
              <a:rPr lang="ru-RU" dirty="0"/>
              <a:t>. Также данным указом были награждены Золотой Звездой Героя сотрудники спецподразделений НКВД СССР, действовавшие в тылу врага (среди них — и командир «Победителей» </a:t>
            </a:r>
            <a:r>
              <a:rPr lang="ru-RU" dirty="0">
                <a:hlinkClick r:id="rId6" tooltip="Медведев, Дмитрий Николаевич"/>
              </a:rPr>
              <a:t>Дмитрий Николаевич Медведев</a:t>
            </a:r>
            <a:r>
              <a:rPr lang="ru-RU" dirty="0"/>
              <a:t>).</a:t>
            </a:r>
          </a:p>
          <a:p>
            <a:r>
              <a:rPr lang="ru-RU" dirty="0"/>
              <a:t>Награждён двумя </a:t>
            </a:r>
            <a:r>
              <a:rPr lang="ru-RU" dirty="0">
                <a:hlinkClick r:id="rId7" tooltip="Орден Ленина"/>
              </a:rPr>
              <a:t>орденами Ленина</a:t>
            </a:r>
            <a:r>
              <a:rPr lang="ru-RU" dirty="0"/>
              <a:t> (25 декабря 1943, 5 ноября 1944).</a:t>
            </a:r>
          </a:p>
          <a:p>
            <a:r>
              <a:rPr lang="ru-RU" dirty="0"/>
              <a:t>Медаль «Партизану Отечественной войны» 1 степени (29 июня 1944 года).</a:t>
            </a:r>
          </a:p>
          <a:p>
            <a:r>
              <a:rPr lang="ru-RU" dirty="0"/>
              <a:t>Медаль «Защитнику Отечества» (Указ Президента Украины от 14 октября 1999 г.)</a:t>
            </a:r>
          </a:p>
          <a:p>
            <a:r>
              <a:rPr lang="ru-RU" dirty="0"/>
              <a:t>Медаль «60 лет освобождения Украины от фашистских захватчиков» (Указ Президента Украины от 17 сентября 2004 г.)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124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152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Николай Иванович Кузнецов  (1911-1944гг)</vt:lpstr>
      <vt:lpstr>Детство</vt:lpstr>
      <vt:lpstr>Юность</vt:lpstr>
      <vt:lpstr>Военные годы</vt:lpstr>
      <vt:lpstr>Гибель</vt:lpstr>
      <vt:lpstr>Награды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Иванович Кузнецов  (1911-1944гг)</dc:title>
  <dc:creator>Учитель</dc:creator>
  <cp:lastModifiedBy>Учитель</cp:lastModifiedBy>
  <cp:revision>5</cp:revision>
  <dcterms:created xsi:type="dcterms:W3CDTF">2020-07-27T16:17:51Z</dcterms:created>
  <dcterms:modified xsi:type="dcterms:W3CDTF">2020-07-27T17:00:26Z</dcterms:modified>
</cp:coreProperties>
</file>