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80" r:id="rId3"/>
    <p:sldId id="270" r:id="rId4"/>
    <p:sldId id="283" r:id="rId5"/>
    <p:sldId id="271" r:id="rId6"/>
    <p:sldId id="282" r:id="rId7"/>
    <p:sldId id="273" r:id="rId8"/>
    <p:sldId id="274" r:id="rId9"/>
    <p:sldId id="275" r:id="rId10"/>
    <p:sldId id="276" r:id="rId11"/>
    <p:sldId id="277" r:id="rId12"/>
    <p:sldId id="285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FFCC"/>
    <a:srgbClr val="B00000"/>
    <a:srgbClr val="007000"/>
    <a:srgbClr val="004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130425"/>
            <a:ext cx="7560840" cy="1946647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>
              <a:defRPr sz="5400" b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149080"/>
            <a:ext cx="7272808" cy="1584176"/>
          </a:xfrm>
        </p:spPr>
        <p:txBody>
          <a:bodyPr/>
          <a:lstStyle>
            <a:lvl1pPr marL="0" indent="0" algn="ctr">
              <a:buNone/>
              <a:defRPr b="1" i="1">
                <a:solidFill>
                  <a:schemeClr val="accent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64382-710D-40B6-9AA0-DD4CF90924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69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E897F-559B-4B16-909F-AB956E5581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39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1C3DC-400D-49A1-BD42-6A3F941D89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97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FDF53-D255-46C7-A5B7-3ECB90EE20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42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F8813-81BE-4467-B382-3F77DD0E56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00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D1E87-6EE6-44FF-A914-E16EE6E9C4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01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3A0BE-9114-4DB9-968A-253C5DFA7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73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0291D-2A65-4D7D-9430-B105EB2ADE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21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DD9EB-2EC0-4724-B784-D3CD5A8BC8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11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3B075-1652-4DE7-9407-4D84B2CA5C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28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5491C-2D6D-4818-8B96-FD6AB25CFC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80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2712" y="260648"/>
            <a:ext cx="797976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92D68CA-B020-44A7-8954-770467A1EE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accent2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slide" Target="slide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ru.wikipedia.org/wiki/%D0%9B%D0%B8%D1%85%D0%B0%D0%BD%D0%BE%D0%B2,_%D0%90%D0%BB%D1%8C%D0%B1%D0%B5%D1%80%D1%82_%D0%90%D0%BD%D0%B0%D1%82%D0%BE%D0%BB%D1%8C%D0%B5%D0%B2%D0%B8%D1%87" TargetMode="External"/><Relationship Id="rId7" Type="http://schemas.openxmlformats.org/officeDocument/2006/relationships/slide" Target="slide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hyperlink" Target="&#1054;&#1090;&#1079;&#1099;&#1074;%20&#1057;.%20&#1044;&#1086;&#1094;&#1077;&#1085;&#1082;&#1086;%20&#1086;%20&#1082;&#1085;.%20&#1055;&#1086;&#1089;&#1083;&#1077;&#1076;&#1085;&#1080;&#1077;%20&#1093;&#1086;&#1083;&#1086;&#1076;&#1072;%20&#1040;.&#1051;&#1080;&#1093;&#1072;&#1085;&#1086;&#1074;&#1072;.docx" TargetMode="External"/><Relationship Id="rId5" Type="http://schemas.openxmlformats.org/officeDocument/2006/relationships/hyperlink" Target="http://tululu.org/read11255/" TargetMode="External"/><Relationship Id="rId4" Type="http://schemas.openxmlformats.org/officeDocument/2006/relationships/image" Target="../media/image13.jpeg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abirint.ru/reviews/goods/478179/" TargetMode="External"/><Relationship Id="rId13" Type="http://schemas.openxmlformats.org/officeDocument/2006/relationships/hyperlink" Target="http://www.lib.ru/PROZA/SHOLOHOW/sudbache.txt" TargetMode="External"/><Relationship Id="rId3" Type="http://schemas.openxmlformats.org/officeDocument/2006/relationships/hyperlink" Target="http://www.intelkot.ru/rasskazy-o-voyne-sbornik-dlya-detey-iz-serii-shkolnaya-biblioteka/" TargetMode="External"/><Relationship Id="rId7" Type="http://schemas.openxmlformats.org/officeDocument/2006/relationships/hyperlink" Target="http://militera.lib.ru/prose/russian/pogodin_rp1/06.html" TargetMode="External"/><Relationship Id="rId12" Type="http://schemas.openxmlformats.org/officeDocument/2006/relationships/hyperlink" Target="http://www.litra.ru/fullwork/get/woid/00706671226308189270/" TargetMode="External"/><Relationship Id="rId17" Type="http://schemas.openxmlformats.org/officeDocument/2006/relationships/image" Target="../media/image4.png"/><Relationship Id="rId2" Type="http://schemas.openxmlformats.org/officeDocument/2006/relationships/image" Target="../media/image7.png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ilitera.lib.ru/prose/russian/pogodin_rp1/02.html" TargetMode="External"/><Relationship Id="rId11" Type="http://schemas.openxmlformats.org/officeDocument/2006/relationships/hyperlink" Target="http://mreadz.com/s/%D0%9A%D0%BE%D0%BD%D1%81%D1%82%D0%B0%D0%BD%D1%82%D0%B8%D0%BD+%D0%A1%D0%B8%D0%BC%D0%BE%D0%BD%D0%BE%D0%B2" TargetMode="External"/><Relationship Id="rId5" Type="http://schemas.openxmlformats.org/officeDocument/2006/relationships/hyperlink" Target="http://www.e-reading.club/bookreader.php/26230/Kassil'_-_Rasskaz_ob_otsutstvuyushchem.html" TargetMode="External"/><Relationship Id="rId15" Type="http://schemas.openxmlformats.org/officeDocument/2006/relationships/slide" Target="slide4.xml"/><Relationship Id="rId10" Type="http://schemas.openxmlformats.org/officeDocument/2006/relationships/hyperlink" Target="http://fb2.booksgid.com/content/85/valentina-oseeva-rasskazy-skazki-stihi/23.html" TargetMode="External"/><Relationship Id="rId4" Type="http://schemas.openxmlformats.org/officeDocument/2006/relationships/image" Target="../media/image14.jpeg"/><Relationship Id="rId9" Type="http://schemas.openxmlformats.org/officeDocument/2006/relationships/hyperlink" Target="http://lili-lilya2009.narod.ru/index/meshok_ovsjanki/0-681" TargetMode="External"/><Relationship Id="rId14" Type="http://schemas.openxmlformats.org/officeDocument/2006/relationships/hyperlink" Target="http://www.lib.ru/PROZA/BOGOMOLOW/ivan.txt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hyperlink" Target="http://all-pix.com/gif-animaciya-vechnyy-ogon" TargetMode="External"/><Relationship Id="rId7" Type="http://schemas.openxmlformats.org/officeDocument/2006/relationships/hyperlink" Target="http://pln-pskov.ru/society/188759.html" TargetMode="External"/><Relationship Id="rId2" Type="http://schemas.openxmlformats.org/officeDocument/2006/relationships/hyperlink" Target="http://elenaranko.ucoz.ru/load/shablony/shablony_prezentacij/shablon_prezentacii_k_dnju_pobedy/9-1-0-170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lenagold.ru/fon/clipart/s/svit.html" TargetMode="External"/><Relationship Id="rId5" Type="http://schemas.openxmlformats.org/officeDocument/2006/relationships/hyperlink" Target="http://www.proshkolu.ru/user/Sando1Alla/file/4052891/" TargetMode="External"/><Relationship Id="rId4" Type="http://schemas.openxmlformats.org/officeDocument/2006/relationships/hyperlink" Target="http://best-image.org/photo/prazdniki/9_maja/117" TargetMode="External"/><Relationship Id="rId9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e-reading.club/bookreader.php/55918/Tvardovskiii_-_Dom_u_dorogi.html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&#1042;&#1086;&#1081;&#1085;&#1072;-&#1056;&#1048;&#1057;&#1059;&#1070;&#1058;%20&#1044;&#1045;&#1058;&#1048;-&#1087;&#1088;&#1077;&#1079;&#1077;&#1085;&#1090;&#1072;&#1094;&#1080;&#1103;%20&#1088;&#1080;&#1089;&#1091;&#1085;&#1082;&#1086;&#1074;%20&#1076;&#1077;&#1090;&#1077;&#1081;.ppsx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12.xml"/><Relationship Id="rId7" Type="http://schemas.openxmlformats.org/officeDocument/2006/relationships/slide" Target="slide9.xml"/><Relationship Id="rId12" Type="http://schemas.openxmlformats.org/officeDocument/2006/relationships/image" Target="../media/image4.png"/><Relationship Id="rId2" Type="http://schemas.openxmlformats.org/officeDocument/2006/relationships/hyperlink" Target="&#1057;&#1087;&#1080;&#1089;&#1086;&#1082;%20&#1080;&#1079;&#1076;&#1072;&#1085;&#1080;&#1081;%20&#1076;&#1083;&#1103;%20&#1074;&#1099;&#1089;&#1090;&#1072;&#1074;&#1082;&#1080;.docx" TargetMode="External"/><Relationship Id="rId1" Type="http://schemas.openxmlformats.org/officeDocument/2006/relationships/slideLayout" Target="../slideLayouts/slideLayout6.xml"/><Relationship Id="rId6" Type="http://schemas.openxmlformats.org/officeDocument/2006/relationships/slide" Target="slide8.xml"/><Relationship Id="rId11" Type="http://schemas.openxmlformats.org/officeDocument/2006/relationships/hyperlink" Target="http://www.blogimam.com/2015/04/knigi-o-vojne-dlya-detej/" TargetMode="External"/><Relationship Id="rId5" Type="http://schemas.openxmlformats.org/officeDocument/2006/relationships/slide" Target="slide7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6.jpeg"/><Relationship Id="rId7" Type="http://schemas.openxmlformats.org/officeDocument/2006/relationships/slide" Target="slide4.xml"/><Relationship Id="rId2" Type="http://schemas.openxmlformats.org/officeDocument/2006/relationships/hyperlink" Target="https://ru.wikipedia.org/wiki/%D0%90%D0%BB%D0%B5%D0%BA%D1%81%D0%B5%D0%B5%D0%B2,_%D0%A1%D0%B5%D1%80%D0%B3%D0%B5%D0%B9_%D0%9F%D0%B5%D1%82%D1%80%D0%BE%D0%B2%D0%B8%D1%87_(%D0%BF%D0%B8%D1%81%D0%B0%D1%82%D0%B5%D0%BB%D1%8C)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&#1054;&#1090;&#1079;&#1099;&#1074;%20&#1050;.&#1042;&#1080;&#1085;&#1086;&#1082;&#1091;&#1088;&#1086;&#1074;&#1072;%20&#1086;%20&#1082;&#1085;.%20&#1057;&#1090;&#1086;%20&#1088;&#1072;&#1089;&#1089;&#1082;&#1072;&#1079;&#1086;&#1074;%20&#1086;%20&#1074;&#1086;&#1081;&#1085;&#1077;%20&#1057;.%20&#1040;&#1083;&#1077;&#1082;&#1089;&#1077;&#1077;&#1074;&#1072;.jpg" TargetMode="External"/><Relationship Id="rId5" Type="http://schemas.openxmlformats.org/officeDocument/2006/relationships/hyperlink" Target="http://www.litres.ru/sergey-petrovich-alekseev/sto-rasskazov-o-voyne-4/chitat-onlayn/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bookz.ru/authors/polevoi-boris/nastchelowek/1-nastchelowek.html" TargetMode="External"/><Relationship Id="rId7" Type="http://schemas.openxmlformats.org/officeDocument/2006/relationships/slide" Target="slide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hyperlink" Target="https://ru.wikipedia.org/wiki/%D0%9F%D0%BE%D0%BB%D0%B5%D0%B2%D0%BE%D0%B9,_%D0%91%D0%BE%D1%80%D0%B8%D1%81_%D0%9D%D0%B8%D0%BA%D0%BE%D0%BB%D0%B0%D0%B5%D0%B2%D0%B8%D1%87" TargetMode="External"/><Relationship Id="rId4" Type="http://schemas.openxmlformats.org/officeDocument/2006/relationships/hyperlink" Target="&#1054;&#1090;&#1079;&#1099;&#1074;%20&#1052;.&#1043;&#1091;&#1088;&#1103;&#1077;&#1074;&#1072;%20&#1086;%20&#1082;&#1085;.%20&#1055;&#1086;&#1074;&#1077;&#1089;&#1090;&#1100;%20&#1086;%20&#1085;&#1072;&#1089;&#1090;.%20&#1095;&#1077;&#1083;&#1086;&#1074;&#1077;&#1082;&#1077;%20&#1041;%20.%20&#1055;&#1086;&#1083;&#1077;&#1074;&#1086;&#1075;&#1086;.docx" TargetMode="External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ru.wikipedia.org/wiki/%D0%95%D0%BB%D0%B5%D0%BD%D0%B0_%D0%98%D0%BB%D1%8C%D0%B8%D0%BD%D0%B0" TargetMode="External"/><Relationship Id="rId7" Type="http://schemas.openxmlformats.org/officeDocument/2006/relationships/slide" Target="slide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hyperlink" Target="&#1054;&#1090;&#1079;&#1099;&#1074;&#1099;%20&#1040;.&#1042;&#1072;&#1089;&#1080;&#1083;&#1100;&#1077;&#1074;&#1072;_&#1042;.%20&#1064;&#1077;&#1084;&#1077;&#1083;&#1086;&#1074;&#1072;%20&#1086;%20&#1082;&#1085;.%20&#1063;&#1077;&#1090;&#1074;&#1077;&#1088;&#1090;&#1072;&#1103;%20&#1074;&#1099;&#1089;&#1086;&#1090;&#1072;%20&#1048;&#1083;&#1100;&#1080;&#1085;&#1086;&#1081;.docx" TargetMode="External"/><Relationship Id="rId5" Type="http://schemas.openxmlformats.org/officeDocument/2006/relationships/hyperlink" Target="http://bookz.ru/authors/elena-il_ina/4etverta_471/1-4etverta_471.html" TargetMode="External"/><Relationship Id="rId4" Type="http://schemas.openxmlformats.org/officeDocument/2006/relationships/image" Target="../media/image9.jpg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hyperlink" Target="https://www.knigosvet.com/detail.php?id=105247" TargetMode="External"/><Relationship Id="rId7" Type="http://schemas.openxmlformats.org/officeDocument/2006/relationships/hyperlink" Target="http://www.labirint.ru/reviews/goods/313157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thelib.ru/books/kassil_lev_abramovich/derzhis_kapitan-read.html" TargetMode="External"/><Relationship Id="rId5" Type="http://schemas.openxmlformats.org/officeDocument/2006/relationships/hyperlink" Target="https://ru.wikipedia.org/wiki/%D0%9A%D0%B0%D1%81%D1%81%D0%B8%D0%BB%D1%8C,_%D0%9B%D0%B5%D0%B2_%D0%90%D0%B1%D1%80%D0%B0%D0%BC%D0%BE%D0%B2%D0%B8%D1%87" TargetMode="External"/><Relationship Id="rId10" Type="http://schemas.openxmlformats.org/officeDocument/2006/relationships/image" Target="../media/image4.png"/><Relationship Id="rId4" Type="http://schemas.openxmlformats.org/officeDocument/2006/relationships/image" Target="../media/image10.jpeg"/><Relationship Id="rId9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ru.wikipedia.org/wiki/%D0%9A%D0%B0%D1%82%D0%B0%D0%B5%D0%B2,_%D0%92%D0%B0%D0%BB%D0%B5%D0%BD%D1%82%D0%B8%D0%BD_%D0%9F%D0%B5%D1%82%D1%80%D0%BE%D0%B2%D0%B8%D1%87" TargetMode="External"/><Relationship Id="rId7" Type="http://schemas.openxmlformats.org/officeDocument/2006/relationships/slide" Target="slide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hyperlink" Target="&#1054;&#1090;&#1079;&#1099;&#1074;%20&#1042;.&#1058;&#1072;&#1088;&#1072;&#1089;&#1082;&#1080;&#1085;&#1072;%20&#1086;%20&#1082;&#1085;.%20&#1057;&#1099;&#1085;%20&#1087;&#1086;&#1083;&#1082;&#1072;%20&#1042;.%20&#1050;&#1072;&#1090;&#1072;&#1077;&#1074;&#1072;.jpg" TargetMode="External"/><Relationship Id="rId5" Type="http://schemas.openxmlformats.org/officeDocument/2006/relationships/hyperlink" Target="http://www.e-reading.club/bookreader.php/26342/Kataev_-_Syn_polka.html" TargetMode="External"/><Relationship Id="rId4" Type="http://schemas.openxmlformats.org/officeDocument/2006/relationships/image" Target="../media/image11.jp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204884"/>
            <a:ext cx="7560840" cy="1872188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Войны священные страницы</a:t>
            </a: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chemeClr val="accent2"/>
                </a:solidFill>
              </a:rPr>
              <a:t>Путешествие по книгам о Великой Отечественной войне, книгам о героях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13194"/>
            <a:ext cx="2520280" cy="17916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05518"/>
            <a:ext cx="1944216" cy="1755279"/>
          </a:xfrm>
          <a:prstGeom prst="rect">
            <a:avLst/>
          </a:prstGeom>
        </p:spPr>
      </p:pic>
      <p:pic>
        <p:nvPicPr>
          <p:cNvPr id="1026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520" y="6322640"/>
            <a:ext cx="494138" cy="3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Управляющая кнопка: сведения 3">
            <a:hlinkClick r:id="rId5" action="ppaction://hlinksldjump" highlightClick="1"/>
          </p:cNvPr>
          <p:cNvSpPr/>
          <p:nvPr/>
        </p:nvSpPr>
        <p:spPr>
          <a:xfrm>
            <a:off x="1081330" y="5774123"/>
            <a:ext cx="396000" cy="396000"/>
          </a:xfrm>
          <a:prstGeom prst="actionButtonInformation">
            <a:avLst/>
          </a:prstGeom>
          <a:blipFill>
            <a:blip r:embed="rId6"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75656" y="476672"/>
            <a:ext cx="7344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333399"/>
                </a:solidFill>
              </a:rPr>
              <a:t>Лиханов</a:t>
            </a:r>
            <a:r>
              <a:rPr lang="ru-RU" sz="2000" b="1" dirty="0">
                <a:solidFill>
                  <a:srgbClr val="333399"/>
                </a:solidFill>
              </a:rPr>
              <a:t>, А.А. Последние холода: повесть /  А.А. </a:t>
            </a:r>
            <a:r>
              <a:rPr lang="ru-RU" sz="2000" b="1" dirty="0" err="1">
                <a:solidFill>
                  <a:srgbClr val="333399"/>
                </a:solidFill>
              </a:rPr>
              <a:t>Лиханов</a:t>
            </a:r>
            <a:r>
              <a:rPr lang="ru-RU" sz="2000" b="1" dirty="0">
                <a:solidFill>
                  <a:srgbClr val="333399"/>
                </a:solidFill>
              </a:rPr>
              <a:t>; рис. Д. Полякова. - М.: Детство. Отрочество. Юность, 2008. - 131 с.: ил. - ISBN 978-5-9639-0078-9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581" y="1400002"/>
            <a:ext cx="4687876" cy="4464494"/>
          </a:xfrm>
          <a:prstGeom prst="rect">
            <a:avLst/>
          </a:prstGeom>
        </p:spPr>
      </p:pic>
      <p:pic>
        <p:nvPicPr>
          <p:cNvPr id="2" name="Рисунок 1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43" y="1700808"/>
            <a:ext cx="2696113" cy="35283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283968" y="1988840"/>
            <a:ext cx="4464496" cy="320087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accent2"/>
                </a:solidFill>
              </a:rPr>
              <a:t>• Вадька и Марья остались без отца, мать тяжело больна. Потеряны продуктовые карточки. Это верная гибель. Что делать? </a:t>
            </a:r>
          </a:p>
          <a:p>
            <a:pPr lvl="0" algn="just"/>
            <a:r>
              <a:rPr lang="ru-RU" sz="2000" dirty="0">
                <a:solidFill>
                  <a:schemeClr val="accent2"/>
                </a:solidFill>
              </a:rPr>
              <a:t>• Книга рассказывает о трудном военном детстве. Однако Коле удается сохранить достоинство, благородство, честь, помогая Вадиму и его сестре.</a:t>
            </a:r>
          </a:p>
          <a:p>
            <a:r>
              <a:rPr lang="ru-RU" sz="2000" dirty="0">
                <a:solidFill>
                  <a:schemeClr val="accent2"/>
                </a:solidFill>
              </a:rPr>
              <a:t>• Читать </a:t>
            </a:r>
            <a:r>
              <a:rPr lang="ru-RU" sz="2000" dirty="0" smtClean="0">
                <a:solidFill>
                  <a:schemeClr val="accent2"/>
                </a:solidFill>
              </a:rPr>
              <a:t>«Последние холода» </a:t>
            </a:r>
            <a:r>
              <a:rPr lang="ru-RU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он-</a:t>
            </a:r>
            <a:r>
              <a:rPr lang="ru-RU" sz="200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лайн</a:t>
            </a:r>
            <a:endParaRPr lang="ru-RU" sz="2000" dirty="0">
              <a:solidFill>
                <a:schemeClr val="accent2"/>
              </a:solidFill>
            </a:endParaRPr>
          </a:p>
          <a:p>
            <a:r>
              <a:rPr lang="ru-RU" sz="2000" dirty="0">
                <a:solidFill>
                  <a:schemeClr val="accent2"/>
                </a:solidFill>
              </a:rPr>
              <a:t>• </a:t>
            </a:r>
            <a:r>
              <a:rPr lang="ru-RU" sz="2000" dirty="0" smtClean="0">
                <a:solidFill>
                  <a:schemeClr val="accent2"/>
                </a:solidFill>
                <a:hlinkClick r:id="rId6" action="ppaction://hlinkfile"/>
              </a:rPr>
              <a:t>Отзыв кадета </a:t>
            </a:r>
            <a:r>
              <a:rPr lang="ru-RU" sz="2000" dirty="0">
                <a:solidFill>
                  <a:schemeClr val="accent2"/>
                </a:solidFill>
              </a:rPr>
              <a:t>о книге.</a:t>
            </a:r>
          </a:p>
        </p:txBody>
      </p:sp>
      <p:sp>
        <p:nvSpPr>
          <p:cNvPr id="6" name="Управляющая кнопка: возврат 5">
            <a:hlinkClick r:id="rId7" action="ppaction://hlinksldjump" highlightClick="1"/>
          </p:cNvPr>
          <p:cNvSpPr/>
          <p:nvPr/>
        </p:nvSpPr>
        <p:spPr>
          <a:xfrm>
            <a:off x="4707632" y="5871384"/>
            <a:ext cx="576064" cy="260531"/>
          </a:xfrm>
          <a:prstGeom prst="actionButtonReturn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520" y="6322640"/>
            <a:ext cx="494138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030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75656" y="476672"/>
            <a:ext cx="7344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333399"/>
                </a:solidFill>
              </a:rPr>
              <a:t>Рассказы </a:t>
            </a:r>
            <a:r>
              <a:rPr lang="ru-RU" sz="2000" b="1" dirty="0">
                <a:solidFill>
                  <a:srgbClr val="333399"/>
                </a:solidFill>
              </a:rPr>
              <a:t>о войне: сб. / </a:t>
            </a:r>
            <a:r>
              <a:rPr lang="ru-RU" sz="2000" b="1" dirty="0" smtClean="0">
                <a:solidFill>
                  <a:srgbClr val="333399"/>
                </a:solidFill>
              </a:rPr>
              <a:t>Сост</a:t>
            </a:r>
            <a:r>
              <a:rPr lang="ru-RU" sz="2000" b="1" dirty="0">
                <a:solidFill>
                  <a:srgbClr val="333399"/>
                </a:solidFill>
              </a:rPr>
              <a:t>. М.В. Юдаева; </a:t>
            </a:r>
            <a:r>
              <a:rPr lang="ru-RU" sz="2000" b="1" dirty="0" err="1">
                <a:solidFill>
                  <a:srgbClr val="333399"/>
                </a:solidFill>
              </a:rPr>
              <a:t>худож</a:t>
            </a:r>
            <a:r>
              <a:rPr lang="ru-RU" sz="2000" b="1" dirty="0">
                <a:solidFill>
                  <a:srgbClr val="333399"/>
                </a:solidFill>
              </a:rPr>
              <a:t>. О.В. </a:t>
            </a:r>
            <a:r>
              <a:rPr lang="ru-RU" sz="2000" b="1" dirty="0" err="1">
                <a:solidFill>
                  <a:srgbClr val="333399"/>
                </a:solidFill>
              </a:rPr>
              <a:t>Подивилова</a:t>
            </a:r>
            <a:r>
              <a:rPr lang="ru-RU" sz="2000" b="1" dirty="0">
                <a:solidFill>
                  <a:srgbClr val="333399"/>
                </a:solidFill>
              </a:rPr>
              <a:t>.- М.: Самовар, 2014. - 191 с.: ил. - (Школьная б-ка). – ISBN 978-5-9781-0635-0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948" y="1492335"/>
            <a:ext cx="4751345" cy="4524938"/>
          </a:xfrm>
          <a:prstGeom prst="rect">
            <a:avLst/>
          </a:prstGeom>
        </p:spPr>
      </p:pic>
      <p:pic>
        <p:nvPicPr>
          <p:cNvPr id="4" name="Рисунок 3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025" y="1677001"/>
            <a:ext cx="2499798" cy="38128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475656" y="1677002"/>
            <a:ext cx="467270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solidFill>
                <a:schemeClr val="accent2"/>
              </a:solidFill>
            </a:endParaRPr>
          </a:p>
          <a:p>
            <a:r>
              <a:rPr lang="ru-RU" sz="2000" dirty="0" smtClean="0">
                <a:solidFill>
                  <a:schemeClr val="accent2"/>
                </a:solidFill>
              </a:rPr>
              <a:t>Читать он-</a:t>
            </a:r>
            <a:r>
              <a:rPr lang="ru-RU" sz="2000" dirty="0" err="1" smtClean="0">
                <a:solidFill>
                  <a:schemeClr val="accent2"/>
                </a:solidFill>
              </a:rPr>
              <a:t>лайн</a:t>
            </a:r>
            <a:r>
              <a:rPr lang="ru-RU" sz="2000" dirty="0" smtClean="0">
                <a:solidFill>
                  <a:schemeClr val="accent2"/>
                </a:solidFill>
              </a:rPr>
              <a:t>:</a:t>
            </a:r>
          </a:p>
          <a:p>
            <a:r>
              <a:rPr lang="ru-RU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Кассиль Л. </a:t>
            </a:r>
            <a:r>
              <a:rPr lang="ru-RU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"Рассказ об </a:t>
            </a:r>
            <a:r>
              <a:rPr lang="ru-RU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отсутствующем</a:t>
            </a:r>
            <a:r>
              <a:rPr lang="ru-RU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" </a:t>
            </a:r>
            <a:endParaRPr lang="ru-RU" sz="2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Погодин Р. </a:t>
            </a:r>
            <a:r>
              <a:rPr lang="ru-RU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"Послевоенный суп</a:t>
            </a:r>
            <a:r>
              <a:rPr lang="ru-RU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", </a:t>
            </a:r>
            <a:r>
              <a:rPr lang="ru-RU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"</a:t>
            </a:r>
            <a:r>
              <a:rPr lang="ru-RU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Кони" </a:t>
            </a:r>
            <a:endParaRPr lang="ru-RU" sz="2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/>
              </a:rPr>
              <a:t>Митяев А. "Отпуск </a:t>
            </a:r>
            <a:r>
              <a:rPr lang="ru-RU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/>
              </a:rPr>
              <a:t>на четыре часа</a:t>
            </a:r>
            <a:r>
              <a:rPr lang="ru-RU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/>
              </a:rPr>
              <a:t>", </a:t>
            </a:r>
            <a:r>
              <a:rPr lang="ru-RU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/>
              </a:rPr>
              <a:t>"</a:t>
            </a:r>
            <a:r>
              <a:rPr lang="ru-RU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/>
              </a:rPr>
              <a:t>Мешок овсянки" </a:t>
            </a:r>
            <a:endParaRPr lang="ru-RU" sz="2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0"/>
              </a:rPr>
              <a:t>Осеева В. "Кочерыжка</a:t>
            </a:r>
            <a:r>
              <a:rPr lang="ru-RU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0"/>
              </a:rPr>
              <a:t>" </a:t>
            </a:r>
            <a:endParaRPr lang="ru-RU" sz="2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1"/>
              </a:rPr>
              <a:t>Симонов К. "Малышка", "</a:t>
            </a:r>
            <a:r>
              <a:rPr lang="ru-RU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1"/>
              </a:rPr>
              <a:t>Свеча" </a:t>
            </a:r>
            <a:endParaRPr lang="ru-RU" sz="2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2"/>
              </a:rPr>
              <a:t>Толстой А. "Русский характер" </a:t>
            </a:r>
            <a:endParaRPr lang="ru-RU" sz="2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3"/>
              </a:rPr>
              <a:t>Шолохов М. </a:t>
            </a:r>
            <a:r>
              <a:rPr lang="ru-RU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3"/>
              </a:rPr>
              <a:t>"Судьба человека" </a:t>
            </a:r>
            <a:endParaRPr lang="ru-RU" sz="2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4"/>
              </a:rPr>
              <a:t>Богомолов В. </a:t>
            </a:r>
            <a:r>
              <a:rPr lang="ru-RU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4"/>
              </a:rPr>
              <a:t>"Иван</a:t>
            </a:r>
            <a:r>
              <a:rPr lang="ru-RU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4"/>
              </a:rPr>
              <a:t>"</a:t>
            </a:r>
            <a:endParaRPr lang="ru-RU" sz="20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Управляющая кнопка: возврат 6">
            <a:hlinkClick r:id="rId15" action="ppaction://hlinksldjump" highlightClick="1"/>
          </p:cNvPr>
          <p:cNvSpPr/>
          <p:nvPr/>
        </p:nvSpPr>
        <p:spPr>
          <a:xfrm>
            <a:off x="4644008" y="5877213"/>
            <a:ext cx="576064" cy="260531"/>
          </a:xfrm>
          <a:prstGeom prst="actionButtonReturn">
            <a:avLst/>
          </a:prstGeom>
          <a:blipFill>
            <a:blip r:embed="rId1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520" y="6322640"/>
            <a:ext cx="494138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326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Используемые ресурсы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619672" y="1484784"/>
            <a:ext cx="7200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hlinkClick r:id="rId2"/>
              </a:rPr>
              <a:t>Автор шаблона – </a:t>
            </a:r>
            <a:r>
              <a:rPr lang="ru-RU" sz="2200" dirty="0" err="1" smtClean="0">
                <a:hlinkClick r:id="rId2"/>
              </a:rPr>
              <a:t>Ранько</a:t>
            </a:r>
            <a:r>
              <a:rPr lang="ru-RU" sz="2200" dirty="0" smtClean="0">
                <a:hlinkClick r:id="rId2"/>
              </a:rPr>
              <a:t> Е.А.</a:t>
            </a:r>
            <a:endParaRPr lang="ru-RU" sz="2200" dirty="0" smtClean="0"/>
          </a:p>
          <a:p>
            <a:r>
              <a:rPr lang="ru-RU" sz="2200" dirty="0" smtClean="0">
                <a:hlinkClick r:id="rId3"/>
              </a:rPr>
              <a:t>Вечный огонь «Мы помним»</a:t>
            </a:r>
            <a:endParaRPr lang="ru-RU" sz="2200" dirty="0" smtClean="0"/>
          </a:p>
          <a:p>
            <a:r>
              <a:rPr lang="ru-RU" sz="2200" dirty="0" smtClean="0">
                <a:hlinkClick r:id="rId4"/>
              </a:rPr>
              <a:t>Победа. 1941-1945</a:t>
            </a:r>
            <a:endParaRPr lang="ru-RU" sz="2200" dirty="0" smtClean="0"/>
          </a:p>
          <a:p>
            <a:r>
              <a:rPr lang="ru-RU" sz="2200" dirty="0" smtClean="0">
                <a:hlinkClick r:id="rId5"/>
              </a:rPr>
              <a:t>Презентация «</a:t>
            </a:r>
            <a:r>
              <a:rPr lang="ru-RU" sz="2200" dirty="0" err="1" smtClean="0">
                <a:hlinkClick r:id="rId5"/>
              </a:rPr>
              <a:t>Война_рисуют</a:t>
            </a:r>
            <a:r>
              <a:rPr lang="ru-RU" sz="2200" dirty="0" smtClean="0">
                <a:hlinkClick r:id="rId5"/>
              </a:rPr>
              <a:t> дети»</a:t>
            </a:r>
            <a:endParaRPr lang="ru-RU" sz="2200" dirty="0" smtClean="0"/>
          </a:p>
          <a:p>
            <a:r>
              <a:rPr lang="ru-RU" sz="2200" dirty="0" smtClean="0">
                <a:hlinkClick r:id="rId6"/>
              </a:rPr>
              <a:t>Свиток</a:t>
            </a:r>
            <a:endParaRPr lang="ru-RU" sz="2200" dirty="0" smtClean="0"/>
          </a:p>
          <a:p>
            <a:r>
              <a:rPr lang="ru-RU" sz="2200" dirty="0" smtClean="0">
                <a:hlinkClick r:id="rId7"/>
              </a:rPr>
              <a:t>Часы</a:t>
            </a:r>
            <a:endParaRPr lang="ru-RU" sz="2200" dirty="0" smtClean="0"/>
          </a:p>
          <a:p>
            <a:r>
              <a:rPr lang="ru-RU" sz="2200" dirty="0" smtClean="0">
                <a:solidFill>
                  <a:srgbClr val="800000"/>
                </a:solidFill>
              </a:rPr>
              <a:t>Прочие интернет-ресурсы (см. гиперссылки, ведущие на веб-страницы)</a:t>
            </a:r>
          </a:p>
          <a:p>
            <a:pPr lvl="0"/>
            <a:r>
              <a:rPr lang="ru-RU" sz="2200" dirty="0">
                <a:solidFill>
                  <a:srgbClr val="800000"/>
                </a:solidFill>
              </a:rPr>
              <a:t>Сканы обложек книг, отзывы кадетов – из фондов библиотеки СКК МВД </a:t>
            </a:r>
            <a:r>
              <a:rPr lang="ru-RU" sz="2200" dirty="0" smtClean="0">
                <a:solidFill>
                  <a:srgbClr val="800000"/>
                </a:solidFill>
              </a:rPr>
              <a:t>России</a:t>
            </a:r>
            <a:endParaRPr lang="ru-RU" dirty="0" smtClean="0">
              <a:solidFill>
                <a:srgbClr val="800000"/>
              </a:solidFill>
            </a:endParaRPr>
          </a:p>
        </p:txBody>
      </p:sp>
      <p:sp>
        <p:nvSpPr>
          <p:cNvPr id="5" name="Управляющая кнопка: возврат 4">
            <a:hlinkClick r:id="rId8" action="ppaction://hlinksldjump" highlightClick="1"/>
          </p:cNvPr>
          <p:cNvSpPr/>
          <p:nvPr/>
        </p:nvSpPr>
        <p:spPr>
          <a:xfrm>
            <a:off x="8317521" y="5804033"/>
            <a:ext cx="530115" cy="322336"/>
          </a:xfrm>
          <a:prstGeom prst="actionButtonReturn">
            <a:avLst/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множение 5">
            <a:hlinkClick r:id="" action="ppaction://hlinkshowjump?jump=endshow"/>
          </p:cNvPr>
          <p:cNvSpPr/>
          <p:nvPr/>
        </p:nvSpPr>
        <p:spPr>
          <a:xfrm>
            <a:off x="8515209" y="250427"/>
            <a:ext cx="396000" cy="3960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17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59632" y="404112"/>
            <a:ext cx="7488832" cy="541686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Прошла </a:t>
            </a:r>
            <a:r>
              <a:rPr lang="ru-RU" sz="3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война, прошла страда, </a:t>
            </a:r>
          </a:p>
          <a:p>
            <a:pPr algn="ctr"/>
            <a:r>
              <a:rPr lang="ru-RU" sz="3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боль взывает к людям: </a:t>
            </a:r>
          </a:p>
          <a:p>
            <a:pPr algn="ctr"/>
            <a:r>
              <a:rPr lang="ru-RU" sz="3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Давайте, люди, никогда </a:t>
            </a:r>
          </a:p>
          <a:p>
            <a:pPr algn="ctr"/>
            <a:r>
              <a:rPr lang="ru-RU" sz="3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 этом не забудем. </a:t>
            </a:r>
          </a:p>
          <a:p>
            <a:pPr algn="ctr"/>
            <a:r>
              <a:rPr lang="ru-RU" sz="3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3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Пусть память верную о ней </a:t>
            </a:r>
          </a:p>
          <a:p>
            <a:pPr algn="ctr"/>
            <a:r>
              <a:rPr lang="ru-RU" sz="3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Хранят, об этой муке, </a:t>
            </a:r>
          </a:p>
          <a:p>
            <a:pPr algn="ctr"/>
            <a:r>
              <a:rPr lang="ru-RU" sz="3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дети нынешних детей, </a:t>
            </a:r>
          </a:p>
          <a:p>
            <a:pPr algn="ctr"/>
            <a:r>
              <a:rPr lang="ru-RU" sz="3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наших внуков внуки. </a:t>
            </a:r>
            <a:endParaRPr lang="ru-RU" sz="30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А. Твардовский. </a:t>
            </a:r>
          </a:p>
          <a:p>
            <a:pPr algn="r"/>
            <a:r>
              <a:rPr lang="ru-RU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из поэмы «Дом у дороги»</a:t>
            </a:r>
            <a:endParaRPr lang="ru-RU" sz="24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520" y="6322640"/>
            <a:ext cx="494138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1412776"/>
            <a:ext cx="7416825" cy="470898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indent="450000" algn="just"/>
            <a:r>
              <a:rPr lang="ru-RU" sz="2200" dirty="0" smtClean="0">
                <a:solidFill>
                  <a:schemeClr val="accent2"/>
                </a:solidFill>
              </a:rPr>
              <a:t>Хороших книг о </a:t>
            </a:r>
            <a:r>
              <a:rPr lang="ru-RU" sz="2200" dirty="0">
                <a:solidFill>
                  <a:schemeClr val="accent2"/>
                </a:solidFill>
              </a:rPr>
              <a:t>Великой Отечественной войне написано </a:t>
            </a:r>
            <a:r>
              <a:rPr lang="ru-RU" sz="2200" dirty="0" smtClean="0">
                <a:solidFill>
                  <a:schemeClr val="accent2"/>
                </a:solidFill>
              </a:rPr>
              <a:t>немало. Вашему вниманию представлены лишь некоторые из них. </a:t>
            </a:r>
          </a:p>
          <a:p>
            <a:pPr indent="450000" algn="just"/>
            <a:r>
              <a:rPr lang="ru-RU" sz="2200" dirty="0" smtClean="0">
                <a:solidFill>
                  <a:schemeClr val="accent2"/>
                </a:solidFill>
              </a:rPr>
              <a:t>Литература </a:t>
            </a:r>
            <a:r>
              <a:rPr lang="ru-RU" sz="2200" dirty="0">
                <a:solidFill>
                  <a:schemeClr val="accent2"/>
                </a:solidFill>
              </a:rPr>
              <a:t>о войне – особенная</a:t>
            </a:r>
            <a:r>
              <a:rPr lang="ru-RU" sz="2200" dirty="0" smtClean="0">
                <a:solidFill>
                  <a:schemeClr val="accent2"/>
                </a:solidFill>
              </a:rPr>
              <a:t>. Она </a:t>
            </a:r>
            <a:r>
              <a:rPr lang="ru-RU" sz="2200" dirty="0">
                <a:solidFill>
                  <a:schemeClr val="accent2"/>
                </a:solidFill>
              </a:rPr>
              <a:t>отражает величие </a:t>
            </a:r>
            <a:r>
              <a:rPr lang="ru-RU" sz="2200" dirty="0" smtClean="0">
                <a:solidFill>
                  <a:schemeClr val="accent2"/>
                </a:solidFill>
              </a:rPr>
              <a:t>защитников Родины, их безграничную </a:t>
            </a:r>
            <a:r>
              <a:rPr lang="ru-RU" sz="2200" dirty="0">
                <a:solidFill>
                  <a:schemeClr val="accent2"/>
                </a:solidFill>
              </a:rPr>
              <a:t>любовь к </a:t>
            </a:r>
            <a:r>
              <a:rPr lang="ru-RU" sz="2200" dirty="0" smtClean="0">
                <a:solidFill>
                  <a:schemeClr val="accent2"/>
                </a:solidFill>
              </a:rPr>
              <a:t>Отчизне, </a:t>
            </a:r>
            <a:r>
              <a:rPr lang="ru-RU" sz="2200" dirty="0">
                <a:solidFill>
                  <a:schemeClr val="accent2"/>
                </a:solidFill>
              </a:rPr>
              <a:t>это гимн </a:t>
            </a:r>
            <a:r>
              <a:rPr lang="ru-RU" sz="2200" dirty="0" smtClean="0">
                <a:solidFill>
                  <a:schemeClr val="accent2"/>
                </a:solidFill>
              </a:rPr>
              <a:t>мужеству всем, кто </a:t>
            </a:r>
            <a:r>
              <a:rPr lang="ru-RU" sz="2200" dirty="0">
                <a:solidFill>
                  <a:schemeClr val="accent2"/>
                </a:solidFill>
              </a:rPr>
              <a:t>героически сражался </a:t>
            </a:r>
            <a:r>
              <a:rPr lang="ru-RU" sz="2200" dirty="0" smtClean="0">
                <a:solidFill>
                  <a:schemeClr val="accent2"/>
                </a:solidFill>
              </a:rPr>
              <a:t>на фронтах </a:t>
            </a:r>
            <a:r>
              <a:rPr lang="ru-RU" sz="2200" dirty="0">
                <a:solidFill>
                  <a:schemeClr val="accent2"/>
                </a:solidFill>
              </a:rPr>
              <a:t>Великой Отечественной, кто </a:t>
            </a:r>
            <a:r>
              <a:rPr lang="ru-RU" sz="2200" dirty="0" smtClean="0">
                <a:solidFill>
                  <a:schemeClr val="accent2"/>
                </a:solidFill>
              </a:rPr>
              <a:t>пожертвовал своей </a:t>
            </a:r>
            <a:r>
              <a:rPr lang="ru-RU" sz="2200" dirty="0">
                <a:solidFill>
                  <a:schemeClr val="accent2"/>
                </a:solidFill>
              </a:rPr>
              <a:t>жизнью во имя жизни на земле</a:t>
            </a:r>
            <a:r>
              <a:rPr lang="ru-RU" sz="2200" dirty="0" smtClean="0">
                <a:solidFill>
                  <a:schemeClr val="accent2"/>
                </a:solidFill>
              </a:rPr>
              <a:t>. Это еще и гимн мужеству детям войны, перенесшим все ее тяготы.</a:t>
            </a:r>
          </a:p>
          <a:p>
            <a:pPr indent="450000" algn="just"/>
            <a:r>
              <a:rPr lang="ru-RU" sz="2200" dirty="0">
                <a:solidFill>
                  <a:schemeClr val="accent2"/>
                </a:solidFill>
              </a:rPr>
              <a:t>Все эти книги вы можете получить в нашей </a:t>
            </a:r>
            <a:r>
              <a:rPr lang="ru-RU" sz="2200" dirty="0" smtClean="0">
                <a:solidFill>
                  <a:schemeClr val="accent2"/>
                </a:solidFill>
              </a:rPr>
              <a:t>библиотеке СКК МВД России, а также посмотреть </a:t>
            </a:r>
            <a:r>
              <a:rPr lang="ru-RU" sz="2200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pres?slideindex=1&amp;slidetitle="/>
              </a:rPr>
              <a:t>рисунки детей </a:t>
            </a:r>
            <a:r>
              <a:rPr lang="ru-RU" sz="2200" dirty="0" smtClean="0">
                <a:solidFill>
                  <a:schemeClr val="accent2"/>
                </a:solidFill>
              </a:rPr>
              <a:t>школы искусств о Великой Отечественной войне.</a:t>
            </a:r>
            <a:endParaRPr lang="ru-RU" sz="2200" dirty="0">
              <a:solidFill>
                <a:schemeClr val="accent2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163638" y="260350"/>
            <a:ext cx="7980362" cy="1143000"/>
          </a:xfrm>
        </p:spPr>
        <p:txBody>
          <a:bodyPr/>
          <a:lstStyle/>
          <a:p>
            <a:r>
              <a:rPr lang="ru-RU" dirty="0" smtClean="0"/>
              <a:t>Войны священные страницы</a:t>
            </a:r>
            <a:endParaRPr lang="ru-RU" dirty="0"/>
          </a:p>
        </p:txBody>
      </p:sp>
      <p:pic>
        <p:nvPicPr>
          <p:cNvPr id="6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520" y="6322640"/>
            <a:ext cx="494138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file"/>
              </a:rPr>
              <a:t>Поговорим о хороших книгах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03648" y="1124744"/>
            <a:ext cx="7344816" cy="412420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ru-RU" sz="240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r:id="rId3" action="ppaction://hlinksldjump"/>
            </a:endParaRPr>
          </a:p>
          <a:p>
            <a:r>
              <a:rPr lang="ru-RU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70 </a:t>
            </a:r>
            <a:r>
              <a:rPr lang="ru-RU" sz="24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стихов о войне и </a:t>
            </a:r>
            <a:r>
              <a:rPr lang="ru-RU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Победе</a:t>
            </a:r>
            <a:r>
              <a:rPr lang="ru-RU" sz="2400" dirty="0" smtClean="0">
                <a:solidFill>
                  <a:srgbClr val="800000"/>
                </a:solidFill>
              </a:rPr>
              <a:t> </a:t>
            </a:r>
            <a:endParaRPr lang="ru-RU" sz="2400" dirty="0">
              <a:solidFill>
                <a:srgbClr val="800000"/>
              </a:solidFill>
            </a:endParaRPr>
          </a:p>
          <a:p>
            <a:r>
              <a:rPr lang="ru-RU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Алексеев</a:t>
            </a:r>
            <a:r>
              <a:rPr lang="ru-RU" sz="24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, С.П. Сто рассказов о </a:t>
            </a:r>
            <a:r>
              <a:rPr lang="ru-RU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войне</a:t>
            </a:r>
            <a:r>
              <a:rPr lang="ru-RU" sz="2400" dirty="0" smtClean="0">
                <a:solidFill>
                  <a:srgbClr val="800000"/>
                </a:solidFill>
              </a:rPr>
              <a:t> </a:t>
            </a:r>
            <a:endParaRPr lang="ru-RU" sz="2400" dirty="0">
              <a:solidFill>
                <a:srgbClr val="800000"/>
              </a:solidFill>
            </a:endParaRPr>
          </a:p>
          <a:p>
            <a:r>
              <a:rPr lang="ru-RU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sldjump"/>
              </a:rPr>
              <a:t>Ильина</a:t>
            </a:r>
            <a:r>
              <a:rPr lang="ru-RU" sz="24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sldjump"/>
              </a:rPr>
              <a:t>,  Е.Я. Четвертая </a:t>
            </a:r>
            <a:r>
              <a:rPr lang="ru-RU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sldjump"/>
              </a:rPr>
              <a:t>высота</a:t>
            </a:r>
            <a:r>
              <a:rPr lang="ru-RU" sz="2400" dirty="0" smtClean="0">
                <a:solidFill>
                  <a:srgbClr val="800000"/>
                </a:solidFill>
              </a:rPr>
              <a:t> </a:t>
            </a:r>
            <a:endParaRPr lang="ru-RU" sz="2400" dirty="0">
              <a:solidFill>
                <a:srgbClr val="800000"/>
              </a:solidFill>
            </a:endParaRPr>
          </a:p>
          <a:p>
            <a:r>
              <a:rPr lang="ru-RU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action="ppaction://hlinksldjump"/>
              </a:rPr>
              <a:t>Кассиль</a:t>
            </a:r>
            <a:r>
              <a:rPr lang="ru-RU" sz="24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action="ppaction://hlinksldjump"/>
              </a:rPr>
              <a:t>, Л.А.  Держись, </a:t>
            </a:r>
            <a:r>
              <a:rPr lang="ru-RU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action="ppaction://hlinksldjump"/>
              </a:rPr>
              <a:t>капитан!</a:t>
            </a:r>
            <a:r>
              <a:rPr lang="ru-RU" sz="2400" dirty="0" smtClean="0">
                <a:solidFill>
                  <a:srgbClr val="800000"/>
                </a:solidFill>
              </a:rPr>
              <a:t> </a:t>
            </a:r>
            <a:endParaRPr lang="ru-RU" sz="2400" dirty="0">
              <a:solidFill>
                <a:srgbClr val="800000"/>
              </a:solidFill>
            </a:endParaRPr>
          </a:p>
          <a:p>
            <a:r>
              <a:rPr lang="ru-RU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 action="ppaction://hlinksldjump"/>
              </a:rPr>
              <a:t>Катаев</a:t>
            </a:r>
            <a:r>
              <a:rPr lang="ru-RU" sz="24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 action="ppaction://hlinksldjump"/>
              </a:rPr>
              <a:t>, В.П. Сын </a:t>
            </a:r>
            <a:r>
              <a:rPr lang="ru-RU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 action="ppaction://hlinksldjump"/>
              </a:rPr>
              <a:t>полка</a:t>
            </a:r>
            <a:endParaRPr lang="ru-RU" sz="2400" dirty="0">
              <a:solidFill>
                <a:srgbClr val="800000"/>
              </a:solidFill>
            </a:endParaRPr>
          </a:p>
          <a:p>
            <a:r>
              <a:rPr lang="ru-RU" sz="24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 action="ppaction://hlinksldjump"/>
              </a:rPr>
              <a:t>Лиханов</a:t>
            </a:r>
            <a:r>
              <a:rPr lang="ru-RU" sz="24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 action="ppaction://hlinksldjump"/>
              </a:rPr>
              <a:t>, А.А. Последние </a:t>
            </a:r>
            <a:r>
              <a:rPr lang="ru-RU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 action="ppaction://hlinksldjump"/>
              </a:rPr>
              <a:t>холода</a:t>
            </a:r>
            <a:endParaRPr lang="ru-RU" sz="2400" dirty="0">
              <a:solidFill>
                <a:srgbClr val="800000"/>
              </a:solidFill>
            </a:endParaRPr>
          </a:p>
          <a:p>
            <a:r>
              <a:rPr lang="ru-RU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" action="ppaction://noaction"/>
              </a:rPr>
              <a:t>Память сердца</a:t>
            </a:r>
            <a:endParaRPr lang="ru-RU" sz="24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 action="ppaction://hlinksldjump"/>
              </a:rPr>
              <a:t>Полевой</a:t>
            </a:r>
            <a:r>
              <a:rPr lang="ru-RU" sz="24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 action="ppaction://hlinksldjump"/>
              </a:rPr>
              <a:t>, Б.Н. Повесть о настоящем </a:t>
            </a:r>
            <a:r>
              <a:rPr lang="ru-RU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 action="ppaction://hlinksldjump"/>
              </a:rPr>
              <a:t>человеке</a:t>
            </a:r>
            <a:endParaRPr lang="ru-RU" sz="24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0" action="ppaction://hlinksldjump"/>
              </a:rPr>
              <a:t>Рассказы </a:t>
            </a:r>
            <a:r>
              <a:rPr lang="ru-RU" sz="24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0" action="ppaction://hlinksldjump"/>
              </a:rPr>
              <a:t>о </a:t>
            </a:r>
            <a:r>
              <a:rPr lang="ru-RU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0" action="ppaction://hlinksldjump"/>
              </a:rPr>
              <a:t>войне</a:t>
            </a:r>
            <a:r>
              <a:rPr lang="ru-RU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2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Отзывы о них и о некоторых других изданиях читай </a:t>
            </a:r>
            <a:r>
              <a:rPr lang="ru-RU" sz="2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1"/>
              </a:rPr>
              <a:t>здесь</a:t>
            </a:r>
            <a:r>
              <a:rPr lang="ru-RU" sz="22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4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520" y="6322640"/>
            <a:ext cx="494138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72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75656" y="476672"/>
            <a:ext cx="7344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</a:rPr>
              <a:t>Алексеев, С.П. Сто рассказов о войне: сб. / С.П. Алексеев. - М.: АСТ, 2014. - 349 с. - (Детская классика). - ISBN 978-5-17-076258-3 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pic>
        <p:nvPicPr>
          <p:cNvPr id="6" name="Рисунок 5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663261"/>
            <a:ext cx="2417598" cy="37170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579" y="1375341"/>
            <a:ext cx="4831893" cy="460164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63689" y="2132856"/>
            <a:ext cx="4248472" cy="283154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solidFill>
                  <a:schemeClr val="accent2"/>
                </a:solidFill>
              </a:rPr>
              <a:t>• </a:t>
            </a:r>
            <a:r>
              <a:rPr lang="ru-RU" sz="2200" dirty="0" smtClean="0">
                <a:solidFill>
                  <a:schemeClr val="accent2"/>
                </a:solidFill>
              </a:rPr>
              <a:t>Сборник состоит из коротких рассказов. Это увлекательные </a:t>
            </a:r>
            <a:r>
              <a:rPr lang="ru-RU" sz="2200" dirty="0">
                <a:solidFill>
                  <a:schemeClr val="accent2"/>
                </a:solidFill>
              </a:rPr>
              <a:t>и интересные военные истории. Истории о событиях, происходящих в годы Великой Отечественной войны</a:t>
            </a:r>
            <a:r>
              <a:rPr lang="ru-RU" sz="2200" dirty="0" smtClean="0">
                <a:solidFill>
                  <a:schemeClr val="accent2"/>
                </a:solidFill>
              </a:rPr>
              <a:t>.</a:t>
            </a:r>
          </a:p>
          <a:p>
            <a:pPr algn="just"/>
            <a:r>
              <a:rPr lang="ru-RU" sz="2200" dirty="0" smtClean="0">
                <a:solidFill>
                  <a:schemeClr val="accent2"/>
                </a:solidFill>
              </a:rPr>
              <a:t>• читать </a:t>
            </a:r>
            <a:r>
              <a:rPr lang="ru-RU" sz="2200" dirty="0">
                <a:solidFill>
                  <a:schemeClr val="accent2"/>
                </a:solidFill>
              </a:rPr>
              <a:t>книгу </a:t>
            </a:r>
            <a:r>
              <a:rPr lang="ru-RU" sz="2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он-</a:t>
            </a:r>
            <a:r>
              <a:rPr lang="ru-RU" sz="220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лайн</a:t>
            </a:r>
            <a:endParaRPr lang="ru-RU" sz="22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200" dirty="0" smtClean="0">
                <a:solidFill>
                  <a:schemeClr val="accent2"/>
                </a:solidFill>
              </a:rPr>
              <a:t>•</a:t>
            </a:r>
            <a:r>
              <a:rPr lang="ru-RU" sz="2200" dirty="0" smtClean="0">
                <a:solidFill>
                  <a:schemeClr val="accent2"/>
                </a:solidFill>
                <a:hlinkClick r:id="rId6" action="ppaction://hlinkfile"/>
              </a:rPr>
              <a:t> отзыв </a:t>
            </a:r>
            <a:r>
              <a:rPr lang="ru-RU" sz="2200" dirty="0" smtClean="0">
                <a:solidFill>
                  <a:schemeClr val="accent2"/>
                </a:solidFill>
              </a:rPr>
              <a:t>кадета о сборнике. </a:t>
            </a:r>
            <a:endParaRPr lang="ru-RU" sz="2200" dirty="0">
              <a:solidFill>
                <a:schemeClr val="accent2"/>
              </a:solidFill>
            </a:endParaRPr>
          </a:p>
        </p:txBody>
      </p:sp>
      <p:sp>
        <p:nvSpPr>
          <p:cNvPr id="2" name="Управляющая кнопка: возврат 1">
            <a:hlinkClick r:id="rId7" action="ppaction://hlinksldjump" highlightClick="1"/>
          </p:cNvPr>
          <p:cNvSpPr/>
          <p:nvPr/>
        </p:nvSpPr>
        <p:spPr>
          <a:xfrm>
            <a:off x="4846367" y="5846723"/>
            <a:ext cx="576064" cy="260531"/>
          </a:xfrm>
          <a:prstGeom prst="actionButtonReturn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520" y="6322640"/>
            <a:ext cx="494138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817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75656" y="476672"/>
            <a:ext cx="7344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333399"/>
                </a:solidFill>
              </a:rPr>
              <a:t>Полевой, </a:t>
            </a:r>
            <a:r>
              <a:rPr lang="ru-RU" sz="2000" b="1" dirty="0">
                <a:solidFill>
                  <a:srgbClr val="333399"/>
                </a:solidFill>
              </a:rPr>
              <a:t>Б.Н. </a:t>
            </a:r>
            <a:r>
              <a:rPr lang="ru-RU" sz="2000" b="1" dirty="0" smtClean="0">
                <a:solidFill>
                  <a:srgbClr val="333399"/>
                </a:solidFill>
              </a:rPr>
              <a:t>Повесть </a:t>
            </a:r>
            <a:r>
              <a:rPr lang="ru-RU" sz="2000" b="1" dirty="0">
                <a:solidFill>
                  <a:srgbClr val="333399"/>
                </a:solidFill>
              </a:rPr>
              <a:t>о настоящем </a:t>
            </a:r>
            <a:r>
              <a:rPr lang="ru-RU" sz="2000" b="1" dirty="0" smtClean="0">
                <a:solidFill>
                  <a:srgbClr val="333399"/>
                </a:solidFill>
              </a:rPr>
              <a:t>человеке: повесть</a:t>
            </a:r>
            <a:r>
              <a:rPr lang="ru-RU" sz="2000" b="1" dirty="0">
                <a:solidFill>
                  <a:srgbClr val="333399"/>
                </a:solidFill>
              </a:rPr>
              <a:t>. – М..: Детская литература, 1996. – 335 с. :ил. </a:t>
            </a:r>
            <a:r>
              <a:rPr lang="ru-RU" sz="2000" b="1" dirty="0" smtClean="0">
                <a:solidFill>
                  <a:srgbClr val="333399"/>
                </a:solidFill>
              </a:rPr>
              <a:t>- (</a:t>
            </a:r>
            <a:r>
              <a:rPr lang="ru-RU" sz="2000" b="1" dirty="0">
                <a:solidFill>
                  <a:srgbClr val="333399"/>
                </a:solidFill>
              </a:rPr>
              <a:t>Школьная </a:t>
            </a:r>
            <a:r>
              <a:rPr lang="ru-RU" sz="2000" b="1" dirty="0" smtClean="0">
                <a:solidFill>
                  <a:srgbClr val="333399"/>
                </a:solidFill>
              </a:rPr>
              <a:t>б-ка).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580" y="1269736"/>
            <a:ext cx="4831893" cy="46016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11960" y="2132856"/>
            <a:ext cx="4464497" cy="323165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rgbClr val="333399"/>
                </a:solidFill>
              </a:rPr>
              <a:t>• Повесть о герое </a:t>
            </a:r>
            <a:r>
              <a:rPr lang="ru-RU" sz="2000" dirty="0" smtClean="0">
                <a:solidFill>
                  <a:srgbClr val="333399"/>
                </a:solidFill>
              </a:rPr>
              <a:t>Советского Союза </a:t>
            </a:r>
            <a:r>
              <a:rPr lang="ru-RU" sz="2000" dirty="0">
                <a:solidFill>
                  <a:srgbClr val="333399"/>
                </a:solidFill>
              </a:rPr>
              <a:t>– летчике Алексея </a:t>
            </a:r>
            <a:r>
              <a:rPr lang="ru-RU" sz="2000" dirty="0" smtClean="0">
                <a:solidFill>
                  <a:srgbClr val="333399"/>
                </a:solidFill>
              </a:rPr>
              <a:t>Маресьеве, который </a:t>
            </a:r>
            <a:r>
              <a:rPr lang="ru-RU" sz="2000" dirty="0">
                <a:solidFill>
                  <a:srgbClr val="333399"/>
                </a:solidFill>
              </a:rPr>
              <a:t>был сбит в воздушном бою. 18 дней </a:t>
            </a:r>
            <a:r>
              <a:rPr lang="ru-RU" sz="2000" dirty="0" smtClean="0">
                <a:solidFill>
                  <a:srgbClr val="333399"/>
                </a:solidFill>
              </a:rPr>
              <a:t>он, раненый, полз </a:t>
            </a:r>
            <a:r>
              <a:rPr lang="ru-RU" sz="2000" dirty="0">
                <a:solidFill>
                  <a:srgbClr val="333399"/>
                </a:solidFill>
              </a:rPr>
              <a:t>по зимнему лесу к своим. </a:t>
            </a:r>
            <a:r>
              <a:rPr lang="ru-RU" sz="2000" dirty="0" err="1">
                <a:solidFill>
                  <a:srgbClr val="333399"/>
                </a:solidFill>
              </a:rPr>
              <a:t>Маресьев</a:t>
            </a:r>
            <a:r>
              <a:rPr lang="ru-RU" sz="2000" dirty="0">
                <a:solidFill>
                  <a:srgbClr val="333399"/>
                </a:solidFill>
              </a:rPr>
              <a:t> отморозил ноги, но вернулся в строй и продолжал </a:t>
            </a:r>
            <a:r>
              <a:rPr lang="ru-RU" sz="2000" dirty="0" smtClean="0">
                <a:solidFill>
                  <a:srgbClr val="333399"/>
                </a:solidFill>
              </a:rPr>
              <a:t>летать и бить врага.</a:t>
            </a:r>
          </a:p>
          <a:p>
            <a:pPr algn="just"/>
            <a:r>
              <a:rPr lang="ru-RU" sz="2000" dirty="0" smtClean="0">
                <a:solidFill>
                  <a:srgbClr val="333399"/>
                </a:solidFill>
              </a:rPr>
              <a:t>• Книга - юбиляр 2016 г. (70 лет).</a:t>
            </a:r>
            <a:endParaRPr lang="ru-RU" sz="2000" dirty="0">
              <a:solidFill>
                <a:srgbClr val="333399"/>
              </a:solidFill>
            </a:endParaRPr>
          </a:p>
          <a:p>
            <a:pPr algn="just"/>
            <a:r>
              <a:rPr lang="ru-RU" sz="2000" dirty="0">
                <a:solidFill>
                  <a:srgbClr val="333399"/>
                </a:solidFill>
              </a:rPr>
              <a:t>• </a:t>
            </a:r>
            <a:r>
              <a:rPr lang="ru-RU" sz="2000" dirty="0" smtClean="0">
                <a:solidFill>
                  <a:srgbClr val="333399"/>
                </a:solidFill>
              </a:rPr>
              <a:t>Прочитать повесть </a:t>
            </a:r>
            <a:r>
              <a:rPr lang="ru-RU" sz="22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он-</a:t>
            </a:r>
            <a:r>
              <a:rPr lang="ru-RU" sz="2200" dirty="0" err="1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лайн</a:t>
            </a:r>
            <a:endParaRPr lang="ru-RU" sz="2200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solidFill>
                  <a:srgbClr val="000000"/>
                </a:solidFill>
              </a:rPr>
              <a:t> • </a:t>
            </a:r>
            <a:r>
              <a:rPr lang="ru-RU" sz="2000" dirty="0" smtClean="0">
                <a:solidFill>
                  <a:srgbClr val="333399"/>
                </a:solidFill>
                <a:hlinkClick r:id="rId4" action="ppaction://hlinkfile"/>
              </a:rPr>
              <a:t>Отзыв кадета </a:t>
            </a:r>
            <a:r>
              <a:rPr lang="ru-RU" sz="2000" dirty="0" smtClean="0">
                <a:solidFill>
                  <a:srgbClr val="333399"/>
                </a:solidFill>
              </a:rPr>
              <a:t>о книге.</a:t>
            </a:r>
            <a:endParaRPr lang="ru-RU" sz="2000" dirty="0">
              <a:solidFill>
                <a:srgbClr val="333399"/>
              </a:solidFill>
            </a:endParaRPr>
          </a:p>
        </p:txBody>
      </p:sp>
      <p:pic>
        <p:nvPicPr>
          <p:cNvPr id="6" name="Рисунок 5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84784"/>
            <a:ext cx="2463499" cy="40871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Управляющая кнопка: возврат 6">
            <a:hlinkClick r:id="rId7" action="ppaction://hlinksldjump" highlightClick="1"/>
          </p:cNvPr>
          <p:cNvSpPr/>
          <p:nvPr/>
        </p:nvSpPr>
        <p:spPr>
          <a:xfrm>
            <a:off x="4843644" y="5871384"/>
            <a:ext cx="576064" cy="260531"/>
          </a:xfrm>
          <a:prstGeom prst="actionButtonReturn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520" y="6322640"/>
            <a:ext cx="494138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042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75656" y="476672"/>
            <a:ext cx="7344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333399"/>
                </a:solidFill>
              </a:rPr>
              <a:t>Ильина</a:t>
            </a:r>
            <a:r>
              <a:rPr lang="ru-RU" sz="2000" b="1" dirty="0">
                <a:solidFill>
                  <a:srgbClr val="333399"/>
                </a:solidFill>
              </a:rPr>
              <a:t>,  Е.Я. Четвертая высота: повесть / Е. Я. Ильина; </a:t>
            </a:r>
            <a:r>
              <a:rPr lang="ru-RU" sz="2000" b="1" dirty="0" err="1">
                <a:solidFill>
                  <a:srgbClr val="333399"/>
                </a:solidFill>
              </a:rPr>
              <a:t>оформл</a:t>
            </a:r>
            <a:r>
              <a:rPr lang="ru-RU" sz="2000" b="1" dirty="0">
                <a:solidFill>
                  <a:srgbClr val="333399"/>
                </a:solidFill>
              </a:rPr>
              <a:t>. А.Ю. </a:t>
            </a:r>
            <a:r>
              <a:rPr lang="ru-RU" sz="2000" b="1" dirty="0" err="1">
                <a:solidFill>
                  <a:srgbClr val="333399"/>
                </a:solidFill>
              </a:rPr>
              <a:t>Коджак</a:t>
            </a:r>
            <a:r>
              <a:rPr lang="ru-RU" sz="2000" b="1" dirty="0">
                <a:solidFill>
                  <a:srgbClr val="333399"/>
                </a:solidFill>
              </a:rPr>
              <a:t>. - М.: Госиздат. дет. лит., 1960. - 271 с. - (Школьная б-ка).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57148"/>
            <a:ext cx="4831893" cy="4601648"/>
          </a:xfrm>
          <a:prstGeom prst="rect">
            <a:avLst/>
          </a:prstGeom>
        </p:spPr>
      </p:pic>
      <p:pic>
        <p:nvPicPr>
          <p:cNvPr id="2" name="Рисунок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463" y="1642646"/>
            <a:ext cx="2541010" cy="35732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619673" y="2060848"/>
            <a:ext cx="4392488" cy="353943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2"/>
                </a:solidFill>
              </a:rPr>
              <a:t>• Повесть </a:t>
            </a:r>
            <a:r>
              <a:rPr lang="ru-RU" sz="2000" dirty="0">
                <a:solidFill>
                  <a:schemeClr val="accent2"/>
                </a:solidFill>
              </a:rPr>
              <a:t>о герое Великой Отечественной войны Гуле Королевой, о ее </a:t>
            </a:r>
            <a:r>
              <a:rPr lang="ru-RU" sz="2000" dirty="0" smtClean="0">
                <a:solidFill>
                  <a:schemeClr val="accent2"/>
                </a:solidFill>
              </a:rPr>
              <a:t>высотах и их преодолении, о детстве</a:t>
            </a:r>
            <a:r>
              <a:rPr lang="ru-RU" sz="2000" dirty="0">
                <a:solidFill>
                  <a:schemeClr val="accent2"/>
                </a:solidFill>
              </a:rPr>
              <a:t>, о школьных годах, о том как она побывала в Артеке, как снималась в фильме, о ее юности и трагической гибели на фронте</a:t>
            </a:r>
            <a:r>
              <a:rPr lang="ru-RU" sz="2000" dirty="0" smtClean="0">
                <a:solidFill>
                  <a:schemeClr val="accent2"/>
                </a:solidFill>
              </a:rPr>
              <a:t>.</a:t>
            </a:r>
          </a:p>
          <a:p>
            <a:pPr lvl="0" algn="just"/>
            <a:r>
              <a:rPr lang="ru-RU" sz="2000" dirty="0">
                <a:solidFill>
                  <a:srgbClr val="333399"/>
                </a:solidFill>
              </a:rPr>
              <a:t>• Книга - юбиляр 2016 г. (70 лет</a:t>
            </a:r>
            <a:r>
              <a:rPr lang="ru-RU" sz="2000" dirty="0" smtClean="0">
                <a:solidFill>
                  <a:srgbClr val="333399"/>
                </a:solidFill>
              </a:rPr>
              <a:t>).</a:t>
            </a:r>
            <a:endParaRPr lang="ru-RU" sz="2000" dirty="0" smtClean="0">
              <a:solidFill>
                <a:schemeClr val="accent2"/>
              </a:solidFill>
            </a:endParaRPr>
          </a:p>
          <a:p>
            <a:pPr algn="just"/>
            <a:r>
              <a:rPr lang="ru-RU" sz="2000" dirty="0" smtClean="0">
                <a:solidFill>
                  <a:schemeClr val="accent2"/>
                </a:solidFill>
              </a:rPr>
              <a:t>• Прочитать книгу </a:t>
            </a:r>
            <a:r>
              <a:rPr lang="ru-RU" sz="2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он-</a:t>
            </a:r>
            <a:r>
              <a:rPr lang="ru-RU" sz="220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лайн</a:t>
            </a:r>
            <a:endParaRPr lang="ru-RU" sz="22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000" dirty="0" smtClean="0">
                <a:solidFill>
                  <a:schemeClr val="accent2"/>
                </a:solidFill>
              </a:rPr>
              <a:t>• </a:t>
            </a:r>
            <a:r>
              <a:rPr lang="ru-RU" sz="2000" dirty="0" smtClean="0">
                <a:solidFill>
                  <a:schemeClr val="accent2"/>
                </a:solidFill>
                <a:hlinkClick r:id="rId6" action="ppaction://hlinkfile"/>
              </a:rPr>
              <a:t>Отзывы кадетов </a:t>
            </a:r>
            <a:r>
              <a:rPr lang="ru-RU" sz="2000" dirty="0" smtClean="0">
                <a:solidFill>
                  <a:schemeClr val="accent2"/>
                </a:solidFill>
              </a:rPr>
              <a:t>о книге.</a:t>
            </a: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10" name="Управляющая кнопка: возврат 9">
            <a:hlinkClick r:id="rId7" action="ppaction://hlinksldjump" highlightClick="1"/>
          </p:cNvPr>
          <p:cNvSpPr/>
          <p:nvPr/>
        </p:nvSpPr>
        <p:spPr>
          <a:xfrm>
            <a:off x="4716016" y="5928529"/>
            <a:ext cx="576064" cy="260531"/>
          </a:xfrm>
          <a:prstGeom prst="actionButtonReturn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520" y="6322640"/>
            <a:ext cx="494138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156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75656" y="476672"/>
            <a:ext cx="7344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333399"/>
                </a:solidFill>
              </a:rPr>
              <a:t>Кассиль</a:t>
            </a:r>
            <a:r>
              <a:rPr lang="ru-RU" sz="2000" b="1" dirty="0">
                <a:solidFill>
                  <a:srgbClr val="333399"/>
                </a:solidFill>
              </a:rPr>
              <a:t>, Л.А.  Держись, капитан!: Лучшие произведения об отважных героях в одном томе / Л.А. Кассиль. - М.: АСТ: </a:t>
            </a:r>
            <a:r>
              <a:rPr lang="ru-RU" sz="2000" b="1" dirty="0" err="1">
                <a:solidFill>
                  <a:srgbClr val="333399"/>
                </a:solidFill>
              </a:rPr>
              <a:t>Астрель</a:t>
            </a:r>
            <a:r>
              <a:rPr lang="ru-RU" sz="2000" b="1" dirty="0">
                <a:solidFill>
                  <a:srgbClr val="333399"/>
                </a:solidFill>
              </a:rPr>
              <a:t>, 2011. - 831 с. – ISBN 978-5-9781-0635-0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641" y="1417216"/>
            <a:ext cx="4669800" cy="4447279"/>
          </a:xfrm>
          <a:prstGeom prst="rect">
            <a:avLst/>
          </a:prstGeom>
        </p:spPr>
      </p:pic>
      <p:pic>
        <p:nvPicPr>
          <p:cNvPr id="3" name="Рисунок 2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62104"/>
            <a:ext cx="2387380" cy="36705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067945" y="2132856"/>
            <a:ext cx="4320480" cy="2985433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accent2"/>
                </a:solidFill>
              </a:rPr>
              <a:t>• В годы войны </a:t>
            </a:r>
            <a:r>
              <a:rPr lang="ru-RU" sz="2000" dirty="0">
                <a:solidFill>
                  <a:schemeClr val="accent2"/>
                </a:solidFill>
                <a:hlinkClick r:id="rId5"/>
              </a:rPr>
              <a:t>писатель</a:t>
            </a:r>
            <a:r>
              <a:rPr lang="ru-RU" sz="2000" dirty="0">
                <a:solidFill>
                  <a:schemeClr val="accent2"/>
                </a:solidFill>
              </a:rPr>
              <a:t> посещал больницы, где лежали раненые дети. Случай, описанный в рассказе, был на самом деле. </a:t>
            </a:r>
          </a:p>
          <a:p>
            <a:pPr algn="just"/>
            <a:r>
              <a:rPr lang="ru-RU" sz="2000" dirty="0">
                <a:solidFill>
                  <a:schemeClr val="accent2"/>
                </a:solidFill>
              </a:rPr>
              <a:t>• Юный герой, капитан футбольной команды </a:t>
            </a:r>
            <a:r>
              <a:rPr lang="ru-RU" sz="2000" dirty="0" err="1">
                <a:solidFill>
                  <a:schemeClr val="accent2"/>
                </a:solidFill>
              </a:rPr>
              <a:t>Гриня</a:t>
            </a:r>
            <a:r>
              <a:rPr lang="ru-RU" sz="2000" dirty="0">
                <a:solidFill>
                  <a:schemeClr val="accent2"/>
                </a:solidFill>
              </a:rPr>
              <a:t> Филатов, остался без ноги, спасая </a:t>
            </a:r>
            <a:r>
              <a:rPr lang="ru-RU" sz="2000" dirty="0" smtClean="0">
                <a:solidFill>
                  <a:schemeClr val="accent2"/>
                </a:solidFill>
              </a:rPr>
              <a:t>девочку.</a:t>
            </a:r>
            <a:endParaRPr lang="ru-RU" sz="2000" dirty="0">
              <a:solidFill>
                <a:schemeClr val="accent2"/>
              </a:solidFill>
            </a:endParaRPr>
          </a:p>
          <a:p>
            <a:pPr algn="just"/>
            <a:r>
              <a:rPr lang="ru-RU" sz="2000" dirty="0">
                <a:solidFill>
                  <a:schemeClr val="accent2"/>
                </a:solidFill>
              </a:rPr>
              <a:t>• Прочитать рассказ </a:t>
            </a:r>
            <a:r>
              <a:rPr lang="ru-RU" sz="2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он-</a:t>
            </a:r>
            <a:r>
              <a:rPr lang="ru-RU" sz="220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лайн</a:t>
            </a:r>
            <a:endParaRPr lang="ru-RU" sz="22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chemeClr val="accent2"/>
                </a:solidFill>
              </a:rPr>
              <a:t> • </a:t>
            </a:r>
            <a:r>
              <a:rPr lang="ru-RU" sz="2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Отзывы</a:t>
            </a:r>
            <a:r>
              <a:rPr lang="ru-RU" sz="2000" dirty="0">
                <a:solidFill>
                  <a:schemeClr val="accent2"/>
                </a:solidFill>
              </a:rPr>
              <a:t> </a:t>
            </a:r>
            <a:r>
              <a:rPr lang="ru-RU" sz="2000" dirty="0" smtClean="0">
                <a:solidFill>
                  <a:schemeClr val="accent2"/>
                </a:solidFill>
              </a:rPr>
              <a:t>об издании.</a:t>
            </a: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7" name="Управляющая кнопка: возврат 6">
            <a:hlinkClick r:id="rId8" action="ppaction://hlinksldjump" highlightClick="1"/>
          </p:cNvPr>
          <p:cNvSpPr/>
          <p:nvPr/>
        </p:nvSpPr>
        <p:spPr>
          <a:xfrm>
            <a:off x="4783106" y="5881307"/>
            <a:ext cx="576064" cy="260531"/>
          </a:xfrm>
          <a:prstGeom prst="actionButtonReturn">
            <a:avLst/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520" y="6322640"/>
            <a:ext cx="494138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607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75656" y="476672"/>
            <a:ext cx="7344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333399"/>
                </a:solidFill>
              </a:rPr>
              <a:t>Катаев</a:t>
            </a:r>
            <a:r>
              <a:rPr lang="ru-RU" sz="2000" b="1" dirty="0">
                <a:solidFill>
                  <a:srgbClr val="333399"/>
                </a:solidFill>
              </a:rPr>
              <a:t>, В.П. Сын полка: повесть / В.П. Катаев; худ. И. </a:t>
            </a:r>
            <a:r>
              <a:rPr lang="ru-RU" sz="2000" b="1" dirty="0" err="1">
                <a:solidFill>
                  <a:srgbClr val="333399"/>
                </a:solidFill>
              </a:rPr>
              <a:t>Гринштейн</a:t>
            </a:r>
            <a:r>
              <a:rPr lang="ru-RU" sz="2000" b="1" dirty="0">
                <a:solidFill>
                  <a:srgbClr val="333399"/>
                </a:solidFill>
              </a:rPr>
              <a:t>. - М.: Дет. лит., 2013. - 235 с.: ил. - (Школьная б-ка). - ISBN 978-5-08-005076-3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450" y="1423339"/>
            <a:ext cx="4831893" cy="4601648"/>
          </a:xfrm>
          <a:prstGeom prst="rect">
            <a:avLst/>
          </a:prstGeom>
        </p:spPr>
      </p:pic>
      <p:pic>
        <p:nvPicPr>
          <p:cNvPr id="3" name="Рисунок 2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169" y="1556792"/>
            <a:ext cx="2534630" cy="38067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619673" y="2060848"/>
            <a:ext cx="4392488" cy="344709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accent2"/>
                </a:solidFill>
              </a:rPr>
              <a:t>• Повесть </a:t>
            </a:r>
            <a:r>
              <a:rPr lang="ru-RU" sz="2000" dirty="0" smtClean="0">
                <a:solidFill>
                  <a:schemeClr val="accent2"/>
                </a:solidFill>
              </a:rPr>
              <a:t>рассказывает </a:t>
            </a:r>
            <a:r>
              <a:rPr lang="ru-RU" sz="2000" dirty="0">
                <a:solidFill>
                  <a:schemeClr val="accent2"/>
                </a:solidFill>
              </a:rPr>
              <a:t>о </a:t>
            </a:r>
            <a:r>
              <a:rPr lang="ru-RU" sz="2000" dirty="0" smtClean="0">
                <a:solidFill>
                  <a:schemeClr val="accent2"/>
                </a:solidFill>
              </a:rPr>
              <a:t>мальчике Ване Солнцеве, </a:t>
            </a:r>
            <a:r>
              <a:rPr lang="ru-RU" sz="2000" dirty="0">
                <a:solidFill>
                  <a:schemeClr val="accent2"/>
                </a:solidFill>
              </a:rPr>
              <a:t>осиротевшем в годы Великой Отечественной войны и ставшем сыном полка. </a:t>
            </a:r>
            <a:endParaRPr lang="ru-RU" sz="2000" dirty="0" smtClean="0">
              <a:solidFill>
                <a:schemeClr val="accent2"/>
              </a:solidFill>
            </a:endParaRPr>
          </a:p>
          <a:p>
            <a:pPr algn="just"/>
            <a:r>
              <a:rPr lang="ru-RU" sz="2000" dirty="0">
                <a:solidFill>
                  <a:schemeClr val="accent2"/>
                </a:solidFill>
              </a:rPr>
              <a:t>• </a:t>
            </a:r>
            <a:r>
              <a:rPr lang="ru-RU" sz="2000" dirty="0" smtClean="0">
                <a:solidFill>
                  <a:schemeClr val="accent2"/>
                </a:solidFill>
              </a:rPr>
              <a:t>Почти </a:t>
            </a:r>
            <a:r>
              <a:rPr lang="ru-RU" sz="2000" dirty="0">
                <a:solidFill>
                  <a:schemeClr val="accent2"/>
                </a:solidFill>
              </a:rPr>
              <a:t>два года он скрывался в лесах и шел к своим. Его нашли разведчики, которые возвращались с </a:t>
            </a:r>
            <a:r>
              <a:rPr lang="ru-RU" sz="2000" dirty="0" smtClean="0">
                <a:solidFill>
                  <a:schemeClr val="accent2"/>
                </a:solidFill>
              </a:rPr>
              <a:t>задания.</a:t>
            </a:r>
          </a:p>
          <a:p>
            <a:pPr algn="just"/>
            <a:r>
              <a:rPr lang="ru-RU" sz="2000" dirty="0" smtClean="0">
                <a:solidFill>
                  <a:schemeClr val="accent2"/>
                </a:solidFill>
              </a:rPr>
              <a:t>• Что было потом? Читай книгу, можно и </a:t>
            </a:r>
            <a:r>
              <a:rPr lang="ru-RU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он-</a:t>
            </a:r>
            <a:r>
              <a:rPr lang="ru-RU" sz="200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лайн</a:t>
            </a:r>
            <a:r>
              <a:rPr lang="ru-RU" sz="2000" dirty="0" smtClean="0">
                <a:solidFill>
                  <a:schemeClr val="accent2"/>
                </a:solidFill>
              </a:rPr>
              <a:t>, знакомься с </a:t>
            </a:r>
            <a:r>
              <a:rPr lang="ru-RU" sz="2000" dirty="0" smtClean="0">
                <a:solidFill>
                  <a:schemeClr val="accent2"/>
                </a:solidFill>
                <a:hlinkClick r:id="rId6" action="ppaction://hlinkfile"/>
              </a:rPr>
              <a:t>отзывом</a:t>
            </a:r>
            <a:r>
              <a:rPr lang="ru-RU" sz="2000" dirty="0" smtClean="0">
                <a:solidFill>
                  <a:schemeClr val="accent2"/>
                </a:solidFill>
              </a:rPr>
              <a:t> товарища. </a:t>
            </a:r>
            <a:endParaRPr lang="ru-RU" sz="2000" dirty="0">
              <a:solidFill>
                <a:schemeClr val="accent2"/>
              </a:solidFill>
            </a:endParaRPr>
          </a:p>
          <a:p>
            <a:endParaRPr lang="ru-RU" dirty="0"/>
          </a:p>
        </p:txBody>
      </p:sp>
      <p:sp>
        <p:nvSpPr>
          <p:cNvPr id="6" name="Управляющая кнопка: возврат 5">
            <a:hlinkClick r:id="rId7" action="ppaction://hlinksldjump" highlightClick="1"/>
          </p:cNvPr>
          <p:cNvSpPr/>
          <p:nvPr/>
        </p:nvSpPr>
        <p:spPr>
          <a:xfrm>
            <a:off x="4572000" y="5879682"/>
            <a:ext cx="576064" cy="260531"/>
          </a:xfrm>
          <a:prstGeom prst="actionButtonReturn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520" y="6322640"/>
            <a:ext cx="494138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167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День Победы_06</Template>
  <TotalTime>898</TotalTime>
  <Words>956</Words>
  <Application>Microsoft Office PowerPoint</Application>
  <PresentationFormat>Экран (4:3)</PresentationFormat>
  <Paragraphs>78</Paragraphs>
  <Slides>12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Times New Roman</vt:lpstr>
      <vt:lpstr>День Победы_06</vt:lpstr>
      <vt:lpstr>Войны священные страницы</vt:lpstr>
      <vt:lpstr>Презентация PowerPoint</vt:lpstr>
      <vt:lpstr>Войны священные страницы</vt:lpstr>
      <vt:lpstr>Поговорим о хороших книгах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Используемые ресурсы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91</cp:revision>
  <dcterms:created xsi:type="dcterms:W3CDTF">2013-03-16T20:41:41Z</dcterms:created>
  <dcterms:modified xsi:type="dcterms:W3CDTF">2018-05-03T08:04:11Z</dcterms:modified>
</cp:coreProperties>
</file>