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36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омп\Desktop\Безымянный2.png"/>
          <p:cNvPicPr>
            <a:picLocks noChangeAspect="1" noChangeArrowheads="1"/>
          </p:cNvPicPr>
          <p:nvPr/>
        </p:nvPicPr>
        <p:blipFill>
          <a:blip r:embed="rId2" cstate="print"/>
          <a:srcRect l="7628" r="324"/>
          <a:stretch>
            <a:fillRect/>
          </a:stretch>
        </p:blipFill>
        <p:spPr bwMode="auto">
          <a:xfrm>
            <a:off x="0" y="0"/>
            <a:ext cx="6858000" cy="9157431"/>
          </a:xfrm>
          <a:prstGeom prst="rect">
            <a:avLst/>
          </a:prstGeom>
          <a:noFill/>
        </p:spPr>
      </p:pic>
      <p:pic>
        <p:nvPicPr>
          <p:cNvPr id="1029" name="Picture 5" descr="C:\Users\Комп\Desktop\174155-1275x1650-Puzzle-pieces-lg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-76200"/>
            <a:ext cx="31291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село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ПАМЯТНОЕ</a:t>
            </a:r>
            <a:endParaRPr lang="ru-RU" sz="32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6200" y="2133600"/>
            <a:ext cx="3657600" cy="838200"/>
          </a:xfrm>
          <a:prstGeom prst="wedgeRectCallout">
            <a:avLst>
              <a:gd name="adj1" fmla="val -5144"/>
              <a:gd name="adj2" fmla="val 60821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 rot="5400000">
            <a:off x="4114800" y="-152400"/>
            <a:ext cx="2438400" cy="2895600"/>
          </a:xfrm>
          <a:prstGeom prst="wedgeRectCallout">
            <a:avLst>
              <a:gd name="adj1" fmla="val -4981"/>
              <a:gd name="adj2" fmla="val 52261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 rot="10800000">
            <a:off x="4267200" y="2667000"/>
            <a:ext cx="2514600" cy="1828800"/>
          </a:xfrm>
          <a:prstGeom prst="wedgeRectCallout">
            <a:avLst>
              <a:gd name="adj1" fmla="val -3838"/>
              <a:gd name="adj2" fmla="val 5509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 rot="16200000">
            <a:off x="-342900" y="3681055"/>
            <a:ext cx="3276600" cy="2438400"/>
          </a:xfrm>
          <a:prstGeom prst="wedgeRectCallout">
            <a:avLst>
              <a:gd name="adj1" fmla="val -41610"/>
              <a:gd name="adj2" fmla="val 5442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>
          <a:xfrm rot="10800000">
            <a:off x="2667000" y="3276600"/>
            <a:ext cx="1447800" cy="2133600"/>
          </a:xfrm>
          <a:prstGeom prst="wedgeRectCallout">
            <a:avLst>
              <a:gd name="adj1" fmla="val -46327"/>
              <a:gd name="adj2" fmla="val 6455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 rot="10800000">
            <a:off x="76200" y="8458200"/>
            <a:ext cx="6705600" cy="609600"/>
          </a:xfrm>
          <a:prstGeom prst="wedgeRectCallout">
            <a:avLst>
              <a:gd name="adj1" fmla="val -36685"/>
              <a:gd name="adj2" fmla="val 6773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>
            <a:lum contrast="30000"/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6025"/>
          <a:stretch/>
        </p:blipFill>
        <p:spPr bwMode="auto">
          <a:xfrm>
            <a:off x="2590800" y="3443645"/>
            <a:ext cx="914400" cy="899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7" name="Рисунок 16" descr="C:\Users\Учитель\Desktop\Я люблю Ялуторовский район\санаторий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475" t="6542" r="5036" b="4673"/>
          <a:stretch>
            <a:fillRect/>
          </a:stretch>
        </p:blipFill>
        <p:spPr bwMode="auto">
          <a:xfrm>
            <a:off x="2590800" y="5562600"/>
            <a:ext cx="1600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20160727_101506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1167" t="22078" r="20901" b="17532"/>
          <a:stretch>
            <a:fillRect/>
          </a:stretch>
        </p:blipFill>
        <p:spPr bwMode="auto">
          <a:xfrm>
            <a:off x="1447800" y="4176355"/>
            <a:ext cx="1066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Комп\Desktop\ялял\P1040184.jpg"/>
          <p:cNvPicPr>
            <a:picLocks noChangeAspect="1" noChangeArrowheads="1"/>
          </p:cNvPicPr>
          <p:nvPr/>
        </p:nvPicPr>
        <p:blipFill>
          <a:blip r:embed="rId7" cstate="print"/>
          <a:srcRect l="17719" t="15845" r="18866" b="19336"/>
          <a:stretch>
            <a:fillRect/>
          </a:stretch>
        </p:blipFill>
        <p:spPr bwMode="auto">
          <a:xfrm>
            <a:off x="5638800" y="76200"/>
            <a:ext cx="115146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Комп\Desktop\ялял\XX7fY8qWdcw.jpg"/>
          <p:cNvPicPr>
            <a:picLocks noChangeAspect="1" noChangeArrowheads="1"/>
          </p:cNvPicPr>
          <p:nvPr/>
        </p:nvPicPr>
        <p:blipFill>
          <a:blip r:embed="rId8" cstate="print"/>
          <a:srcRect l="-9558" t="12139" r="-14693" b="-17140"/>
          <a:stretch>
            <a:fillRect/>
          </a:stretch>
        </p:blipFill>
        <p:spPr bwMode="auto">
          <a:xfrm>
            <a:off x="0" y="5562600"/>
            <a:ext cx="9144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C:\Users\Комп\Desktop\ялял\nt9bZacFw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3261955"/>
            <a:ext cx="683472" cy="121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" y="671155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ИСТОРИЯ НАЗВАНИЯ.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Одно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из предположений в том, что название произошло от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фамилии основателя деревни (это мог быть крестьянин либо казак) – 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Памятнов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Второе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- это место было памятным для людей. Еще задолго до прихода переселенцев здесь жили люди. Возможно, на этом месте было кладбище, о чем свидетельствуют захоронения в старой деревне, найденные при строительстве погребов. 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Третье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– торговые пути в давнее время шли по рекам. Тогда не миновать купцам памятного места слияния рек Исеть и Тобол. Предков нашего села называли «водохлебами» из-за частых наводнений.</a:t>
            </a:r>
            <a:endParaRPr kumimoji="0" lang="ru-RU" sz="8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86200" y="762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КРЕСТЬЯНКА РОЖАЛА КНЯЗЕЙ.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1843 году из Туринска в Ялуторовск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перевели двух ссыльных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декабристов – Ивана Ивановича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Пущина и  Евгения Петровича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Оболенского. В доме в услужении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И.И.Пущина состояла очень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некрасивая рябая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двадцативосьмилетняя девушка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Варвара Самсоновна Баранова,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вольноотпущенная крестьянка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с.Памятное. Евгений Петрович Оболенский- потомок Рюриковичей, представитель княжеского рода, пожелал соединить с ней свою судьбу Варвара родила Евгению Петровичу восьмерых детей. Сейчас 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памятнинская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крестьянка  Варвара Самсоновна вписана в родовую книгу российского дворянства в самую почетную шестую ее часть как княгиня Оболенская.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Рисунок 10"/>
          <p:cNvPicPr>
            <a:picLocks noChangeAspect="1" noChangeArrowheads="1"/>
          </p:cNvPicPr>
          <p:nvPr/>
        </p:nvPicPr>
        <p:blipFill>
          <a:blip r:embed="rId10" cstate="print"/>
          <a:srcRect t="15686" r="4644" b="28699"/>
          <a:stretch>
            <a:fillRect/>
          </a:stretch>
        </p:blipFill>
        <p:spPr bwMode="auto">
          <a:xfrm>
            <a:off x="76200" y="2133600"/>
            <a:ext cx="1143000" cy="65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66800" y="21336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ВТОРАЯ ЖИЗНЬ ДОМА.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нашем селе на углу улиц Коммунарская и Ворошилова стоит деревянный жилой дом. Раньше в нём находилась сельская библиотека.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 революции на этом месте стояла часовня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67200" y="2667000"/>
            <a:ext cx="251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ЛЕГЕНДА СЕЛА ПАМЯТНОЕ. 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 каждой деревне, селе, городе есть свои мифы, легенды. Одна из легенд нашего села связана с девушкой Ольгой.  Если от реки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Встретинка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 идти в сторону санатория – профилактория «Сосновый бор», есть лог. Он бывает полный, бывает нет. Называется он «Олин лог». Согласно легенде, в селе Памятное жила девушка Оля, которая сильно любила одного парня, а он, якобы, изменил ей и полюбил другую. Ольга не смогла пережить предательство любимого, пошла и утопилась в логе. С того времени и прозвали этот лог «Олин лог».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" y="3200400"/>
            <a:ext cx="2438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ПАМЯТНЫЕ ЗНАКИ.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с. Памятное установлен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памятник односельчанам,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погибшим  в годы Великой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Отечественной войны. Всего из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92 ушедших на фронт жителей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с. Памятное вернулись домой 42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человека.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1968 году по инициативе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партийной организации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школы совместно 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комитетом комсомола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Советом пионерской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дружины на территории школы был установлен бюст легендарному советскому разведчику, Герою Советского Союза Николаю Ивановичу Кузнецову, чье имя с 1968 по 1990 годы носила пионерская дружина школы.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В 2016 году в с. Памятное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разбит сквер Памяти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воинской славы. В нем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установлен мемориал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форме пятиконечной звезды. Это место проведения районных патриотических мероприятий.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67000" y="3276600"/>
            <a:ext cx="1447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ЖЕНЩИНА-ТРАКТОРИСТ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Юрина Мария</a:t>
            </a:r>
          </a:p>
          <a:p>
            <a:pPr algn="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                      Викторовна.</a:t>
            </a:r>
          </a:p>
          <a:p>
            <a:pPr algn="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Родилась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</a:t>
            </a:r>
          </a:p>
          <a:p>
            <a:pPr algn="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1929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году. 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Послевойны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длительное</a:t>
            </a:r>
          </a:p>
          <a:p>
            <a:pPr algn="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время работала </a:t>
            </a:r>
          </a:p>
          <a:p>
            <a:pPr algn="just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трактористкой в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родном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селе. Награждена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двумя медалями ВДНХ, медалью за доблестный труд в годы войны,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орденом «Знак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почета», два знака победителя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соцсоревнования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" name="Рисунок 33"/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8571"/>
          <a:stretch>
            <a:fillRect/>
          </a:stretch>
        </p:blipFill>
        <p:spPr bwMode="auto">
          <a:xfrm>
            <a:off x="76200" y="6705600"/>
            <a:ext cx="9144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/>
          <p:nvPr/>
        </p:nvPicPr>
        <p:blipFill>
          <a:blip r:embed="rId1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543800"/>
            <a:ext cx="1381125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Рисунок 11" descr="СК «Юбилейный»:   самое интересное ещё вперед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326092">
            <a:off x="5324451" y="6306370"/>
            <a:ext cx="1496337" cy="99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67200" y="4648200"/>
            <a:ext cx="2514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САНАТОРИЙ-ПРОФИЛАКТОРИЙ «СОСНОВЫЙ БОР»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уютно расположился на берегу старицы реки Исеть, всего в 3,5 км от Ялуторовска. Хрустальный воздух соснового бора и прозрачная тишина окрестностей позволяют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оценить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чудодейственное воздействие матушки-природы. Из скважины, глубиной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1378м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поступает лечебная, хлоридно-натриевая 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йодо-бромная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вода. Температура воды в уникальном источнике +40 °С.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 rot="10800000" flipV="1">
            <a:off x="76200" y="84582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ЗАВОД «ЯЛУТОРОВСКИЙ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».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территории села находится завод пищевого оборудования «Ялуторовский». Он расположен в здании бывших ремонтных тракторных мастерских совхоза им. Чкалова. 23 ноября 2013 года состоялось официальное открытие и запуск завода.   ООО Завод пищевого оборудования «Ялуторовский» специализируется на изготовлении оборудования для предприятий и организаций общественного питания и кондитерских.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191000" y="6248400"/>
            <a:ext cx="259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СПОРТИВНЫЙ КОМПЛЕКС «ЮБИЛЕЙНЫЙ».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Официальное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открытие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состоялось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декабря 2014 года. 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спортивном зале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можно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играть в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волейбол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баскетбол,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гандбол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мини-футбол. 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Трибуны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вмещают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порядка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230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болельщиков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На базе СК тренируется районная сборная по мини-футболу «Изумруд». Оборудован зал атлетической гимнастики, организованы занятия по художественной гимнастике, лечебной физкультуре.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28600" y="3810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СТРАНИЦЫ ИСТОРИИ</a:t>
            </a:r>
            <a:endParaRPr kumimoji="0" lang="ru-RU" sz="11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05000" y="2971800"/>
            <a:ext cx="1766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ПАМЯТНОЕ СЕГОДНЯ</a:t>
            </a:r>
            <a:endParaRPr lang="ru-RU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 rot="10800000">
            <a:off x="76200" y="685800"/>
            <a:ext cx="3657600" cy="1295400"/>
          </a:xfrm>
          <a:prstGeom prst="wedgeRectCallout">
            <a:avLst>
              <a:gd name="adj1" fmla="val -7032"/>
              <a:gd name="adj2" fmla="val 6107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ая выноска 44"/>
          <p:cNvSpPr/>
          <p:nvPr/>
        </p:nvSpPr>
        <p:spPr>
          <a:xfrm rot="10800000">
            <a:off x="4191000" y="6248400"/>
            <a:ext cx="2590800" cy="1828800"/>
          </a:xfrm>
          <a:prstGeom prst="wedgeRectCallout">
            <a:avLst>
              <a:gd name="adj1" fmla="val 35819"/>
              <a:gd name="adj2" fmla="val -5630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76200" y="6705600"/>
            <a:ext cx="3962400" cy="1600200"/>
          </a:xfrm>
          <a:prstGeom prst="wedgeRectCallout">
            <a:avLst>
              <a:gd name="adj1" fmla="val 40529"/>
              <a:gd name="adj2" fmla="val -56341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66800" y="2743200"/>
            <a:ext cx="24653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Святого 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Сергия Радонежского чудотворца.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 rot="5400000">
            <a:off x="4800600" y="4114800"/>
            <a:ext cx="1447800" cy="2514600"/>
          </a:xfrm>
          <a:prstGeom prst="wedgeRectCallout">
            <a:avLst>
              <a:gd name="adj1" fmla="val 26750"/>
              <a:gd name="adj2" fmla="val 6796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6200" y="67056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ШКОЛА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Здание первой деревянной  школы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было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построено и открыто в 1929 году. Обучение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проходило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только для детей 1-4 классов. Первым директором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была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Полина Александровна Шемякина. В 1958 году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встал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вопрос о строительстве семилетней   школы. Строили «всем миром». В 1961 году открылась восьмилетняя школа. Учились дети из сел 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Зиново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Сосновки, Южной. Для этого был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построен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интернат, где ребята из дальних деревень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могли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жить. Позже в этом же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здании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была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открыта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средняя школа. В 1975 году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руководством директора Мальцевой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Тамары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Георгиевны началось строительство средней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школы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В ноябре 1985 года было открыто новое большое здание.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709</Words>
  <Application>Microsoft Office PowerPoint</Application>
  <PresentationFormat>Экран (4:3)</PresentationFormat>
  <Paragraphs>66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Комп</cp:lastModifiedBy>
  <cp:revision>20</cp:revision>
  <dcterms:created xsi:type="dcterms:W3CDTF">2017-04-04T12:55:00Z</dcterms:created>
  <dcterms:modified xsi:type="dcterms:W3CDTF">2017-04-04T17:53:36Z</dcterms:modified>
</cp:coreProperties>
</file>