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7"/>
  </p:handoutMasterIdLst>
  <p:sldIdLst>
    <p:sldId id="256" r:id="rId2"/>
    <p:sldId id="257" r:id="rId3"/>
    <p:sldId id="258" r:id="rId4"/>
    <p:sldId id="259" r:id="rId5"/>
    <p:sldId id="260" r:id="rId6"/>
    <p:sldId id="261" r:id="rId7"/>
    <p:sldId id="262" r:id="rId8"/>
    <p:sldId id="264" r:id="rId9"/>
    <p:sldId id="279" r:id="rId10"/>
    <p:sldId id="281" r:id="rId11"/>
    <p:sldId id="265" r:id="rId12"/>
    <p:sldId id="266" r:id="rId13"/>
    <p:sldId id="280" r:id="rId14"/>
    <p:sldId id="267" r:id="rId15"/>
    <p:sldId id="278" r:id="rId16"/>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17" autoAdjust="0"/>
  </p:normalViewPr>
  <p:slideViewPr>
    <p:cSldViewPr>
      <p:cViewPr varScale="1">
        <p:scale>
          <a:sx n="104" d="100"/>
          <a:sy n="104" d="100"/>
        </p:scale>
        <p:origin x="-174" y="-90"/>
      </p:cViewPr>
      <p:guideLst>
        <p:guide orient="horz" pos="2160"/>
        <p:guide pos="2880"/>
      </p:guideLst>
    </p:cSldViewPr>
  </p:slideViewPr>
  <p:outlineViewPr>
    <p:cViewPr>
      <p:scale>
        <a:sx n="33" d="100"/>
        <a:sy n="33" d="100"/>
      </p:scale>
      <p:origin x="0" y="1597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8EA0A1-B888-4F3F-A1CB-A0B7E3D40F2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E11DC9AA-3CF0-4AE3-A65B-DF9F31FE1B91}">
      <dgm:prSet phldrT="[Текст]"/>
      <dgm:spPr/>
      <dgm:t>
        <a:bodyPr/>
        <a:lstStyle/>
        <a:p>
          <a:r>
            <a:rPr lang="ru-RU" dirty="0" smtClean="0"/>
            <a:t>Головная вошь</a:t>
          </a:r>
          <a:endParaRPr lang="ru-RU" dirty="0"/>
        </a:p>
      </dgm:t>
    </dgm:pt>
    <dgm:pt modelId="{96E00594-2E12-458B-B8FD-EDE8A43AB0C4}" type="parTrans" cxnId="{4C718BF9-79C6-4E6C-8854-5B86E63543E4}">
      <dgm:prSet/>
      <dgm:spPr/>
      <dgm:t>
        <a:bodyPr/>
        <a:lstStyle/>
        <a:p>
          <a:endParaRPr lang="ru-RU"/>
        </a:p>
      </dgm:t>
    </dgm:pt>
    <dgm:pt modelId="{D53CB3F8-BB63-4D9C-9066-365AF1928118}" type="sibTrans" cxnId="{4C718BF9-79C6-4E6C-8854-5B86E63543E4}">
      <dgm:prSet/>
      <dgm:spPr/>
      <dgm:t>
        <a:bodyPr/>
        <a:lstStyle/>
        <a:p>
          <a:endParaRPr lang="ru-RU"/>
        </a:p>
      </dgm:t>
    </dgm:pt>
    <dgm:pt modelId="{0E72F748-16D5-4E89-8AF3-0ECCA2129C4A}">
      <dgm:prSet phldrT="[Текст]"/>
      <dgm:spPr/>
      <dgm:t>
        <a:bodyPr/>
        <a:lstStyle/>
        <a:p>
          <a:r>
            <a:rPr lang="ru-RU" dirty="0" smtClean="0"/>
            <a:t>ГОЛОВНОЙ ПЕДИКУЛЁЗ</a:t>
          </a:r>
          <a:endParaRPr lang="ru-RU" dirty="0"/>
        </a:p>
      </dgm:t>
    </dgm:pt>
    <dgm:pt modelId="{89DCF21A-7A63-4F4A-98EF-0F1520CA7227}" type="parTrans" cxnId="{AEF48243-F5A1-4E64-A8EA-0F6967F3FAFA}">
      <dgm:prSet/>
      <dgm:spPr/>
      <dgm:t>
        <a:bodyPr/>
        <a:lstStyle/>
        <a:p>
          <a:endParaRPr lang="ru-RU"/>
        </a:p>
      </dgm:t>
    </dgm:pt>
    <dgm:pt modelId="{7BBE44F4-61AC-49FD-8DAC-CFBBDEC7B10F}" type="sibTrans" cxnId="{AEF48243-F5A1-4E64-A8EA-0F6967F3FAFA}">
      <dgm:prSet/>
      <dgm:spPr/>
      <dgm:t>
        <a:bodyPr/>
        <a:lstStyle/>
        <a:p>
          <a:endParaRPr lang="ru-RU"/>
        </a:p>
      </dgm:t>
    </dgm:pt>
    <dgm:pt modelId="{D1376E6B-E0AE-4950-A7E0-2C0E94968BC4}">
      <dgm:prSet phldrT="[Текст]"/>
      <dgm:spPr/>
      <dgm:t>
        <a:bodyPr/>
        <a:lstStyle/>
        <a:p>
          <a:r>
            <a:rPr lang="ru-RU" dirty="0" smtClean="0"/>
            <a:t>Платяная вошь</a:t>
          </a:r>
          <a:endParaRPr lang="ru-RU" dirty="0"/>
        </a:p>
      </dgm:t>
    </dgm:pt>
    <dgm:pt modelId="{9702A819-5952-4571-8B7D-5F9F89103859}" type="parTrans" cxnId="{ED391DF5-5629-4962-B93F-781101DC87AB}">
      <dgm:prSet/>
      <dgm:spPr/>
      <dgm:t>
        <a:bodyPr/>
        <a:lstStyle/>
        <a:p>
          <a:endParaRPr lang="ru-RU"/>
        </a:p>
      </dgm:t>
    </dgm:pt>
    <dgm:pt modelId="{648DF347-3BDC-46A7-A41D-6CA05C28AEF6}" type="sibTrans" cxnId="{ED391DF5-5629-4962-B93F-781101DC87AB}">
      <dgm:prSet/>
      <dgm:spPr/>
      <dgm:t>
        <a:bodyPr/>
        <a:lstStyle/>
        <a:p>
          <a:endParaRPr lang="ru-RU"/>
        </a:p>
      </dgm:t>
    </dgm:pt>
    <dgm:pt modelId="{4D4351EB-E980-4C93-88CF-9FD40854359D}">
      <dgm:prSet phldrT="[Текст]"/>
      <dgm:spPr/>
      <dgm:t>
        <a:bodyPr/>
        <a:lstStyle/>
        <a:p>
          <a:r>
            <a:rPr lang="ru-RU" dirty="0" smtClean="0"/>
            <a:t>ПЛАТЯНОЙ ПЕДИКУЛЁЗ</a:t>
          </a:r>
          <a:endParaRPr lang="ru-RU" dirty="0"/>
        </a:p>
      </dgm:t>
    </dgm:pt>
    <dgm:pt modelId="{45CDCD38-39B8-4151-AF1F-2B3164F8A2F8}" type="parTrans" cxnId="{5623B6EC-854A-4A2D-A355-FA99BD9F4028}">
      <dgm:prSet/>
      <dgm:spPr/>
      <dgm:t>
        <a:bodyPr/>
        <a:lstStyle/>
        <a:p>
          <a:endParaRPr lang="ru-RU"/>
        </a:p>
      </dgm:t>
    </dgm:pt>
    <dgm:pt modelId="{1BAB50B7-2D8E-4CC3-AD64-DBA9F12A4A14}" type="sibTrans" cxnId="{5623B6EC-854A-4A2D-A355-FA99BD9F4028}">
      <dgm:prSet/>
      <dgm:spPr/>
      <dgm:t>
        <a:bodyPr/>
        <a:lstStyle/>
        <a:p>
          <a:endParaRPr lang="ru-RU"/>
        </a:p>
      </dgm:t>
    </dgm:pt>
    <dgm:pt modelId="{288D5E25-1E57-49F6-ABCA-DA844E872965}">
      <dgm:prSet phldrT="[Текст]"/>
      <dgm:spPr/>
      <dgm:t>
        <a:bodyPr/>
        <a:lstStyle/>
        <a:p>
          <a:r>
            <a:rPr lang="ru-RU" dirty="0" smtClean="0"/>
            <a:t>Лобковая вошь</a:t>
          </a:r>
          <a:endParaRPr lang="ru-RU" dirty="0"/>
        </a:p>
      </dgm:t>
    </dgm:pt>
    <dgm:pt modelId="{EC79EA79-AD13-42E8-9156-A706876FC179}" type="parTrans" cxnId="{0FDCB3B8-F98D-433A-925B-D780F4A2937D}">
      <dgm:prSet/>
      <dgm:spPr/>
      <dgm:t>
        <a:bodyPr/>
        <a:lstStyle/>
        <a:p>
          <a:endParaRPr lang="ru-RU"/>
        </a:p>
      </dgm:t>
    </dgm:pt>
    <dgm:pt modelId="{9B8BB53A-92EE-42BE-9686-7E827F79FEF1}" type="sibTrans" cxnId="{0FDCB3B8-F98D-433A-925B-D780F4A2937D}">
      <dgm:prSet/>
      <dgm:spPr/>
      <dgm:t>
        <a:bodyPr/>
        <a:lstStyle/>
        <a:p>
          <a:endParaRPr lang="ru-RU"/>
        </a:p>
      </dgm:t>
    </dgm:pt>
    <dgm:pt modelId="{3B19F723-7C57-4981-8887-BF5BB5D7D862}">
      <dgm:prSet phldrT="[Текст]"/>
      <dgm:spPr/>
      <dgm:t>
        <a:bodyPr/>
        <a:lstStyle/>
        <a:p>
          <a:r>
            <a:rPr lang="ru-RU" dirty="0" smtClean="0"/>
            <a:t>ЛОБКОВЫЙ ПЕДИКУЛЁЗ</a:t>
          </a:r>
          <a:endParaRPr lang="ru-RU" dirty="0"/>
        </a:p>
      </dgm:t>
    </dgm:pt>
    <dgm:pt modelId="{6300C1F9-CDC5-47D3-8775-FA83090E8F0D}" type="parTrans" cxnId="{89F1F2BA-CF4E-4580-B70B-B33D8087D559}">
      <dgm:prSet/>
      <dgm:spPr/>
      <dgm:t>
        <a:bodyPr/>
        <a:lstStyle/>
        <a:p>
          <a:endParaRPr lang="ru-RU"/>
        </a:p>
      </dgm:t>
    </dgm:pt>
    <dgm:pt modelId="{09AC22D0-6C9D-4354-B877-794F5DF816C6}" type="sibTrans" cxnId="{89F1F2BA-CF4E-4580-B70B-B33D8087D559}">
      <dgm:prSet/>
      <dgm:spPr/>
      <dgm:t>
        <a:bodyPr/>
        <a:lstStyle/>
        <a:p>
          <a:endParaRPr lang="ru-RU"/>
        </a:p>
      </dgm:t>
    </dgm:pt>
    <dgm:pt modelId="{84FCEC37-24C9-4D13-B82D-4FA2F9B33DD6}" type="pres">
      <dgm:prSet presAssocID="{CE8EA0A1-B888-4F3F-A1CB-A0B7E3D40F20}" presName="linearFlow" presStyleCnt="0">
        <dgm:presLayoutVars>
          <dgm:dir/>
          <dgm:animLvl val="lvl"/>
          <dgm:resizeHandles val="exact"/>
        </dgm:presLayoutVars>
      </dgm:prSet>
      <dgm:spPr/>
      <dgm:t>
        <a:bodyPr/>
        <a:lstStyle/>
        <a:p>
          <a:endParaRPr lang="ru-RU"/>
        </a:p>
      </dgm:t>
    </dgm:pt>
    <dgm:pt modelId="{FA4005DC-B162-45F9-ACD3-72928FB24612}" type="pres">
      <dgm:prSet presAssocID="{E11DC9AA-3CF0-4AE3-A65B-DF9F31FE1B91}" presName="composite" presStyleCnt="0"/>
      <dgm:spPr/>
    </dgm:pt>
    <dgm:pt modelId="{FF058CC6-A63A-478E-8343-3951549B4E20}" type="pres">
      <dgm:prSet presAssocID="{E11DC9AA-3CF0-4AE3-A65B-DF9F31FE1B91}" presName="parentText" presStyleLbl="alignNode1" presStyleIdx="0" presStyleCnt="3">
        <dgm:presLayoutVars>
          <dgm:chMax val="1"/>
          <dgm:bulletEnabled val="1"/>
        </dgm:presLayoutVars>
      </dgm:prSet>
      <dgm:spPr/>
      <dgm:t>
        <a:bodyPr/>
        <a:lstStyle/>
        <a:p>
          <a:endParaRPr lang="ru-RU"/>
        </a:p>
      </dgm:t>
    </dgm:pt>
    <dgm:pt modelId="{387F4956-8D4E-47A3-A0C8-448275579AE6}" type="pres">
      <dgm:prSet presAssocID="{E11DC9AA-3CF0-4AE3-A65B-DF9F31FE1B91}" presName="descendantText" presStyleLbl="alignAcc1" presStyleIdx="0" presStyleCnt="3" custLinFactNeighborX="-310" custLinFactNeighborY="8432">
        <dgm:presLayoutVars>
          <dgm:bulletEnabled val="1"/>
        </dgm:presLayoutVars>
      </dgm:prSet>
      <dgm:spPr/>
      <dgm:t>
        <a:bodyPr/>
        <a:lstStyle/>
        <a:p>
          <a:endParaRPr lang="ru-RU"/>
        </a:p>
      </dgm:t>
    </dgm:pt>
    <dgm:pt modelId="{DD3F197A-8CF5-43E3-8435-B0EF3E2C0ECB}" type="pres">
      <dgm:prSet presAssocID="{D53CB3F8-BB63-4D9C-9066-365AF1928118}" presName="sp" presStyleCnt="0"/>
      <dgm:spPr/>
    </dgm:pt>
    <dgm:pt modelId="{14D50217-27B7-463E-BC8E-FBC6483EF546}" type="pres">
      <dgm:prSet presAssocID="{D1376E6B-E0AE-4950-A7E0-2C0E94968BC4}" presName="composite" presStyleCnt="0"/>
      <dgm:spPr/>
    </dgm:pt>
    <dgm:pt modelId="{58A1DFBA-97E1-4014-B1AA-90E063DA5E9E}" type="pres">
      <dgm:prSet presAssocID="{D1376E6B-E0AE-4950-A7E0-2C0E94968BC4}" presName="parentText" presStyleLbl="alignNode1" presStyleIdx="1" presStyleCnt="3">
        <dgm:presLayoutVars>
          <dgm:chMax val="1"/>
          <dgm:bulletEnabled val="1"/>
        </dgm:presLayoutVars>
      </dgm:prSet>
      <dgm:spPr/>
      <dgm:t>
        <a:bodyPr/>
        <a:lstStyle/>
        <a:p>
          <a:endParaRPr lang="ru-RU"/>
        </a:p>
      </dgm:t>
    </dgm:pt>
    <dgm:pt modelId="{F9CB14B0-CCC7-432E-8A89-7F05974B6AE6}" type="pres">
      <dgm:prSet presAssocID="{D1376E6B-E0AE-4950-A7E0-2C0E94968BC4}" presName="descendantText" presStyleLbl="alignAcc1" presStyleIdx="1" presStyleCnt="3">
        <dgm:presLayoutVars>
          <dgm:bulletEnabled val="1"/>
        </dgm:presLayoutVars>
      </dgm:prSet>
      <dgm:spPr/>
      <dgm:t>
        <a:bodyPr/>
        <a:lstStyle/>
        <a:p>
          <a:endParaRPr lang="ru-RU"/>
        </a:p>
      </dgm:t>
    </dgm:pt>
    <dgm:pt modelId="{B851299A-46FA-46E6-89CB-A36D451A5127}" type="pres">
      <dgm:prSet presAssocID="{648DF347-3BDC-46A7-A41D-6CA05C28AEF6}" presName="sp" presStyleCnt="0"/>
      <dgm:spPr/>
    </dgm:pt>
    <dgm:pt modelId="{ED651CB9-5EF1-4ED3-99CF-D17C7A48BBA7}" type="pres">
      <dgm:prSet presAssocID="{288D5E25-1E57-49F6-ABCA-DA844E872965}" presName="composite" presStyleCnt="0"/>
      <dgm:spPr/>
    </dgm:pt>
    <dgm:pt modelId="{09E93641-FEBC-4227-A60E-322E529233EA}" type="pres">
      <dgm:prSet presAssocID="{288D5E25-1E57-49F6-ABCA-DA844E872965}" presName="parentText" presStyleLbl="alignNode1" presStyleIdx="2" presStyleCnt="3">
        <dgm:presLayoutVars>
          <dgm:chMax val="1"/>
          <dgm:bulletEnabled val="1"/>
        </dgm:presLayoutVars>
      </dgm:prSet>
      <dgm:spPr/>
      <dgm:t>
        <a:bodyPr/>
        <a:lstStyle/>
        <a:p>
          <a:endParaRPr lang="ru-RU"/>
        </a:p>
      </dgm:t>
    </dgm:pt>
    <dgm:pt modelId="{28A061BF-1426-4B77-973B-C22AD5026A13}" type="pres">
      <dgm:prSet presAssocID="{288D5E25-1E57-49F6-ABCA-DA844E872965}" presName="descendantText" presStyleLbl="alignAcc1" presStyleIdx="2" presStyleCnt="3">
        <dgm:presLayoutVars>
          <dgm:bulletEnabled val="1"/>
        </dgm:presLayoutVars>
      </dgm:prSet>
      <dgm:spPr/>
      <dgm:t>
        <a:bodyPr/>
        <a:lstStyle/>
        <a:p>
          <a:endParaRPr lang="ru-RU"/>
        </a:p>
      </dgm:t>
    </dgm:pt>
  </dgm:ptLst>
  <dgm:cxnLst>
    <dgm:cxn modelId="{194AE067-C206-4689-AB8C-3056F7EEB93B}" type="presOf" srcId="{3B19F723-7C57-4981-8887-BF5BB5D7D862}" destId="{28A061BF-1426-4B77-973B-C22AD5026A13}" srcOrd="0" destOrd="0" presId="urn:microsoft.com/office/officeart/2005/8/layout/chevron2"/>
    <dgm:cxn modelId="{B1E014A0-537E-437A-9429-3DFAF62C2DD8}" type="presOf" srcId="{D1376E6B-E0AE-4950-A7E0-2C0E94968BC4}" destId="{58A1DFBA-97E1-4014-B1AA-90E063DA5E9E}" srcOrd="0" destOrd="0" presId="urn:microsoft.com/office/officeart/2005/8/layout/chevron2"/>
    <dgm:cxn modelId="{BE0E0753-A006-41B6-8BFA-62AA263EACD4}" type="presOf" srcId="{4D4351EB-E980-4C93-88CF-9FD40854359D}" destId="{F9CB14B0-CCC7-432E-8A89-7F05974B6AE6}" srcOrd="0" destOrd="0" presId="urn:microsoft.com/office/officeart/2005/8/layout/chevron2"/>
    <dgm:cxn modelId="{0FDCB3B8-F98D-433A-925B-D780F4A2937D}" srcId="{CE8EA0A1-B888-4F3F-A1CB-A0B7E3D40F20}" destId="{288D5E25-1E57-49F6-ABCA-DA844E872965}" srcOrd="2" destOrd="0" parTransId="{EC79EA79-AD13-42E8-9156-A706876FC179}" sibTransId="{9B8BB53A-92EE-42BE-9686-7E827F79FEF1}"/>
    <dgm:cxn modelId="{EE0B0D57-3D55-43B7-8D4F-13B78288B68C}" type="presOf" srcId="{CE8EA0A1-B888-4F3F-A1CB-A0B7E3D40F20}" destId="{84FCEC37-24C9-4D13-B82D-4FA2F9B33DD6}" srcOrd="0" destOrd="0" presId="urn:microsoft.com/office/officeart/2005/8/layout/chevron2"/>
    <dgm:cxn modelId="{E90D07C8-F4DB-461D-8BE1-A6A09D8623C1}" type="presOf" srcId="{E11DC9AA-3CF0-4AE3-A65B-DF9F31FE1B91}" destId="{FF058CC6-A63A-478E-8343-3951549B4E20}" srcOrd="0" destOrd="0" presId="urn:microsoft.com/office/officeart/2005/8/layout/chevron2"/>
    <dgm:cxn modelId="{C3FA3133-E692-43E2-8618-18D9E83E036B}" type="presOf" srcId="{288D5E25-1E57-49F6-ABCA-DA844E872965}" destId="{09E93641-FEBC-4227-A60E-322E529233EA}" srcOrd="0" destOrd="0" presId="urn:microsoft.com/office/officeart/2005/8/layout/chevron2"/>
    <dgm:cxn modelId="{4C718BF9-79C6-4E6C-8854-5B86E63543E4}" srcId="{CE8EA0A1-B888-4F3F-A1CB-A0B7E3D40F20}" destId="{E11DC9AA-3CF0-4AE3-A65B-DF9F31FE1B91}" srcOrd="0" destOrd="0" parTransId="{96E00594-2E12-458B-B8FD-EDE8A43AB0C4}" sibTransId="{D53CB3F8-BB63-4D9C-9066-365AF1928118}"/>
    <dgm:cxn modelId="{AEF48243-F5A1-4E64-A8EA-0F6967F3FAFA}" srcId="{E11DC9AA-3CF0-4AE3-A65B-DF9F31FE1B91}" destId="{0E72F748-16D5-4E89-8AF3-0ECCA2129C4A}" srcOrd="0" destOrd="0" parTransId="{89DCF21A-7A63-4F4A-98EF-0F1520CA7227}" sibTransId="{7BBE44F4-61AC-49FD-8DAC-CFBBDEC7B10F}"/>
    <dgm:cxn modelId="{5623B6EC-854A-4A2D-A355-FA99BD9F4028}" srcId="{D1376E6B-E0AE-4950-A7E0-2C0E94968BC4}" destId="{4D4351EB-E980-4C93-88CF-9FD40854359D}" srcOrd="0" destOrd="0" parTransId="{45CDCD38-39B8-4151-AF1F-2B3164F8A2F8}" sibTransId="{1BAB50B7-2D8E-4CC3-AD64-DBA9F12A4A14}"/>
    <dgm:cxn modelId="{89F1F2BA-CF4E-4580-B70B-B33D8087D559}" srcId="{288D5E25-1E57-49F6-ABCA-DA844E872965}" destId="{3B19F723-7C57-4981-8887-BF5BB5D7D862}" srcOrd="0" destOrd="0" parTransId="{6300C1F9-CDC5-47D3-8775-FA83090E8F0D}" sibTransId="{09AC22D0-6C9D-4354-B877-794F5DF816C6}"/>
    <dgm:cxn modelId="{A8D6CCA7-0553-4212-9383-8F93D2975E13}" type="presOf" srcId="{0E72F748-16D5-4E89-8AF3-0ECCA2129C4A}" destId="{387F4956-8D4E-47A3-A0C8-448275579AE6}" srcOrd="0" destOrd="0" presId="urn:microsoft.com/office/officeart/2005/8/layout/chevron2"/>
    <dgm:cxn modelId="{ED391DF5-5629-4962-B93F-781101DC87AB}" srcId="{CE8EA0A1-B888-4F3F-A1CB-A0B7E3D40F20}" destId="{D1376E6B-E0AE-4950-A7E0-2C0E94968BC4}" srcOrd="1" destOrd="0" parTransId="{9702A819-5952-4571-8B7D-5F9F89103859}" sibTransId="{648DF347-3BDC-46A7-A41D-6CA05C28AEF6}"/>
    <dgm:cxn modelId="{350DDFA0-6238-4BF1-AF60-B1417CD95FD5}" type="presParOf" srcId="{84FCEC37-24C9-4D13-B82D-4FA2F9B33DD6}" destId="{FA4005DC-B162-45F9-ACD3-72928FB24612}" srcOrd="0" destOrd="0" presId="urn:microsoft.com/office/officeart/2005/8/layout/chevron2"/>
    <dgm:cxn modelId="{A3A71C8D-F383-49E5-9FF0-0B97322E2655}" type="presParOf" srcId="{FA4005DC-B162-45F9-ACD3-72928FB24612}" destId="{FF058CC6-A63A-478E-8343-3951549B4E20}" srcOrd="0" destOrd="0" presId="urn:microsoft.com/office/officeart/2005/8/layout/chevron2"/>
    <dgm:cxn modelId="{FDD0ED41-1EF4-4C28-870B-BE60901BBB52}" type="presParOf" srcId="{FA4005DC-B162-45F9-ACD3-72928FB24612}" destId="{387F4956-8D4E-47A3-A0C8-448275579AE6}" srcOrd="1" destOrd="0" presId="urn:microsoft.com/office/officeart/2005/8/layout/chevron2"/>
    <dgm:cxn modelId="{F6F9B12C-75CF-448C-A886-53EAB835D21D}" type="presParOf" srcId="{84FCEC37-24C9-4D13-B82D-4FA2F9B33DD6}" destId="{DD3F197A-8CF5-43E3-8435-B0EF3E2C0ECB}" srcOrd="1" destOrd="0" presId="urn:microsoft.com/office/officeart/2005/8/layout/chevron2"/>
    <dgm:cxn modelId="{37DD19E6-0299-4B3E-96E7-2EA7A5D264A4}" type="presParOf" srcId="{84FCEC37-24C9-4D13-B82D-4FA2F9B33DD6}" destId="{14D50217-27B7-463E-BC8E-FBC6483EF546}" srcOrd="2" destOrd="0" presId="urn:microsoft.com/office/officeart/2005/8/layout/chevron2"/>
    <dgm:cxn modelId="{67462732-40DA-4670-845C-9CE42A540F5D}" type="presParOf" srcId="{14D50217-27B7-463E-BC8E-FBC6483EF546}" destId="{58A1DFBA-97E1-4014-B1AA-90E063DA5E9E}" srcOrd="0" destOrd="0" presId="urn:microsoft.com/office/officeart/2005/8/layout/chevron2"/>
    <dgm:cxn modelId="{BA019F36-7986-45B8-A926-EAE93D30587E}" type="presParOf" srcId="{14D50217-27B7-463E-BC8E-FBC6483EF546}" destId="{F9CB14B0-CCC7-432E-8A89-7F05974B6AE6}" srcOrd="1" destOrd="0" presId="urn:microsoft.com/office/officeart/2005/8/layout/chevron2"/>
    <dgm:cxn modelId="{1CCC9471-DDE9-451B-A988-E881CD082F94}" type="presParOf" srcId="{84FCEC37-24C9-4D13-B82D-4FA2F9B33DD6}" destId="{B851299A-46FA-46E6-89CB-A36D451A5127}" srcOrd="3" destOrd="0" presId="urn:microsoft.com/office/officeart/2005/8/layout/chevron2"/>
    <dgm:cxn modelId="{1234A82D-69D1-4346-969A-2D7920EAC913}" type="presParOf" srcId="{84FCEC37-24C9-4D13-B82D-4FA2F9B33DD6}" destId="{ED651CB9-5EF1-4ED3-99CF-D17C7A48BBA7}" srcOrd="4" destOrd="0" presId="urn:microsoft.com/office/officeart/2005/8/layout/chevron2"/>
    <dgm:cxn modelId="{F0D12D2D-9E60-4902-A152-F426F1089950}" type="presParOf" srcId="{ED651CB9-5EF1-4ED3-99CF-D17C7A48BBA7}" destId="{09E93641-FEBC-4227-A60E-322E529233EA}" srcOrd="0" destOrd="0" presId="urn:microsoft.com/office/officeart/2005/8/layout/chevron2"/>
    <dgm:cxn modelId="{B1C66DD9-C663-4B0C-BA0A-D3EC7D5B98F9}" type="presParOf" srcId="{ED651CB9-5EF1-4ED3-99CF-D17C7A48BBA7}" destId="{28A061BF-1426-4B77-973B-C22AD5026A1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28DCA6F7-27D0-4432-9869-5EDC9F00E94C}" type="datetimeFigureOut">
              <a:rPr lang="ru-RU" smtClean="0"/>
              <a:pPr/>
              <a:t>13.01.2016</a:t>
            </a:fld>
            <a:endParaRPr lang="ru-RU"/>
          </a:p>
        </p:txBody>
      </p:sp>
      <p:sp>
        <p:nvSpPr>
          <p:cNvPr id="4" name="Нижний колонтитул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a:defRPr sz="1200"/>
            </a:lvl1pPr>
          </a:lstStyle>
          <a:p>
            <a:fld id="{74824713-5BA6-4ACB-A704-385A4027EBBD}"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13.01.2016</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13.01.2016</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13.01.2016</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13.01.2016</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ru.wikipedia.org/wiki/%D0%9B%D0%B8%D1%87%D0%BD%D0%B0%D1%8F_%D0%B3%D0%B8%D0%B3%D0%B8%D0%B5%D0%BD%D0%B0" TargetMode="External"/><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hyperlink" Target="http://ru.wikipedia.org/w/index.php?title=%D0%9E%D0%B1%D1%89%D0%B5%D1%81%D1%82%D0%B2%D0%B5%D0%BD%D0%BD%D0%B0%D1%8F_%D0%B3%D0%B8%D0%B3%D0%B8%D0%B5%D0%BD%D0%B0&amp;action=edit&amp;redlink=1"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357166"/>
            <a:ext cx="6643734" cy="1126478"/>
          </a:xfrm>
        </p:spPr>
        <p:txBody>
          <a:bodyPr>
            <a:noAutofit/>
          </a:bodyPr>
          <a:lstStyle/>
          <a:p>
            <a:r>
              <a:rPr lang="ru-RU" sz="8800" dirty="0" smtClean="0"/>
              <a:t>ПЕДИКУЛЁЗ</a:t>
            </a:r>
            <a:endParaRPr lang="ru-RU" sz="8800" dirty="0"/>
          </a:p>
        </p:txBody>
      </p:sp>
      <p:sp>
        <p:nvSpPr>
          <p:cNvPr id="3" name="Подзаголовок 2"/>
          <p:cNvSpPr>
            <a:spLocks noGrp="1"/>
          </p:cNvSpPr>
          <p:nvPr>
            <p:ph type="subTitle" idx="1"/>
          </p:nvPr>
        </p:nvSpPr>
        <p:spPr>
          <a:xfrm>
            <a:off x="214282" y="6000768"/>
            <a:ext cx="7286676" cy="714380"/>
          </a:xfrm>
          <a:noFill/>
        </p:spPr>
        <p:txBody>
          <a:bodyPr>
            <a:normAutofit/>
          </a:bodyPr>
          <a:lstStyle/>
          <a:p>
            <a:pPr>
              <a:spcBef>
                <a:spcPct val="50000"/>
              </a:spcBef>
            </a:pPr>
            <a:r>
              <a:rPr lang="ru-RU" sz="1800" i="1" dirty="0" smtClean="0">
                <a:solidFill>
                  <a:srgbClr val="002060"/>
                </a:solidFill>
              </a:rPr>
              <a:t>Управление </a:t>
            </a:r>
            <a:r>
              <a:rPr lang="ru-RU" sz="1800" i="1" dirty="0" err="1" smtClean="0">
                <a:solidFill>
                  <a:srgbClr val="002060"/>
                </a:solidFill>
              </a:rPr>
              <a:t>Роспотребнадзора</a:t>
            </a:r>
            <a:r>
              <a:rPr lang="ru-RU" sz="1800" i="1" dirty="0" smtClean="0">
                <a:solidFill>
                  <a:srgbClr val="002060"/>
                </a:solidFill>
              </a:rPr>
              <a:t> по Тюменской области</a:t>
            </a:r>
          </a:p>
          <a:p>
            <a:endParaRPr lang="ru-RU" dirty="0"/>
          </a:p>
        </p:txBody>
      </p:sp>
      <p:pic>
        <p:nvPicPr>
          <p:cNvPr id="1026" name="Picture 2" descr="C:\Users\Екатерина\Desktop\lice.jpg"/>
          <p:cNvPicPr>
            <a:picLocks noChangeAspect="1" noChangeArrowheads="1"/>
          </p:cNvPicPr>
          <p:nvPr/>
        </p:nvPicPr>
        <p:blipFill>
          <a:blip r:embed="rId2" cstate="print"/>
          <a:srcRect/>
          <a:stretch>
            <a:fillRect/>
          </a:stretch>
        </p:blipFill>
        <p:spPr bwMode="auto">
          <a:xfrm>
            <a:off x="6215074" y="1571612"/>
            <a:ext cx="2643206" cy="2015687"/>
          </a:xfrm>
          <a:prstGeom prst="rect">
            <a:avLst/>
          </a:prstGeom>
          <a:noFill/>
        </p:spPr>
      </p:pic>
      <p:pic>
        <p:nvPicPr>
          <p:cNvPr id="1027" name="Picture 3" descr="C:\Users\Екатерина\Desktop\bolezni_pedikulez.jpg"/>
          <p:cNvPicPr>
            <a:picLocks noChangeAspect="1" noChangeArrowheads="1"/>
          </p:cNvPicPr>
          <p:nvPr/>
        </p:nvPicPr>
        <p:blipFill>
          <a:blip r:embed="rId3"/>
          <a:srcRect/>
          <a:stretch>
            <a:fillRect/>
          </a:stretch>
        </p:blipFill>
        <p:spPr bwMode="auto">
          <a:xfrm>
            <a:off x="3357554" y="1571612"/>
            <a:ext cx="2631556" cy="2000264"/>
          </a:xfrm>
          <a:prstGeom prst="rect">
            <a:avLst/>
          </a:prstGeom>
          <a:noFill/>
        </p:spPr>
      </p:pic>
      <p:pic>
        <p:nvPicPr>
          <p:cNvPr id="1028" name="Picture 4" descr="C:\Users\Екатерина\Desktop\picturepicture_7924050781153_46585.jpg"/>
          <p:cNvPicPr>
            <a:picLocks noChangeAspect="1" noChangeArrowheads="1"/>
          </p:cNvPicPr>
          <p:nvPr/>
        </p:nvPicPr>
        <p:blipFill>
          <a:blip r:embed="rId4" cstate="print"/>
          <a:srcRect/>
          <a:stretch>
            <a:fillRect/>
          </a:stretch>
        </p:blipFill>
        <p:spPr bwMode="auto">
          <a:xfrm>
            <a:off x="285720" y="1571612"/>
            <a:ext cx="2786081" cy="20059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04056"/>
          </a:xfrm>
        </p:spPr>
        <p:txBody>
          <a:bodyPr>
            <a:normAutofit fontScale="90000"/>
          </a:bodyPr>
          <a:lstStyle/>
          <a:p>
            <a:pPr algn="ctr"/>
            <a:r>
              <a:rPr lang="ru-RU" dirty="0" smtClean="0">
                <a:solidFill>
                  <a:srgbClr val="FF0000"/>
                </a:solidFill>
              </a:rPr>
              <a:t>Осложнения</a:t>
            </a:r>
            <a:endParaRPr lang="ru-RU" dirty="0">
              <a:solidFill>
                <a:srgbClr val="FF0000"/>
              </a:solidFill>
            </a:endParaRPr>
          </a:p>
        </p:txBody>
      </p:sp>
      <p:sp>
        <p:nvSpPr>
          <p:cNvPr id="3" name="Содержимое 2"/>
          <p:cNvSpPr>
            <a:spLocks noGrp="1"/>
          </p:cNvSpPr>
          <p:nvPr>
            <p:ph idx="1"/>
          </p:nvPr>
        </p:nvSpPr>
        <p:spPr>
          <a:xfrm>
            <a:off x="457200" y="1268760"/>
            <a:ext cx="8229600" cy="5305776"/>
          </a:xfrm>
        </p:spPr>
        <p:txBody>
          <a:bodyPr/>
          <a:lstStyle/>
          <a:p>
            <a:pPr>
              <a:buFont typeface="Wingdings" pitchFamily="2" charset="2"/>
              <a:buChar char="Ø"/>
            </a:pPr>
            <a:r>
              <a:rPr lang="ru-RU" sz="1800" dirty="0" smtClean="0"/>
              <a:t>Наиболее серьезным осложнением педикулёза могут быть те заболевания, которые переносят вши. Это очень опасные инфекционные болезни – </a:t>
            </a:r>
            <a:r>
              <a:rPr lang="ru-RU" sz="1800" b="1" i="1" dirty="0" smtClean="0"/>
              <a:t>сыпной тиф</a:t>
            </a:r>
            <a:r>
              <a:rPr lang="ru-RU" sz="1800" dirty="0" smtClean="0"/>
              <a:t>, </a:t>
            </a:r>
            <a:r>
              <a:rPr lang="ru-RU" sz="1800" b="1" i="1" dirty="0" smtClean="0"/>
              <a:t>возвратный тиф</a:t>
            </a:r>
            <a:r>
              <a:rPr lang="ru-RU" sz="1800" dirty="0" smtClean="0"/>
              <a:t>, </a:t>
            </a:r>
            <a:r>
              <a:rPr lang="ru-RU" sz="1800" b="1" i="1" dirty="0" smtClean="0"/>
              <a:t>волынская лихорадка</a:t>
            </a:r>
            <a:r>
              <a:rPr lang="ru-RU" sz="1800" dirty="0" smtClean="0"/>
              <a:t>.</a:t>
            </a:r>
          </a:p>
          <a:p>
            <a:pPr>
              <a:buFont typeface="Wingdings" pitchFamily="2" charset="2"/>
              <a:buChar char="Ø"/>
            </a:pPr>
            <a:r>
              <a:rPr lang="ru-RU" sz="1800" dirty="0" smtClean="0"/>
              <a:t>В некоторых случаях места укусов из-за расчёсов воспаляются, в ткани проникают другие патологические микроорганизмы, что нередко приводит к </a:t>
            </a:r>
            <a:r>
              <a:rPr lang="ru-RU" sz="1800" b="1" i="1" dirty="0" smtClean="0"/>
              <a:t>нагноению раны, формированию абсцессов</a:t>
            </a:r>
            <a:r>
              <a:rPr lang="ru-RU" sz="1800" dirty="0" smtClean="0"/>
              <a:t>.</a:t>
            </a:r>
          </a:p>
          <a:p>
            <a:pPr>
              <a:buNone/>
            </a:pPr>
            <a:endParaRPr lang="ru-RU" dirty="0"/>
          </a:p>
        </p:txBody>
      </p:sp>
      <p:pic>
        <p:nvPicPr>
          <p:cNvPr id="29698" name="Picture 2" descr="C:\Users\Эпидотдел-1\Desktop\ооооооооооооо.jpg"/>
          <p:cNvPicPr>
            <a:picLocks noChangeAspect="1" noChangeArrowheads="1"/>
          </p:cNvPicPr>
          <p:nvPr/>
        </p:nvPicPr>
        <p:blipFill>
          <a:blip r:embed="rId2"/>
          <a:srcRect/>
          <a:stretch>
            <a:fillRect/>
          </a:stretch>
        </p:blipFill>
        <p:spPr bwMode="auto">
          <a:xfrm>
            <a:off x="2714612" y="3786190"/>
            <a:ext cx="3539382" cy="240505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229600" cy="720080"/>
          </a:xfrm>
        </p:spPr>
        <p:txBody>
          <a:bodyPr>
            <a:normAutofit fontScale="90000"/>
          </a:bodyPr>
          <a:lstStyle/>
          <a:p>
            <a:r>
              <a:rPr lang="ru-RU" dirty="0" smtClean="0">
                <a:solidFill>
                  <a:srgbClr val="FF0000"/>
                </a:solidFill>
              </a:rPr>
              <a:t>Лечение</a:t>
            </a:r>
            <a:br>
              <a:rPr lang="ru-RU" dirty="0" smtClean="0">
                <a:solidFill>
                  <a:srgbClr val="FF0000"/>
                </a:solidFill>
              </a:rPr>
            </a:br>
            <a:r>
              <a:rPr lang="ru-RU" sz="1400" dirty="0" smtClean="0">
                <a:solidFill>
                  <a:schemeClr val="tx1"/>
                </a:solidFill>
              </a:rPr>
              <a:t>Амбулаторное</a:t>
            </a:r>
            <a:endParaRPr lang="ru-RU" dirty="0">
              <a:solidFill>
                <a:schemeClr val="tx1"/>
              </a:solidFill>
            </a:endParaRPr>
          </a:p>
        </p:txBody>
      </p:sp>
      <p:sp>
        <p:nvSpPr>
          <p:cNvPr id="3" name="Содержимое 2"/>
          <p:cNvSpPr>
            <a:spLocks noGrp="1"/>
          </p:cNvSpPr>
          <p:nvPr>
            <p:ph idx="1"/>
          </p:nvPr>
        </p:nvSpPr>
        <p:spPr>
          <a:xfrm>
            <a:off x="457200" y="1643050"/>
            <a:ext cx="8229600" cy="4931486"/>
          </a:xfrm>
        </p:spPr>
        <p:txBody>
          <a:bodyPr>
            <a:normAutofit/>
          </a:bodyPr>
          <a:lstStyle/>
          <a:p>
            <a:pPr indent="468000">
              <a:buFont typeface="Wingdings" pitchFamily="2" charset="2"/>
              <a:buChar char="Ø"/>
            </a:pPr>
            <a:r>
              <a:rPr lang="ru-RU" sz="1700" dirty="0" smtClean="0"/>
              <a:t>При лечении педикулёза необходимо обеспечить уничтожение, как гнид (</a:t>
            </a:r>
            <a:r>
              <a:rPr lang="ru-RU" sz="1700" dirty="0" err="1" smtClean="0"/>
              <a:t>яйц</a:t>
            </a:r>
            <a:r>
              <a:rPr lang="ru-RU" sz="1700" dirty="0" smtClean="0"/>
              <a:t>), так и взрослых вшей. В зависимости от вида вшей способ лечения педикулёза отличается.</a:t>
            </a:r>
          </a:p>
          <a:p>
            <a:pPr indent="468000">
              <a:buFont typeface="Wingdings" pitchFamily="2" charset="2"/>
              <a:buChar char="Ø"/>
            </a:pPr>
            <a:r>
              <a:rPr lang="ru-RU" sz="1700" dirty="0" smtClean="0"/>
              <a:t>В настоящее время аптечный арсенал средств для лечения педикулёза насчитывает более десятка эффективных препаратов в виде шампуней, лосьонов, аэрозолей и гелей. </a:t>
            </a:r>
          </a:p>
          <a:p>
            <a:pPr indent="468000">
              <a:buFont typeface="Wingdings" pitchFamily="2" charset="2"/>
              <a:buChar char="Ø"/>
            </a:pPr>
            <a:r>
              <a:rPr lang="ru-RU" sz="1700" dirty="0" smtClean="0"/>
              <a:t>При использовании любых средств от вшей следует строго соблюдать инструкцию по их применению, поскольку эти препараты очень токсичны. После  обработки головы обязательно следует помыть руки.  </a:t>
            </a:r>
            <a:r>
              <a:rPr lang="ru-RU" sz="1700" b="1" dirty="0" smtClean="0"/>
              <a:t>Использование таких старых и высокотоксичных средств как «</a:t>
            </a:r>
            <a:r>
              <a:rPr lang="ru-RU" sz="1700" b="1" dirty="0" err="1" smtClean="0"/>
              <a:t>Дихлофос</a:t>
            </a:r>
            <a:r>
              <a:rPr lang="ru-RU" sz="1700" b="1" dirty="0" smtClean="0"/>
              <a:t>» или Дуст строго запрещено.</a:t>
            </a:r>
          </a:p>
          <a:p>
            <a:pPr indent="468000">
              <a:buFont typeface="Wingdings" pitchFamily="2" charset="2"/>
              <a:buChar char="Ø"/>
            </a:pPr>
            <a:r>
              <a:rPr lang="ru-RU" sz="1700" dirty="0" smtClean="0"/>
              <a:t>Так же способом избавления от педикулеза является выбривание волос на месте размножения паразитов.  </a:t>
            </a:r>
          </a:p>
          <a:p>
            <a:pPr indent="468000">
              <a:buFont typeface="Wingdings" pitchFamily="2" charset="2"/>
              <a:buChar char="Ø"/>
            </a:pPr>
            <a:r>
              <a:rPr lang="ru-RU" sz="1700" dirty="0" smtClean="0"/>
              <a:t>В случае платяного педикулёза одежду и белье следует прокипятить (простой стирки может быть недостаточно) и на неделю вывесить белье в проветриваемом месте. Наиболее эффективным методом считается обеззараживание белья в дезинфекционной камере.</a:t>
            </a:r>
          </a:p>
          <a:p>
            <a:endParaRPr lang="ru-RU" sz="1600" dirty="0" smtClean="0"/>
          </a:p>
          <a:p>
            <a:pPr>
              <a:buNone/>
            </a:pP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24744"/>
            <a:ext cx="8229600" cy="5449792"/>
          </a:xfrm>
        </p:spPr>
        <p:txBody>
          <a:bodyPr>
            <a:normAutofit fontScale="77500" lnSpcReduction="20000"/>
          </a:bodyPr>
          <a:lstStyle/>
          <a:p>
            <a:pPr algn="ctr">
              <a:buNone/>
            </a:pPr>
            <a:r>
              <a:rPr lang="ru-RU" b="1" dirty="0" smtClean="0">
                <a:solidFill>
                  <a:srgbClr val="FF0000"/>
                </a:solidFill>
              </a:rPr>
              <a:t>Противоэпидемические мероприятия </a:t>
            </a:r>
          </a:p>
          <a:p>
            <a:pPr algn="ctr">
              <a:buNone/>
            </a:pPr>
            <a:r>
              <a:rPr lang="ru-RU" b="1" dirty="0" smtClean="0">
                <a:solidFill>
                  <a:srgbClr val="FF0000"/>
                </a:solidFill>
              </a:rPr>
              <a:t>должны включать:</a:t>
            </a:r>
          </a:p>
          <a:p>
            <a:pPr algn="ctr">
              <a:buNone/>
            </a:pPr>
            <a:endParaRPr lang="ru-RU" b="1" dirty="0" smtClean="0">
              <a:solidFill>
                <a:srgbClr val="FF0000"/>
              </a:solidFill>
            </a:endParaRPr>
          </a:p>
          <a:p>
            <a:pPr algn="just">
              <a:buFont typeface="Wingdings" pitchFamily="2" charset="2"/>
              <a:buChar char="Ø"/>
            </a:pPr>
            <a:r>
              <a:rPr lang="ru-RU" dirty="0" smtClean="0"/>
              <a:t>противопаразитарную обработку у больного человека волос и кожи в поражённых областях;</a:t>
            </a:r>
          </a:p>
          <a:p>
            <a:pPr algn="just">
              <a:buFont typeface="Wingdings" pitchFamily="2" charset="2"/>
              <a:buChar char="Ø"/>
            </a:pPr>
            <a:r>
              <a:rPr lang="ru-RU" dirty="0" smtClean="0"/>
              <a:t>медицинский осмотр и обязательную противопаразитарную обработку контактных лиц (половые и бытовые контакты);</a:t>
            </a:r>
          </a:p>
          <a:p>
            <a:pPr algn="just">
              <a:buFont typeface="Wingdings" pitchFamily="2" charset="2"/>
              <a:buChar char="Ø"/>
            </a:pPr>
            <a:r>
              <a:rPr lang="ru-RU" dirty="0" smtClean="0"/>
              <a:t>санитарную обработку одежды, головных уборов, постельных принадлежностей, обивки мягкой мебели, полотенец, мочалок, мягких детских игрушек (стирка при температуре выше 80 С, проглаживание утюгом с паром, обработка химическими </a:t>
            </a:r>
            <a:r>
              <a:rPr lang="ru-RU" dirty="0" err="1" smtClean="0"/>
              <a:t>акарицидными</a:t>
            </a:r>
            <a:r>
              <a:rPr lang="ru-RU" dirty="0" smtClean="0"/>
              <a:t> средствами).</a:t>
            </a:r>
          </a:p>
          <a:p>
            <a:pPr algn="just"/>
            <a:endParaRPr lang="ru-RU" dirty="0" smtClean="0"/>
          </a:p>
          <a:p>
            <a:pPr algn="just">
              <a:buNone/>
            </a:pPr>
            <a:r>
              <a:rPr lang="ru-RU" b="1" dirty="0" smtClean="0"/>
              <a:t>    </a:t>
            </a:r>
            <a:r>
              <a:rPr lang="ru-RU" b="1" dirty="0" smtClean="0">
                <a:solidFill>
                  <a:srgbClr val="FF0000"/>
                </a:solidFill>
              </a:rPr>
              <a:t>За лицами, контактировавшими с больным педикулёзом, устанавливается медицинское наблюдение сроком на 1 месяц с проведением осмотров 1 раз в 10 дней. </a:t>
            </a: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648072"/>
          </a:xfrm>
        </p:spPr>
        <p:txBody>
          <a:bodyPr>
            <a:normAutofit fontScale="90000"/>
          </a:bodyPr>
          <a:lstStyle/>
          <a:p>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3" name="Содержимое 2"/>
          <p:cNvSpPr>
            <a:spLocks noGrp="1"/>
          </p:cNvSpPr>
          <p:nvPr>
            <p:ph idx="1"/>
          </p:nvPr>
        </p:nvSpPr>
        <p:spPr>
          <a:xfrm>
            <a:off x="0" y="2500306"/>
            <a:ext cx="6786578" cy="2643206"/>
          </a:xfrm>
        </p:spPr>
        <p:txBody>
          <a:bodyPr>
            <a:normAutofit fontScale="25000" lnSpcReduction="20000"/>
          </a:bodyPr>
          <a:lstStyle/>
          <a:p>
            <a:pPr algn="just">
              <a:buNone/>
            </a:pPr>
            <a:endParaRPr lang="ru-RU" sz="6400" dirty="0" smtClean="0"/>
          </a:p>
          <a:p>
            <a:pPr algn="ctr">
              <a:buNone/>
            </a:pPr>
            <a:r>
              <a:rPr lang="ru-RU" sz="6400" b="1" dirty="0" smtClean="0"/>
              <a:t>     </a:t>
            </a:r>
            <a:r>
              <a:rPr lang="ru-RU" sz="6400" b="1" dirty="0" smtClean="0">
                <a:solidFill>
                  <a:srgbClr val="FF0000"/>
                </a:solidFill>
              </a:rPr>
              <a:t> </a:t>
            </a:r>
          </a:p>
          <a:p>
            <a:pPr algn="ctr">
              <a:buNone/>
            </a:pPr>
            <a:r>
              <a:rPr lang="ru-RU" sz="6000" b="1" dirty="0" smtClean="0">
                <a:solidFill>
                  <a:srgbClr val="FF0000"/>
                </a:solidFill>
              </a:rPr>
              <a:t>Содержимое </a:t>
            </a:r>
            <a:r>
              <a:rPr lang="ru-RU" sz="6000" b="1" dirty="0" err="1" smtClean="0">
                <a:solidFill>
                  <a:srgbClr val="FF0000"/>
                </a:solidFill>
              </a:rPr>
              <a:t>противопедикулёзной</a:t>
            </a:r>
            <a:r>
              <a:rPr lang="ru-RU" sz="6000" b="1" dirty="0" smtClean="0">
                <a:solidFill>
                  <a:srgbClr val="FF0000"/>
                </a:solidFill>
              </a:rPr>
              <a:t> укладки</a:t>
            </a:r>
            <a:r>
              <a:rPr lang="ru-RU" sz="6000" dirty="0" smtClean="0">
                <a:solidFill>
                  <a:srgbClr val="FF0000"/>
                </a:solidFill>
              </a:rPr>
              <a:t> </a:t>
            </a:r>
          </a:p>
          <a:p>
            <a:pPr algn="just">
              <a:buNone/>
            </a:pPr>
            <a:r>
              <a:rPr lang="ru-RU" sz="5600" dirty="0" smtClean="0"/>
              <a:t>      определено приложением к Приказу Министерства Здравоохранения РФ № 342 от 26 ноября 1998г.: </a:t>
            </a:r>
            <a:r>
              <a:rPr lang="ru-RU" sz="5600" b="1" dirty="0" smtClean="0">
                <a:solidFill>
                  <a:srgbClr val="FF0000"/>
                </a:solidFill>
              </a:rPr>
              <a:t>обязательное наличие </a:t>
            </a:r>
          </a:p>
          <a:p>
            <a:pPr algn="just">
              <a:buNone/>
            </a:pPr>
            <a:r>
              <a:rPr lang="ru-RU" sz="5600" dirty="0" smtClean="0"/>
              <a:t>      лупы, клеёнчатого или хлопчатобумажного мешка для сбора вещей больного, лотка для сжигания вычесанных гнид или вшей, клеёнчатой пелерины, перчаток резиновых, ножниц, частого гребня (желательно металлического), машинки для стрижки волос, спиртовки, косынок (2-3 штуки), ваты, столового уксуса или 5-10% уксусной кислоты.</a:t>
            </a:r>
          </a:p>
        </p:txBody>
      </p:sp>
      <p:pic>
        <p:nvPicPr>
          <p:cNvPr id="1026" name="Picture 2" descr="http://www.barahla.net/images/photo/1/20140205/6492906/big/139159133049861100.jpg?rand=026416124356910586"/>
          <p:cNvPicPr>
            <a:picLocks noChangeAspect="1" noChangeArrowheads="1"/>
          </p:cNvPicPr>
          <p:nvPr/>
        </p:nvPicPr>
        <p:blipFill>
          <a:blip r:embed="rId2"/>
          <a:srcRect/>
          <a:stretch>
            <a:fillRect/>
          </a:stretch>
        </p:blipFill>
        <p:spPr bwMode="auto">
          <a:xfrm>
            <a:off x="6715140" y="2571744"/>
            <a:ext cx="2286000" cy="1905000"/>
          </a:xfrm>
          <a:prstGeom prst="rect">
            <a:avLst/>
          </a:prstGeom>
          <a:noFill/>
        </p:spPr>
      </p:pic>
      <p:sp>
        <p:nvSpPr>
          <p:cNvPr id="5" name="Прямоугольник 4"/>
          <p:cNvSpPr/>
          <p:nvPr/>
        </p:nvSpPr>
        <p:spPr>
          <a:xfrm>
            <a:off x="428596" y="4429132"/>
            <a:ext cx="8429684" cy="1400383"/>
          </a:xfrm>
          <a:prstGeom prst="rect">
            <a:avLst/>
          </a:prstGeom>
        </p:spPr>
        <p:txBody>
          <a:bodyPr wrap="square">
            <a:spAutoFit/>
          </a:bodyPr>
          <a:lstStyle/>
          <a:p>
            <a:pPr algn="just"/>
            <a:endParaRPr lang="ru-RU" sz="1400" b="1" dirty="0" smtClean="0">
              <a:solidFill>
                <a:srgbClr val="FF0000"/>
              </a:solidFill>
            </a:endParaRPr>
          </a:p>
          <a:p>
            <a:pPr algn="just"/>
            <a:r>
              <a:rPr lang="ru-RU" sz="1500" b="1" dirty="0" smtClean="0">
                <a:solidFill>
                  <a:srgbClr val="FF0000"/>
                </a:solidFill>
              </a:rPr>
              <a:t>Обязательное наличие препаратов </a:t>
            </a:r>
            <a:r>
              <a:rPr lang="ru-RU" sz="1400" dirty="0" smtClean="0"/>
              <a:t>для уничтожения головных вшей при обработке головы больного, действующих губительно на все стадии вшей (</a:t>
            </a:r>
            <a:r>
              <a:rPr lang="ru-RU" sz="1400" dirty="0" err="1" smtClean="0"/>
              <a:t>овицидов</a:t>
            </a:r>
            <a:r>
              <a:rPr lang="ru-RU" sz="1400" dirty="0" smtClean="0"/>
              <a:t>), обязательное наличие препаратов дезинсекции белья (</a:t>
            </a:r>
            <a:r>
              <a:rPr lang="ru-RU" sz="1400" dirty="0" err="1" smtClean="0"/>
              <a:t>овицидов</a:t>
            </a:r>
            <a:r>
              <a:rPr lang="ru-RU" sz="1400" dirty="0" smtClean="0"/>
              <a:t>), обязательное наличие препаратов дезинсекции помещений(</a:t>
            </a:r>
            <a:r>
              <a:rPr lang="ru-RU" sz="1400" dirty="0" err="1" smtClean="0"/>
              <a:t>овицидов</a:t>
            </a:r>
            <a:r>
              <a:rPr lang="ru-RU" sz="1400" dirty="0" smtClean="0"/>
              <a:t>). Все препараты должны быть с действующим сроком их годности, указанным в паспорте препарата. </a:t>
            </a:r>
            <a:endParaRPr lang="ru-RU" sz="1400" dirty="0"/>
          </a:p>
        </p:txBody>
      </p:sp>
      <p:sp>
        <p:nvSpPr>
          <p:cNvPr id="6" name="Прямоугольник 5"/>
          <p:cNvSpPr/>
          <p:nvPr/>
        </p:nvSpPr>
        <p:spPr>
          <a:xfrm>
            <a:off x="357158" y="785793"/>
            <a:ext cx="8501122" cy="1846659"/>
          </a:xfrm>
          <a:prstGeom prst="rect">
            <a:avLst/>
          </a:prstGeom>
        </p:spPr>
        <p:txBody>
          <a:bodyPr wrap="square">
            <a:spAutoFit/>
          </a:bodyPr>
          <a:lstStyle/>
          <a:p>
            <a:pPr algn="ctr">
              <a:buNone/>
            </a:pPr>
            <a:r>
              <a:rPr lang="ru-RU" sz="1500" b="1" dirty="0" smtClean="0">
                <a:solidFill>
                  <a:srgbClr val="FF0000"/>
                </a:solidFill>
              </a:rPr>
              <a:t>Наличие </a:t>
            </a:r>
            <a:r>
              <a:rPr lang="ru-RU" sz="1500" b="1" dirty="0" err="1" smtClean="0">
                <a:solidFill>
                  <a:srgbClr val="FF0000"/>
                </a:solidFill>
              </a:rPr>
              <a:t>противопедикулёзной</a:t>
            </a:r>
            <a:r>
              <a:rPr lang="ru-RU" sz="1500" b="1" dirty="0" smtClean="0">
                <a:solidFill>
                  <a:srgbClr val="FF0000"/>
                </a:solidFill>
              </a:rPr>
              <a:t> укладки обязательно:</a:t>
            </a:r>
          </a:p>
          <a:p>
            <a:pPr algn="just">
              <a:buNone/>
            </a:pPr>
            <a:r>
              <a:rPr lang="ru-RU" sz="1400" dirty="0" smtClean="0"/>
              <a:t>в детских домах, домах ребёнка, детских дошкольных учреждениях, учреждениях общего и профессионального образования, учреждениях системы социального обеспечения (домах престарелых и домах инвалидов), общежитиях, детских оздоровительных учреждениях. </a:t>
            </a:r>
          </a:p>
          <a:p>
            <a:pPr algn="just">
              <a:buNone/>
            </a:pPr>
            <a:endParaRPr lang="ru-RU" sz="1400" dirty="0" smtClean="0"/>
          </a:p>
          <a:p>
            <a:pPr algn="ctr">
              <a:buNone/>
            </a:pPr>
            <a:r>
              <a:rPr lang="ru-RU" sz="1500" b="1" dirty="0" smtClean="0">
                <a:solidFill>
                  <a:srgbClr val="FF0000"/>
                </a:solidFill>
              </a:rPr>
              <a:t>Обработку людей при головном педикулёзе проводит:</a:t>
            </a:r>
          </a:p>
          <a:p>
            <a:pPr algn="just">
              <a:buNone/>
            </a:pPr>
            <a:r>
              <a:rPr lang="ru-RU" sz="1400" dirty="0" smtClean="0"/>
              <a:t>на месте медицинский персонал данных учреждений (п. 4.7 приложения № 4 Приказа Министерства Здравоохранения РФ № 342 от 26 ноября 1998г.).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7.jpg"/>
          <p:cNvPicPr>
            <a:picLocks noChangeAspect="1"/>
          </p:cNvPicPr>
          <p:nvPr/>
        </p:nvPicPr>
        <p:blipFill>
          <a:blip r:embed="rId2" cstate="print"/>
          <a:stretch>
            <a:fillRect/>
          </a:stretch>
        </p:blipFill>
        <p:spPr>
          <a:xfrm>
            <a:off x="5436096" y="908720"/>
            <a:ext cx="3456384" cy="2827013"/>
          </a:xfrm>
          <a:prstGeom prst="rect">
            <a:avLst/>
          </a:prstGeom>
        </p:spPr>
      </p:pic>
      <p:sp>
        <p:nvSpPr>
          <p:cNvPr id="2" name="Заголовок 1"/>
          <p:cNvSpPr>
            <a:spLocks noGrp="1"/>
          </p:cNvSpPr>
          <p:nvPr>
            <p:ph type="title"/>
          </p:nvPr>
        </p:nvSpPr>
        <p:spPr>
          <a:xfrm>
            <a:off x="457200" y="620688"/>
            <a:ext cx="8229600" cy="648072"/>
          </a:xfrm>
        </p:spPr>
        <p:txBody>
          <a:bodyPr>
            <a:normAutofit fontScale="90000"/>
          </a:bodyPr>
          <a:lstStyle/>
          <a:p>
            <a:pPr algn="ctr"/>
            <a:r>
              <a:rPr lang="ru-RU" dirty="0" smtClean="0">
                <a:solidFill>
                  <a:srgbClr val="FF0000"/>
                </a:solidFill>
              </a:rPr>
              <a:t/>
            </a:r>
            <a:br>
              <a:rPr lang="ru-RU" dirty="0" smtClean="0">
                <a:solidFill>
                  <a:srgbClr val="FF0000"/>
                </a:solidFill>
              </a:rPr>
            </a:br>
            <a:r>
              <a:rPr lang="ru-RU" dirty="0" smtClean="0">
                <a:solidFill>
                  <a:srgbClr val="FF0000"/>
                </a:solidFill>
              </a:rPr>
              <a:t>Профилактика</a:t>
            </a:r>
            <a:br>
              <a:rPr lang="ru-RU" dirty="0" smtClean="0">
                <a:solidFill>
                  <a:srgbClr val="FF0000"/>
                </a:solidFill>
              </a:rPr>
            </a:br>
            <a:endParaRPr lang="ru-RU" dirty="0">
              <a:solidFill>
                <a:srgbClr val="FF0000"/>
              </a:solidFill>
            </a:endParaRPr>
          </a:p>
        </p:txBody>
      </p:sp>
      <p:sp>
        <p:nvSpPr>
          <p:cNvPr id="3" name="Содержимое 2"/>
          <p:cNvSpPr>
            <a:spLocks noGrp="1"/>
          </p:cNvSpPr>
          <p:nvPr>
            <p:ph idx="1"/>
          </p:nvPr>
        </p:nvSpPr>
        <p:spPr>
          <a:xfrm>
            <a:off x="285720" y="1214422"/>
            <a:ext cx="5143536" cy="5360114"/>
          </a:xfrm>
        </p:spPr>
        <p:txBody>
          <a:bodyPr>
            <a:normAutofit/>
          </a:bodyPr>
          <a:lstStyle/>
          <a:p>
            <a:pPr>
              <a:buFont typeface="Wingdings" pitchFamily="2" charset="2"/>
              <a:buChar char="Ø"/>
            </a:pPr>
            <a:r>
              <a:rPr lang="ru-RU" sz="2000" dirty="0" smtClean="0"/>
              <a:t>Соблюдение </a:t>
            </a:r>
            <a:r>
              <a:rPr lang="ru-RU" sz="2000" dirty="0" smtClean="0">
                <a:hlinkClick r:id="rId3" tooltip="Личная гигиена"/>
              </a:rPr>
              <a:t>личной</a:t>
            </a:r>
            <a:r>
              <a:rPr lang="ru-RU" sz="2000" dirty="0" smtClean="0"/>
              <a:t> и</a:t>
            </a:r>
            <a:r>
              <a:rPr lang="ru-RU" sz="2000" u="sng" dirty="0" smtClean="0">
                <a:hlinkClick r:id="rId4" tooltip="Общественная гигиена (страница отсутствует)"/>
              </a:rPr>
              <a:t>    о</a:t>
            </a:r>
            <a:r>
              <a:rPr lang="ru-RU" sz="2000" dirty="0" smtClean="0">
                <a:hlinkClick r:id="rId4" tooltip="Общественная гигиена (страница отсутствует)"/>
              </a:rPr>
              <a:t>бщественной гигиены</a:t>
            </a:r>
            <a:r>
              <a:rPr lang="ru-RU" sz="2000" dirty="0" smtClean="0"/>
              <a:t>.</a:t>
            </a:r>
          </a:p>
          <a:p>
            <a:pPr>
              <a:buFont typeface="Wingdings" pitchFamily="2" charset="2"/>
              <a:buChar char="Ø"/>
            </a:pPr>
            <a:r>
              <a:rPr lang="ru-RU" sz="2000" dirty="0" smtClean="0"/>
              <a:t>Недопущение передачи личной расчёски другим лицам.</a:t>
            </a:r>
          </a:p>
          <a:p>
            <a:pPr>
              <a:buFont typeface="Wingdings" pitchFamily="2" charset="2"/>
              <a:buChar char="Ø"/>
            </a:pPr>
            <a:r>
              <a:rPr lang="ru-RU" sz="2000" dirty="0" smtClean="0"/>
              <a:t>Ежедневно мыть голову и тело.</a:t>
            </a:r>
          </a:p>
          <a:p>
            <a:pPr>
              <a:buFont typeface="Wingdings" pitchFamily="2" charset="2"/>
              <a:buChar char="Ø"/>
            </a:pPr>
            <a:r>
              <a:rPr lang="ru-RU" sz="2000" dirty="0" smtClean="0"/>
              <a:t>Чем более гладкий и скользкий волос, тем сложнее насекомому прицепиться к нему. Потому оправдано использование шампуней и </a:t>
            </a:r>
            <a:r>
              <a:rPr lang="ru-RU" sz="2000" dirty="0" err="1" smtClean="0"/>
              <a:t>ополаскивателей</a:t>
            </a:r>
            <a:r>
              <a:rPr lang="ru-RU" sz="2000" dirty="0" smtClean="0"/>
              <a:t>, придающих волосу гладкую, шелковистую структуру.</a:t>
            </a:r>
          </a:p>
          <a:p>
            <a:pPr>
              <a:buFont typeface="Wingdings" pitchFamily="2" charset="2"/>
              <a:buChar char="Ø"/>
            </a:pPr>
            <a:r>
              <a:rPr lang="ru-RU" sz="2000" dirty="0" smtClean="0"/>
              <a:t>При первых подозрительных симптомах педикулёза – немедленно обращаться за помощью в медицинскую организацию.</a:t>
            </a:r>
          </a:p>
          <a:p>
            <a:endParaRPr lang="ru-RU" dirty="0"/>
          </a:p>
        </p:txBody>
      </p:sp>
      <p:pic>
        <p:nvPicPr>
          <p:cNvPr id="5" name="Рисунок 4" descr="pedikulez.jpg"/>
          <p:cNvPicPr>
            <a:picLocks noChangeAspect="1"/>
          </p:cNvPicPr>
          <p:nvPr/>
        </p:nvPicPr>
        <p:blipFill>
          <a:blip r:embed="rId5" cstate="print"/>
          <a:stretch>
            <a:fillRect/>
          </a:stretch>
        </p:blipFill>
        <p:spPr>
          <a:xfrm>
            <a:off x="5857884" y="4286256"/>
            <a:ext cx="2470548" cy="197643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Vsha.jpg"/>
          <p:cNvPicPr>
            <a:picLocks noChangeAspect="1"/>
          </p:cNvPicPr>
          <p:nvPr/>
        </p:nvPicPr>
        <p:blipFill>
          <a:blip r:embed="rId2"/>
          <a:stretch>
            <a:fillRect/>
          </a:stretch>
        </p:blipFill>
        <p:spPr>
          <a:xfrm>
            <a:off x="1000100" y="1571612"/>
            <a:ext cx="7143800" cy="4707119"/>
          </a:xfrm>
          <a:prstGeom prst="rect">
            <a:avLst/>
          </a:prstGeom>
        </p:spPr>
      </p:pic>
      <p:sp>
        <p:nvSpPr>
          <p:cNvPr id="2" name="Заголовок 1"/>
          <p:cNvSpPr>
            <a:spLocks noGrp="1"/>
          </p:cNvSpPr>
          <p:nvPr>
            <p:ph type="title"/>
          </p:nvPr>
        </p:nvSpPr>
        <p:spPr>
          <a:xfrm>
            <a:off x="457200" y="692696"/>
            <a:ext cx="8229600" cy="504056"/>
          </a:xfrm>
        </p:spPr>
        <p:txBody>
          <a:bodyPr>
            <a:noAutofit/>
          </a:bodyPr>
          <a:lstStyle/>
          <a:p>
            <a:pPr algn="ctr"/>
            <a:r>
              <a:rPr lang="ru-RU" dirty="0" smtClean="0">
                <a:solidFill>
                  <a:srgbClr val="FF0000"/>
                </a:solidFill>
              </a:rPr>
              <a:t>Благодарим за внимание!</a:t>
            </a:r>
            <a:endParaRPr lang="ru-RU"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836712"/>
            <a:ext cx="8229600" cy="936104"/>
          </a:xfrm>
        </p:spPr>
        <p:txBody>
          <a:bodyPr>
            <a:normAutofit fontScale="90000"/>
          </a:bodyPr>
          <a:lstStyle/>
          <a:p>
            <a:r>
              <a:rPr lang="ru-RU" sz="3600" dirty="0" smtClean="0">
                <a:solidFill>
                  <a:srgbClr val="FF0000"/>
                </a:solidFill>
              </a:rPr>
              <a:t>Педикулёз (</a:t>
            </a:r>
            <a:r>
              <a:rPr lang="ru-RU" sz="3600" dirty="0" err="1" smtClean="0">
                <a:solidFill>
                  <a:srgbClr val="FF0000"/>
                </a:solidFill>
              </a:rPr>
              <a:t>pediculosis</a:t>
            </a:r>
            <a:r>
              <a:rPr lang="ru-RU" sz="3600" dirty="0" smtClean="0">
                <a:solidFill>
                  <a:srgbClr val="FF0000"/>
                </a:solidFill>
              </a:rPr>
              <a:t>, вшивость)-</a:t>
            </a:r>
            <a:r>
              <a:rPr lang="ru-RU" sz="2700" dirty="0" smtClean="0">
                <a:solidFill>
                  <a:srgbClr val="FF0000"/>
                </a:solidFill>
              </a:rPr>
              <a:t> </a:t>
            </a:r>
            <a:r>
              <a:rPr lang="ru-RU" sz="2700" dirty="0" smtClean="0"/>
              <a:t>это паразитарное заболевание кожи и волос. </a:t>
            </a:r>
            <a:endParaRPr lang="ru-RU" sz="2700" dirty="0">
              <a:solidFill>
                <a:schemeClr val="tx1"/>
              </a:solidFill>
            </a:endParaRPr>
          </a:p>
        </p:txBody>
      </p:sp>
      <p:graphicFrame>
        <p:nvGraphicFramePr>
          <p:cNvPr id="5" name="Содержимое 4"/>
          <p:cNvGraphicFramePr>
            <a:graphicFrameLocks noGrp="1"/>
          </p:cNvGraphicFramePr>
          <p:nvPr>
            <p:ph idx="1"/>
          </p:nvPr>
        </p:nvGraphicFramePr>
        <p:xfrm>
          <a:off x="971600" y="1916832"/>
          <a:ext cx="6851104" cy="3432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2286000" y="3105835"/>
            <a:ext cx="4572000" cy="369332"/>
          </a:xfrm>
          <a:prstGeom prst="rect">
            <a:avLst/>
          </a:prstGeom>
        </p:spPr>
        <p:txBody>
          <a:bodyPr>
            <a:spAutoFit/>
          </a:bodyPr>
          <a:lstStyle/>
          <a:p>
            <a:r>
              <a:rPr lang="ru-RU" dirty="0" smtClean="0"/>
              <a:t>. </a:t>
            </a:r>
            <a:endParaRPr lang="ru-RU" dirty="0"/>
          </a:p>
        </p:txBody>
      </p:sp>
      <p:sp>
        <p:nvSpPr>
          <p:cNvPr id="6" name="TextBox 5"/>
          <p:cNvSpPr txBox="1"/>
          <p:nvPr/>
        </p:nvSpPr>
        <p:spPr>
          <a:xfrm>
            <a:off x="467545" y="5373216"/>
            <a:ext cx="7632848" cy="1200329"/>
          </a:xfrm>
          <a:prstGeom prst="rect">
            <a:avLst/>
          </a:prstGeom>
          <a:noFill/>
        </p:spPr>
        <p:txBody>
          <a:bodyPr wrap="square" rtlCol="0">
            <a:spAutoFit/>
          </a:bodyPr>
          <a:lstStyle/>
          <a:p>
            <a:r>
              <a:rPr lang="ru-RU" dirty="0" smtClean="0"/>
              <a:t>Может также возникать смешанный педикулёз, когда присутствует заражение смешанного типа (например, одновременно головной и платяной вши).</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ikl.jpg"/>
          <p:cNvPicPr>
            <a:picLocks noChangeAspect="1"/>
          </p:cNvPicPr>
          <p:nvPr/>
        </p:nvPicPr>
        <p:blipFill>
          <a:blip r:embed="rId2" cstate="print"/>
          <a:stretch>
            <a:fillRect/>
          </a:stretch>
        </p:blipFill>
        <p:spPr>
          <a:xfrm>
            <a:off x="4802138" y="1857364"/>
            <a:ext cx="4341862" cy="3430071"/>
          </a:xfrm>
          <a:prstGeom prst="rect">
            <a:avLst/>
          </a:prstGeom>
        </p:spPr>
      </p:pic>
      <p:sp>
        <p:nvSpPr>
          <p:cNvPr id="2" name="TextBox 1"/>
          <p:cNvSpPr txBox="1"/>
          <p:nvPr/>
        </p:nvSpPr>
        <p:spPr>
          <a:xfrm>
            <a:off x="357158" y="1071546"/>
            <a:ext cx="4572031" cy="4985980"/>
          </a:xfrm>
          <a:prstGeom prst="rect">
            <a:avLst/>
          </a:prstGeom>
          <a:noFill/>
        </p:spPr>
        <p:txBody>
          <a:bodyPr wrap="square" rtlCol="0">
            <a:spAutoFit/>
          </a:bodyPr>
          <a:lstStyle/>
          <a:p>
            <a:r>
              <a:rPr lang="ru-RU" sz="2400" dirty="0" smtClean="0">
                <a:solidFill>
                  <a:srgbClr val="FF0000"/>
                </a:solidFill>
              </a:rPr>
              <a:t>Возбудитель педикулёза — вши. </a:t>
            </a:r>
            <a:r>
              <a:rPr lang="ru-RU" dirty="0" smtClean="0"/>
              <a:t>Вши питаются исключительно человеческой кровью, прокалывая кожу, впрыскивая слюну и затем высасывая кровь. Зрелая взрослая женская особь откладывает 3—6 яиц (гнид) в день. Гниды имеют длину 0,8 мм, белую окраску и кажутся присоединёнными к основанию волос. Они выводятся через 8—10 дней и достигают зрелости через 8—18 дней. Взрослая вошь живёт 9—10 дней. Гниды могут 3 недели жить вне организма хозяина. Широкому распространению заражения способствуют скученность и отсутствие условий для соблюдения личной гигиены.</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Vsha.jpg"/>
          <p:cNvPicPr>
            <a:picLocks noChangeAspect="1"/>
          </p:cNvPicPr>
          <p:nvPr/>
        </p:nvPicPr>
        <p:blipFill>
          <a:blip r:embed="rId2" cstate="print"/>
          <a:stretch>
            <a:fillRect/>
          </a:stretch>
        </p:blipFill>
        <p:spPr>
          <a:xfrm>
            <a:off x="5436096" y="4149080"/>
            <a:ext cx="2857500" cy="2486025"/>
          </a:xfrm>
          <a:prstGeom prst="rect">
            <a:avLst/>
          </a:prstGeom>
        </p:spPr>
      </p:pic>
      <p:sp>
        <p:nvSpPr>
          <p:cNvPr id="2" name="Заголовок 1"/>
          <p:cNvSpPr>
            <a:spLocks noGrp="1"/>
          </p:cNvSpPr>
          <p:nvPr>
            <p:ph type="title"/>
          </p:nvPr>
        </p:nvSpPr>
        <p:spPr>
          <a:xfrm>
            <a:off x="457200" y="692696"/>
            <a:ext cx="8229600" cy="504056"/>
          </a:xfrm>
        </p:spPr>
        <p:txBody>
          <a:bodyPr>
            <a:normAutofit fontScale="90000"/>
          </a:bodyPr>
          <a:lstStyle/>
          <a:p>
            <a:pPr algn="ctr"/>
            <a:r>
              <a:rPr lang="ru-RU" dirty="0" smtClean="0">
                <a:solidFill>
                  <a:srgbClr val="FF0000"/>
                </a:solidFill>
              </a:rPr>
              <a:t>Источники заражения</a:t>
            </a:r>
            <a:endParaRPr lang="ru-RU" dirty="0">
              <a:solidFill>
                <a:srgbClr val="FF0000"/>
              </a:solidFill>
            </a:endParaRPr>
          </a:p>
        </p:txBody>
      </p:sp>
      <p:sp>
        <p:nvSpPr>
          <p:cNvPr id="3" name="Содержимое 2"/>
          <p:cNvSpPr>
            <a:spLocks noGrp="1"/>
          </p:cNvSpPr>
          <p:nvPr>
            <p:ph idx="1"/>
          </p:nvPr>
        </p:nvSpPr>
        <p:spPr>
          <a:xfrm>
            <a:off x="457200" y="1412776"/>
            <a:ext cx="8229600" cy="3096344"/>
          </a:xfrm>
        </p:spPr>
        <p:txBody>
          <a:bodyPr>
            <a:normAutofit/>
          </a:bodyPr>
          <a:lstStyle/>
          <a:p>
            <a:r>
              <a:rPr lang="ru-RU" sz="1800" dirty="0" smtClean="0"/>
              <a:t>Головные и платяные вши передаются от человека к человеку при непосредственном контакте (либо через одежду, бельё, предметы обихода, расчёски и т. п.).</a:t>
            </a:r>
          </a:p>
          <a:p>
            <a:r>
              <a:rPr lang="ru-RU" sz="1800" dirty="0" smtClean="0"/>
              <a:t>Лобковая вошь (</a:t>
            </a:r>
            <a:r>
              <a:rPr lang="ru-RU" sz="1800" dirty="0" err="1" smtClean="0"/>
              <a:t>площица</a:t>
            </a:r>
            <a:r>
              <a:rPr lang="ru-RU" sz="1800" dirty="0" smtClean="0"/>
              <a:t>), как правило, передаётся половым путём, но возможна также передача через вещи (постельное бельё, одежда и т. д.).</a:t>
            </a:r>
          </a:p>
          <a:p>
            <a:r>
              <a:rPr lang="ru-RU" sz="1800" dirty="0" smtClean="0"/>
              <a:t>Платяные вши располагаются в складках одежды, поражают человека в местах соприкосновения одежды с участками тела (участки между лопатками, шею, поясницу). В основном платяной педикулёз распространен среди людей с плохими условиями жизни и гигиены.</a:t>
            </a:r>
            <a:endParaRPr lang="ru-RU" sz="1800" dirty="0"/>
          </a:p>
        </p:txBody>
      </p:sp>
      <p:sp>
        <p:nvSpPr>
          <p:cNvPr id="7" name="TextBox 6"/>
          <p:cNvSpPr txBox="1"/>
          <p:nvPr/>
        </p:nvSpPr>
        <p:spPr>
          <a:xfrm>
            <a:off x="857224" y="4643446"/>
            <a:ext cx="3816424" cy="1477328"/>
          </a:xfrm>
          <a:prstGeom prst="rect">
            <a:avLst/>
          </a:prstGeom>
          <a:noFill/>
          <a:ln>
            <a:solidFill>
              <a:srgbClr val="FF0000"/>
            </a:solidFill>
          </a:ln>
        </p:spPr>
        <p:txBody>
          <a:bodyPr wrap="square" rtlCol="0">
            <a:spAutoFit/>
          </a:bodyPr>
          <a:lstStyle/>
          <a:p>
            <a:r>
              <a:rPr lang="ru-RU" dirty="0" smtClean="0"/>
              <a:t>Невозможно заразиться вшами от животных, так как эти паразиты </a:t>
            </a:r>
            <a:r>
              <a:rPr lang="ru-RU" dirty="0" err="1" smtClean="0"/>
              <a:t>видоспецифичны</a:t>
            </a:r>
            <a:r>
              <a:rPr lang="ru-RU" dirty="0" smtClean="0"/>
              <a:t>, то есть человеческие вши могут жить только на человеке.</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504056"/>
          </a:xfrm>
        </p:spPr>
        <p:txBody>
          <a:bodyPr>
            <a:normAutofit fontScale="90000"/>
          </a:bodyPr>
          <a:lstStyle/>
          <a:p>
            <a:pPr algn="ctr"/>
            <a:r>
              <a:rPr lang="ru-RU" dirty="0" smtClean="0">
                <a:solidFill>
                  <a:srgbClr val="FF0000"/>
                </a:solidFill>
              </a:rPr>
              <a:t>Патогенез</a:t>
            </a:r>
            <a:r>
              <a:rPr lang="ru-RU" b="1" dirty="0" smtClean="0">
                <a:solidFill>
                  <a:srgbClr val="FF0000"/>
                </a:solidFill>
              </a:rPr>
              <a:t> </a:t>
            </a:r>
            <a:r>
              <a:rPr lang="ru-RU" dirty="0" smtClean="0">
                <a:solidFill>
                  <a:srgbClr val="FF0000"/>
                </a:solidFill>
              </a:rPr>
              <a:t>педикулёза</a:t>
            </a:r>
            <a:r>
              <a:rPr lang="ru-RU" b="1" dirty="0" smtClean="0">
                <a:solidFill>
                  <a:srgbClr val="FF0000"/>
                </a:solidFill>
              </a:rPr>
              <a:t> (</a:t>
            </a:r>
            <a:r>
              <a:rPr lang="ru-RU" dirty="0" smtClean="0">
                <a:solidFill>
                  <a:srgbClr val="FF0000"/>
                </a:solidFill>
              </a:rPr>
              <a:t>вшивости</a:t>
            </a:r>
            <a:r>
              <a:rPr lang="ru-RU" b="1" dirty="0" smtClean="0">
                <a:solidFill>
                  <a:srgbClr val="FF0000"/>
                </a:solidFill>
              </a:rPr>
              <a:t>)</a:t>
            </a:r>
            <a:r>
              <a:rPr lang="ru-RU" b="1" dirty="0" smtClean="0"/>
              <a:t/>
            </a:r>
            <a:br>
              <a:rPr lang="ru-RU" b="1" dirty="0" smtClean="0"/>
            </a:br>
            <a:endParaRPr lang="ru-RU" dirty="0"/>
          </a:p>
        </p:txBody>
      </p:sp>
      <p:sp>
        <p:nvSpPr>
          <p:cNvPr id="3" name="Содержимое 2"/>
          <p:cNvSpPr>
            <a:spLocks noGrp="1"/>
          </p:cNvSpPr>
          <p:nvPr>
            <p:ph idx="1"/>
          </p:nvPr>
        </p:nvSpPr>
        <p:spPr>
          <a:xfrm>
            <a:off x="285720" y="1285860"/>
            <a:ext cx="4643470" cy="5832648"/>
          </a:xfrm>
        </p:spPr>
        <p:txBody>
          <a:bodyPr>
            <a:normAutofit fontScale="55000" lnSpcReduction="20000"/>
          </a:bodyPr>
          <a:lstStyle/>
          <a:p>
            <a:pPr>
              <a:buFont typeface="Wingdings" pitchFamily="2" charset="2"/>
              <a:buChar char="Ø"/>
            </a:pPr>
            <a:r>
              <a:rPr lang="ru-RU" sz="2900" dirty="0" smtClean="0"/>
              <a:t>Колющим хоботком насекомые погружаются в толщу кожи и сосут кровь. При этом в толщу кожи попадает секрет, обладающий выраженным раздражающим свойством. На месте укуса в дерме появляются очажки плотного воспалительного инфильтрата из </a:t>
            </a:r>
            <a:r>
              <a:rPr lang="ru-RU" sz="2900" dirty="0" err="1" smtClean="0"/>
              <a:t>полинуклеидов</a:t>
            </a:r>
            <a:r>
              <a:rPr lang="ru-RU" sz="2900" dirty="0" smtClean="0"/>
              <a:t>, лимфоцитов и в меньшей степени - эозинофилов. Течение воспалительного процесса характеризуется расширением сосудов и развитием отека кожи.</a:t>
            </a:r>
          </a:p>
          <a:p>
            <a:pPr>
              <a:buFont typeface="Wingdings" pitchFamily="2" charset="2"/>
              <a:buChar char="Ø"/>
            </a:pPr>
            <a:r>
              <a:rPr lang="ru-RU" sz="2900" dirty="0" smtClean="0"/>
              <a:t>В результате интенсивного зуда появляются точечные и местные расчесы, которые в последующем нередко осложняются пиодермией и </a:t>
            </a:r>
            <a:r>
              <a:rPr lang="ru-RU" sz="2900" dirty="0" err="1" smtClean="0"/>
              <a:t>экзематизируются</a:t>
            </a:r>
            <a:r>
              <a:rPr lang="ru-RU" sz="2900" dirty="0" smtClean="0"/>
              <a:t>.</a:t>
            </a:r>
          </a:p>
          <a:p>
            <a:pPr>
              <a:buFont typeface="Wingdings" pitchFamily="2" charset="2"/>
              <a:buChar char="Ø"/>
            </a:pPr>
            <a:r>
              <a:rPr lang="ru-RU" sz="2900" dirty="0" smtClean="0"/>
              <a:t>Нанося укус, вошь впрыскивает в ранку вещества, вызывающие зуд. Расчесывание мест укусов приводит к </a:t>
            </a:r>
            <a:r>
              <a:rPr lang="ru-RU" sz="2900" dirty="0" err="1" smtClean="0"/>
              <a:t>экзематизации</a:t>
            </a:r>
            <a:r>
              <a:rPr lang="ru-RU" sz="2900" dirty="0" smtClean="0"/>
              <a:t> кожи и присоединению вторичной инфекции. Зуд нарушает сон и вызывает невротические состояния, особенно у детей.</a:t>
            </a:r>
          </a:p>
          <a:p>
            <a:pPr>
              <a:buNone/>
            </a:pPr>
            <a:endParaRPr lang="ru-RU" dirty="0"/>
          </a:p>
        </p:txBody>
      </p:sp>
      <p:pic>
        <p:nvPicPr>
          <p:cNvPr id="4" name="Рисунок 3" descr="59142496.jpg"/>
          <p:cNvPicPr>
            <a:picLocks noChangeAspect="1"/>
          </p:cNvPicPr>
          <p:nvPr/>
        </p:nvPicPr>
        <p:blipFill>
          <a:blip r:embed="rId2" cstate="print"/>
          <a:stretch>
            <a:fillRect/>
          </a:stretch>
        </p:blipFill>
        <p:spPr>
          <a:xfrm>
            <a:off x="5255509" y="2132856"/>
            <a:ext cx="3442704" cy="258202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576064"/>
          </a:xfrm>
        </p:spPr>
        <p:txBody>
          <a:bodyPr>
            <a:normAutofit fontScale="90000"/>
          </a:bodyPr>
          <a:lstStyle/>
          <a:p>
            <a:pPr algn="ctr"/>
            <a:r>
              <a:rPr lang="ru-RU" dirty="0" smtClean="0">
                <a:solidFill>
                  <a:srgbClr val="FF0000"/>
                </a:solidFill>
              </a:rPr>
              <a:t>Симптомы головного педикулёза</a:t>
            </a:r>
            <a:endParaRPr lang="ru-RU" dirty="0">
              <a:solidFill>
                <a:srgbClr val="FF0000"/>
              </a:solidFill>
            </a:endParaRPr>
          </a:p>
        </p:txBody>
      </p:sp>
      <p:sp>
        <p:nvSpPr>
          <p:cNvPr id="8" name="Содержимое 7"/>
          <p:cNvSpPr>
            <a:spLocks noGrp="1"/>
          </p:cNvSpPr>
          <p:nvPr>
            <p:ph idx="1"/>
          </p:nvPr>
        </p:nvSpPr>
        <p:spPr>
          <a:xfrm>
            <a:off x="457200" y="1412776"/>
            <a:ext cx="5266928" cy="5184576"/>
          </a:xfrm>
        </p:spPr>
        <p:txBody>
          <a:bodyPr>
            <a:normAutofit fontScale="85000" lnSpcReduction="10000"/>
          </a:bodyPr>
          <a:lstStyle/>
          <a:p>
            <a:pPr>
              <a:buNone/>
            </a:pPr>
            <a:r>
              <a:rPr lang="ru-RU" sz="1800" dirty="0" smtClean="0"/>
              <a:t>Инкубационный период педикулёза (вшивости) при заражении половозрелой особью составляет </a:t>
            </a:r>
            <a:r>
              <a:rPr lang="ru-RU" sz="1800" dirty="0" smtClean="0">
                <a:solidFill>
                  <a:srgbClr val="FF0000"/>
                </a:solidFill>
              </a:rPr>
              <a:t>6-12 дней.</a:t>
            </a:r>
          </a:p>
          <a:p>
            <a:pPr>
              <a:buFont typeface="Wingdings" pitchFamily="2" charset="2"/>
              <a:buChar char="Ø"/>
            </a:pPr>
            <a:endParaRPr lang="ru-RU" sz="1800" b="1" i="1" dirty="0" smtClean="0">
              <a:solidFill>
                <a:srgbClr val="FF0000"/>
              </a:solidFill>
            </a:endParaRPr>
          </a:p>
          <a:p>
            <a:pPr>
              <a:buFont typeface="Wingdings" pitchFamily="2" charset="2"/>
              <a:buChar char="Ø"/>
            </a:pPr>
            <a:r>
              <a:rPr lang="ru-RU" sz="1800" dirty="0" smtClean="0"/>
              <a:t>В месте укуса, под влиянием раздражения кожи секретом слюнных желез появляются зудящие пятна и узелки. </a:t>
            </a:r>
            <a:r>
              <a:rPr lang="ru-RU" sz="1800" b="1" dirty="0" smtClean="0">
                <a:solidFill>
                  <a:srgbClr val="0070C0"/>
                </a:solidFill>
              </a:rPr>
              <a:t>Зуд</a:t>
            </a:r>
            <a:r>
              <a:rPr lang="ru-RU" sz="1800" dirty="0" smtClean="0"/>
              <a:t> и является основным симптомом этого заболевания.</a:t>
            </a:r>
          </a:p>
          <a:p>
            <a:pPr>
              <a:buFont typeface="Wingdings" pitchFamily="2" charset="2"/>
              <a:buChar char="Ø"/>
            </a:pPr>
            <a:r>
              <a:rPr lang="ru-RU" sz="1800" dirty="0" smtClean="0"/>
              <a:t>При нарастании зуда появляются </a:t>
            </a:r>
            <a:r>
              <a:rPr lang="ru-RU" sz="1800" dirty="0" smtClean="0">
                <a:solidFill>
                  <a:srgbClr val="0070C0"/>
                </a:solidFill>
              </a:rPr>
              <a:t>расчесы</a:t>
            </a:r>
            <a:r>
              <a:rPr lang="ru-RU" sz="1800" dirty="0" smtClean="0"/>
              <a:t>, приводящие к усилению и распространению воспаления, образуются язвочки и корочки, шелушение кожи. На фоне расчесов может присоединиться инфекция, тогда на коже появляются мелкие гнойники.</a:t>
            </a:r>
          </a:p>
          <a:p>
            <a:pPr>
              <a:buFont typeface="Wingdings" pitchFamily="2" charset="2"/>
              <a:buChar char="Ø"/>
            </a:pPr>
            <a:r>
              <a:rPr lang="ru-RU" sz="1800" dirty="0" smtClean="0"/>
              <a:t>Паразитов часто обнаруживают на волосистой части головы, бровях и ресницах, в бороде. Гниды выглядят как шарики белого цвета у основания волос и выявляют их чаще, чем взрослых вшей. Они прикрепляются таким образом, что их невозможно снять или удалить при обычном мытье.</a:t>
            </a:r>
          </a:p>
          <a:p>
            <a:pPr>
              <a:buFont typeface="Wingdings" pitchFamily="2" charset="2"/>
              <a:buChar char="Ø"/>
            </a:pPr>
            <a:r>
              <a:rPr lang="ru-RU" sz="1800" dirty="0" smtClean="0"/>
              <a:t>Зуд, расчесы, </a:t>
            </a:r>
            <a:r>
              <a:rPr lang="ru-RU" sz="1800" dirty="0" err="1" smtClean="0"/>
              <a:t>импетигинозные</a:t>
            </a:r>
            <a:r>
              <a:rPr lang="ru-RU" sz="1800" dirty="0" smtClean="0"/>
              <a:t> корки в </a:t>
            </a:r>
            <a:r>
              <a:rPr lang="ru-RU" sz="1800" dirty="0" smtClean="0">
                <a:solidFill>
                  <a:srgbClr val="0070C0"/>
                </a:solidFill>
              </a:rPr>
              <a:t>затылочной области за ушными раковинами</a:t>
            </a:r>
            <a:r>
              <a:rPr lang="ru-RU" sz="1800" dirty="0" smtClean="0"/>
              <a:t> дают основание заподозрить педикулез волосистой части головы.</a:t>
            </a:r>
          </a:p>
          <a:p>
            <a:endParaRPr lang="ru-RU" sz="1800" dirty="0" smtClean="0"/>
          </a:p>
          <a:p>
            <a:endParaRPr lang="ru-RU" sz="1800" dirty="0" smtClean="0"/>
          </a:p>
          <a:p>
            <a:pPr>
              <a:buNone/>
            </a:pPr>
            <a:endParaRPr lang="ru-RU" sz="1800" dirty="0">
              <a:solidFill>
                <a:srgbClr val="FF0000"/>
              </a:solidFill>
            </a:endParaRPr>
          </a:p>
        </p:txBody>
      </p:sp>
      <p:pic>
        <p:nvPicPr>
          <p:cNvPr id="9" name="Рисунок 8" descr="pedicul2.jpg"/>
          <p:cNvPicPr>
            <a:picLocks noChangeAspect="1"/>
          </p:cNvPicPr>
          <p:nvPr/>
        </p:nvPicPr>
        <p:blipFill>
          <a:blip r:embed="rId2" cstate="print"/>
          <a:stretch>
            <a:fillRect/>
          </a:stretch>
        </p:blipFill>
        <p:spPr>
          <a:xfrm>
            <a:off x="5508104" y="1916832"/>
            <a:ext cx="3312368" cy="2442027"/>
          </a:xfrm>
          <a:prstGeom prst="rect">
            <a:avLst/>
          </a:prstGeom>
        </p:spPr>
      </p:pic>
      <p:pic>
        <p:nvPicPr>
          <p:cNvPr id="10" name="Рисунок 9" descr="tlorna_shutterstock.com_419309711287146671_xwidth300.jpg"/>
          <p:cNvPicPr>
            <a:picLocks noChangeAspect="1"/>
          </p:cNvPicPr>
          <p:nvPr/>
        </p:nvPicPr>
        <p:blipFill>
          <a:blip r:embed="rId3" cstate="print"/>
          <a:stretch>
            <a:fillRect/>
          </a:stretch>
        </p:blipFill>
        <p:spPr>
          <a:xfrm>
            <a:off x="6012160" y="5013176"/>
            <a:ext cx="2436862" cy="162457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76064"/>
          </a:xfrm>
        </p:spPr>
        <p:txBody>
          <a:bodyPr>
            <a:normAutofit fontScale="90000"/>
          </a:bodyPr>
          <a:lstStyle/>
          <a:p>
            <a:pPr algn="ctr"/>
            <a:r>
              <a:rPr lang="ru-RU" dirty="0" smtClean="0">
                <a:solidFill>
                  <a:srgbClr val="FF0000"/>
                </a:solidFill>
              </a:rPr>
              <a:t>Симптомы платяного педикулёза</a:t>
            </a:r>
            <a:endParaRPr lang="ru-RU" dirty="0"/>
          </a:p>
        </p:txBody>
      </p:sp>
      <p:sp>
        <p:nvSpPr>
          <p:cNvPr id="3" name="Содержимое 2"/>
          <p:cNvSpPr>
            <a:spLocks noGrp="1"/>
          </p:cNvSpPr>
          <p:nvPr>
            <p:ph idx="1"/>
          </p:nvPr>
        </p:nvSpPr>
        <p:spPr>
          <a:xfrm>
            <a:off x="457200" y="1412776"/>
            <a:ext cx="5770984" cy="5161760"/>
          </a:xfrm>
        </p:spPr>
        <p:txBody>
          <a:bodyPr>
            <a:normAutofit lnSpcReduction="10000"/>
          </a:bodyPr>
          <a:lstStyle/>
          <a:p>
            <a:pPr>
              <a:buNone/>
            </a:pPr>
            <a:endParaRPr lang="ru-RU" b="1" i="1" dirty="0" smtClean="0">
              <a:solidFill>
                <a:srgbClr val="FF0000"/>
              </a:solidFill>
            </a:endParaRPr>
          </a:p>
          <a:p>
            <a:pPr>
              <a:buFont typeface="Wingdings" pitchFamily="2" charset="2"/>
              <a:buChar char="Ø"/>
            </a:pPr>
            <a:r>
              <a:rPr lang="ru-RU" dirty="0" smtClean="0"/>
              <a:t> </a:t>
            </a:r>
            <a:r>
              <a:rPr lang="ru-RU" sz="1800" dirty="0" smtClean="0"/>
              <a:t>Излюбленными местами поражения кожи являются </a:t>
            </a:r>
            <a:r>
              <a:rPr lang="ru-RU" sz="1800" dirty="0" smtClean="0">
                <a:solidFill>
                  <a:srgbClr val="0070C0"/>
                </a:solidFill>
              </a:rPr>
              <a:t>плечи, верхняя часть спины, живот, поясница, пахово-бедренная область.</a:t>
            </a:r>
          </a:p>
          <a:p>
            <a:pPr>
              <a:buFont typeface="Wingdings" pitchFamily="2" charset="2"/>
              <a:buChar char="Ø"/>
            </a:pPr>
            <a:r>
              <a:rPr lang="ru-RU" sz="1800" dirty="0" smtClean="0"/>
              <a:t>Симптомы</a:t>
            </a:r>
            <a:r>
              <a:rPr lang="ru-RU" sz="1800" b="1" dirty="0" smtClean="0"/>
              <a:t> </a:t>
            </a:r>
            <a:r>
              <a:rPr lang="ru-RU" sz="1800" dirty="0" smtClean="0"/>
              <a:t> характеризуются интенсивным </a:t>
            </a:r>
            <a:r>
              <a:rPr lang="ru-RU" sz="1800" dirty="0" smtClean="0">
                <a:solidFill>
                  <a:srgbClr val="0070C0"/>
                </a:solidFill>
              </a:rPr>
              <a:t>зудом</a:t>
            </a:r>
            <a:r>
              <a:rPr lang="ru-RU" sz="1800" dirty="0" smtClean="0"/>
              <a:t>, множественными </a:t>
            </a:r>
            <a:r>
              <a:rPr lang="ru-RU" sz="1800" dirty="0" smtClean="0">
                <a:solidFill>
                  <a:srgbClr val="0070C0"/>
                </a:solidFill>
              </a:rPr>
              <a:t>линейными расчесами</a:t>
            </a:r>
            <a:r>
              <a:rPr lang="ru-RU" sz="1800" dirty="0" smtClean="0"/>
              <a:t>. Развитие процесса сопровождается формированием отчетливой </a:t>
            </a:r>
            <a:r>
              <a:rPr lang="ru-RU" sz="1800" dirty="0" smtClean="0">
                <a:solidFill>
                  <a:srgbClr val="0070C0"/>
                </a:solidFill>
              </a:rPr>
              <a:t>буроватой пигментации </a:t>
            </a:r>
            <a:r>
              <a:rPr lang="ru-RU" sz="1800" dirty="0" smtClean="0"/>
              <a:t>и мелкого отрубевидного </a:t>
            </a:r>
            <a:r>
              <a:rPr lang="ru-RU" sz="1800" dirty="0" smtClean="0">
                <a:solidFill>
                  <a:srgbClr val="0070C0"/>
                </a:solidFill>
              </a:rPr>
              <a:t>шелушения.</a:t>
            </a:r>
            <a:r>
              <a:rPr lang="ru-RU" sz="1800" dirty="0" smtClean="0"/>
              <a:t> Реакция кожи на укусы может быть в виде воспалительных пятен и отечных серо-папул. При длительном существовании вшей и хроническом расчесывании кожа пигментируется и лихенифируется. Платяная вшивость представляет большую эпидемиологическую опасность, так как эти насекомые являются переносчиками возбудителя </a:t>
            </a:r>
            <a:r>
              <a:rPr lang="ru-RU" sz="1800" dirty="0" smtClean="0">
                <a:solidFill>
                  <a:srgbClr val="0070C0"/>
                </a:solidFill>
              </a:rPr>
              <a:t>сыпного тифа.</a:t>
            </a:r>
            <a:endParaRPr lang="ru-RU" sz="1800" dirty="0">
              <a:solidFill>
                <a:srgbClr val="0070C0"/>
              </a:solidFill>
            </a:endParaRPr>
          </a:p>
        </p:txBody>
      </p:sp>
      <p:pic>
        <p:nvPicPr>
          <p:cNvPr id="4" name="Рисунок 3" descr="parazit2b.jpg"/>
          <p:cNvPicPr>
            <a:picLocks noChangeAspect="1"/>
          </p:cNvPicPr>
          <p:nvPr/>
        </p:nvPicPr>
        <p:blipFill>
          <a:blip r:embed="rId2" cstate="print"/>
          <a:stretch>
            <a:fillRect/>
          </a:stretch>
        </p:blipFill>
        <p:spPr>
          <a:xfrm>
            <a:off x="6084168" y="4725144"/>
            <a:ext cx="2857500" cy="1876425"/>
          </a:xfrm>
          <a:prstGeom prst="rect">
            <a:avLst/>
          </a:prstGeom>
        </p:spPr>
      </p:pic>
      <p:pic>
        <p:nvPicPr>
          <p:cNvPr id="5" name="Рисунок 4" descr="images (20).jpg"/>
          <p:cNvPicPr>
            <a:picLocks noChangeAspect="1"/>
          </p:cNvPicPr>
          <p:nvPr/>
        </p:nvPicPr>
        <p:blipFill>
          <a:blip r:embed="rId3" cstate="print"/>
          <a:stretch>
            <a:fillRect/>
          </a:stretch>
        </p:blipFill>
        <p:spPr>
          <a:xfrm>
            <a:off x="6156176" y="1484784"/>
            <a:ext cx="2448272" cy="244827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76064"/>
          </a:xfrm>
        </p:spPr>
        <p:txBody>
          <a:bodyPr>
            <a:normAutofit fontScale="90000"/>
          </a:bodyPr>
          <a:lstStyle/>
          <a:p>
            <a:r>
              <a:rPr lang="ru-RU" b="1" dirty="0" smtClean="0">
                <a:solidFill>
                  <a:srgbClr val="FF0000"/>
                </a:solidFill>
              </a:rPr>
              <a:t>Диагностика педикулёза</a:t>
            </a:r>
            <a:endParaRPr lang="ru-RU" dirty="0">
              <a:solidFill>
                <a:srgbClr val="FF0000"/>
              </a:solidFill>
            </a:endParaRPr>
          </a:p>
        </p:txBody>
      </p:sp>
      <p:sp>
        <p:nvSpPr>
          <p:cNvPr id="3" name="Содержимое 2"/>
          <p:cNvSpPr>
            <a:spLocks noGrp="1"/>
          </p:cNvSpPr>
          <p:nvPr>
            <p:ph idx="1"/>
          </p:nvPr>
        </p:nvSpPr>
        <p:spPr>
          <a:xfrm>
            <a:off x="457200" y="1412776"/>
            <a:ext cx="4471990" cy="5161760"/>
          </a:xfrm>
        </p:spPr>
        <p:txBody>
          <a:bodyPr>
            <a:normAutofit/>
          </a:bodyPr>
          <a:lstStyle/>
          <a:p>
            <a:pPr>
              <a:buFont typeface="Wingdings" pitchFamily="2" charset="2"/>
              <a:buChar char="Ø"/>
            </a:pPr>
            <a:r>
              <a:rPr lang="ru-RU" sz="2400" dirty="0" smtClean="0"/>
              <a:t>Клиническая диагностика</a:t>
            </a:r>
          </a:p>
          <a:p>
            <a:pPr>
              <a:buNone/>
            </a:pPr>
            <a:r>
              <a:rPr lang="ru-RU" sz="2400" dirty="0" smtClean="0"/>
              <a:t>    педикулёза (вшивости) основана на </a:t>
            </a:r>
            <a:r>
              <a:rPr lang="ru-RU" sz="2400" dirty="0" smtClean="0">
                <a:solidFill>
                  <a:srgbClr val="0070C0"/>
                </a:solidFill>
              </a:rPr>
              <a:t>сборе анамнеза </a:t>
            </a:r>
            <a:r>
              <a:rPr lang="ru-RU" sz="2400" dirty="0" smtClean="0"/>
              <a:t>(жалобы больного на зуд) и тщательном </a:t>
            </a:r>
            <a:r>
              <a:rPr lang="ru-RU" sz="2400" dirty="0" smtClean="0">
                <a:solidFill>
                  <a:srgbClr val="0070C0"/>
                </a:solidFill>
              </a:rPr>
              <a:t>осмотре</a:t>
            </a:r>
            <a:r>
              <a:rPr lang="ru-RU" sz="2400" dirty="0" smtClean="0"/>
              <a:t> пациента. </a:t>
            </a:r>
          </a:p>
          <a:p>
            <a:pPr>
              <a:buFont typeface="Wingdings" pitchFamily="2" charset="2"/>
              <a:buChar char="Ø"/>
            </a:pPr>
            <a:r>
              <a:rPr lang="ru-RU" sz="2400" dirty="0" smtClean="0"/>
              <a:t>Для выявления педикулёза необходимо обнаружить вшей или живых гнид.</a:t>
            </a:r>
          </a:p>
          <a:p>
            <a:pPr>
              <a:buNone/>
            </a:pPr>
            <a:endParaRPr lang="ru-RU" dirty="0"/>
          </a:p>
        </p:txBody>
      </p:sp>
      <p:pic>
        <p:nvPicPr>
          <p:cNvPr id="5" name="Рисунок 4" descr="загруженное (5).jpg"/>
          <p:cNvPicPr>
            <a:picLocks noChangeAspect="1"/>
          </p:cNvPicPr>
          <p:nvPr/>
        </p:nvPicPr>
        <p:blipFill>
          <a:blip r:embed="rId2" cstate="print"/>
          <a:stretch>
            <a:fillRect/>
          </a:stretch>
        </p:blipFill>
        <p:spPr>
          <a:xfrm>
            <a:off x="6516216" y="692696"/>
            <a:ext cx="1080120" cy="1084942"/>
          </a:xfrm>
          <a:prstGeom prst="rect">
            <a:avLst/>
          </a:prstGeom>
        </p:spPr>
      </p:pic>
      <p:sp>
        <p:nvSpPr>
          <p:cNvPr id="7170" name="AutoShape 2" descr="data:image/jpeg;base64,/9j/4AAQSkZJRgABAQAAAQABAAD/2wCEAAkGBxMSEhUUExQUFhUVFhUYFRcWFBQWGBgUFBQXFxQUFxUYHCggGBolHBQUITEhJSkrLi4uFx8zODMsNygtLisBCgoKDg0OGhAQGywcHCQsLCwsLCwsLCwsLCwsLCwsLCwsLCwsLCwsLCwsLCwsLCwsLCwsLCwsLCwsLCwsNywsLP/AABEIANAA8AMBIgACEQEDEQH/xAAcAAACAgMBAQAAAAAAAAAAAAAEBQMGAQIHAAj/xAA8EAABAwIEAwYEBQMEAQUAAAABAAIDESEEBRIxQVFhBhMicYGRMqGxwSNCUtHwB2LhFDNy8YIVJCWywv/EABoBAAIDAQEAAAAAAAAAAAAAAAIDAAEEBQb/xAAoEQACAgICAQQBBAMAAAAAAAAAAQIRAyESMQQFIkFRYRNCcaEUgbH/2gAMAwEAAhEDEQA/ALsG/wCVrLIG2WXPvdakitd1yGz0CW9mWjVzp9VvovxXmyLR0/DioFTNmGnopWiu+yihaOKnqiQLNmhbFq9SiwXVVsEyFjVRbAUUchVdEI55LG6seHvGL7jf7qrsi7x+gE35G9E+n/DY1jSSXEC5qacVp8fpmDza5JBOCg0jeooAPStUSsMFAsrUYTywslYUIeKSdqMzMTGtYfG8+zRuUZm2atgF7uOzfuVRcwxEkji83cfpyCRmycVSNXjYHKVvoNw+Lcdyp/C74gD5qswZuGu0vseANq+Sf4adpoR7rIpHTeNdjAZWxwtVv/E/ZeiLo3Br/wDxdwPQjgUTC+mylLA8FrhY/wAsrq9gOTWn0TNKQ57F3M7Jx8Mngf0cPhP1CbYeShLHfE3Y8xwKkzHCCeF0Z4ix5EXB90yrQpPjL8EkLqgEJmx1RXmqpkWP8AB+IWcORFirNhPgCdhlZm8qFdkq8srBTzIYWFlYUIU3vjXbZbNfW60DitXArj2ejJ619Fs0U2UbQbcAvOmCuyUEaqBbtl5CqHZU3PoOXmpBJRSymgporuVuSAgn4kBa/wCort80XJAcGwp8ije/hzqoHN4FRCXxNHFU3YSiG5Iw96HmzaEV5naydCPVJU8PpwQGDe1sVBQ6XHjeta1CbYJrqAupqpf7DzW/CklSON5LblbC15eXk8zHivALy8oQ5nnWIccRJU1OsgdADZeikvRY7VwGPFv5Oo4eRQ8TamxXNyakzuYfdBDA5SycfisFOdbhCYPJ5sMSWkyRH8p+Jo+6ZQuNAOCZ4d9EC2G24kWX4prxb+eiZAUQTmMcalt+YsfkpQ8s46m/MfuExOhMlbtBM8WoA7OGx+3kh8NjbkGxFiFMH1uChcxwhcWvaaEb9Qi/gFJdSFOIhc3EO0jwvo7oCbH5q7ws0tA5AKsUIBBuWn5G4KYZbmNPC7bgeXmn4VWxHl3Kl9DleXlhaDCeWFlYUKKXG8m5WHygHYqOV4A3WWPsuKelSM6istcP4FsW1Xg3SVKLNha54qV0dr+3D1W0MPF25v5IfGYqnK3VFQF30ZafIczxKkfLGy/FVXMO0HxBlBp9anikmJzd5JDbu+goiUX8C5SRccdnDRxqeVeKaYPCaYhNIaPdcMpw8lXexuUh577E/A29Ds5249k6zPECRzpHOoANLGVoKcz80xY0o2xbnJyUV0S5fhg6RrwB8esnckjYDkFc4XU33KquDlGkFlqUpwurBHiO8YDsfutHiyVUYvNxtPkGvfTyWzXVQeHxNbHcLDX6SeS1mAOXkFDiq1BK8cUQaFUQUdustEkHegeOKpHVh+IH6rmsWbFpppJHMLr8kwcC11w4UI5g2K5B2hyaTByUqTG4+B/Tkeqy58f7kdHw81Lixvgu0EWxND/db6qw4PFNcLEHyNVzSUOIu0OHlceazgMUY3VaS3yP2Ky0dLjyR1aSM7hT4eG21+KqeG7WsbRslRauqlvXknmCzuKS8cjCejgbdRwTYqhMrapDKXDcW2PyPmtMHii+oIuPqlmM7SxB2gOaX/pDqnzPJR5NO4PcSb6jX3si+SlBuLsbBoafMU9liTDg3FkVjgCNQ4/IoMFaYrRgyN3YXgJ3MOl12nY8imxSMFNcLLqYD6HzCYjPNfJMsVXiVqoLKa8VbsF6Jq0abXtRb9QuMejZlnFYDgDfhT/CgxOLa2gO54ILFY2gobkqEGOOzMNb8lWMfmLnAhvD7onva1rfmo48KCLDy/yiXZG/oUYTLjI478aeqsWH7NtADRXUaVdx50R+CwgiaXkWHzcdmjqVOcQQK/mcLnlXdo/dMbpbFRSukQ5iwhrY2U0t+Z4+iAxLHuDqkAAI1k9bn0Uc9wG87ny4JUpWaIx4o3ymfTRtbUVkwM+nyP1VVjjoU8wZqPJFjk4uxeaCnHYfNiNElee6KmnG/RJcwcaArSLFnSQunGdqzg5MbhJpjH/UeJGtdVV5shTFmObpvuisXQW2XxHoEp7VQd/AW2qCCPNT4Waoc7mfkFpO8Fjidh9lT2HHTsoeAZpfoeKVtT7ozE5DUVCbPgjlAJuDs4bjyKkjxGmVsZvXjzAG6yTxUzp4vJTWxLlXZ50sbnUuakV/QwFV7CZUwS0NgQdR8l1DJZXg1dF3bBVsbXHxub+os4BVfGYyF2MMEEDjI6okLzZhFzQDj5pzh1QnH5CVqQmkytuHbrjNnyeE0uQxoP8A+k7y7NyHAkDxUBPlzC3xWEa+N8d/wWOcw1/PW49afJV7CyVHqEqUdmjHP2ujosMxO59tkQl2CPhHkEaHrSqS0YZW3slDk3wURawA73PugsvwpJ1O2Gw5lNKokJk/gwsLJWCVYBSnkW6rxlpZRTMeLhurqL/Rakml2mvVcU9GwPGN4ucBfkho42uFjVTY7DuffhyCigwEgNxToiTBaJTCxo4np/LLODxD3yNjZHo1OALyQaDnb1TJjGltC0GqKy+Nkb26W0ujjJWBJUnQTmQY0tjYKhlaknc8SkmIoTQWCc51iY26mAAuJqenWoS2COotx4qZXcqBw6hYKW6RWtvqtp8TXYbbITG4kd7oFKNtT7+aM7ttK2Q8TRsjwuIqU4wbkqdC2tQiWYsDcgeqm0R9DTG0Lac0qoQ0+Snhkc+rh8I2J4+XRbSssfJbsCfHZyPMceSSIY5LLXXUrMcdlJh4qv8AK5+yfRjtE00mhoaN6KDHSaYTzNvdZlaXO6KLMqmg4C5ULE2RT92XQu2Bq3oHJxjcW2BveuAJYPBaviNgq/i26XsdwJLT5HZHnFNAHe0ox1QTxpceeyjWiRdSNsZnHcYWSTEAmWVuxJqHH4GgjjU1NF7sFkD2QvmlP4ktKuN3Bp3FTxKUQ/8AyOJ1sBEMZAia65cfzyuV2x+K0MDB8I/lVS0qDm+Ttdi7N3xQYaVzQbNIJPEm1PK651/6rpIDaAEqy/1HxXd4OOOtHTO1f+Lb/Ut9lzIzGo6FJnG2aMU2o7Og4XtRI2tCKcPIJvgO2TmvFWNfU9bLnWGJ1U8vmneHjAcL7Vv5oXJoPjZ1jBdsYH/F4KcwaHoEzjzeM8wOZBDffZcnEBBsTUU+aKw+ayQnxO3/AC/l9WolmFSwI602QHYrFVUcjz1rqUPm3l5cwrSyQOFQnRlYiUHEqhcsmQ2vT5/VRNHNeXJZ36Ru6Sl6+lB7oh7i7ctB56UC6tQtXzONhwQ2yuCGDcMBd0mroAG/NaTyxAtFLgjepFzuk02KOwWsLSTUk25q+VMJYlXY5zhlcQ+g5eWyw1um/t+62lxZf4nUqd6caIXETUHFFKSvRUMbUVy+CqZrhJY5zIzxtealp3B6FGtzZ1KaDXlUI+dwQMtBdGpWC20DsxkrnAOoASAAOq6AMviFPw2VHQKj5c4GVrqVDXA09bLob91r8eN2zn+bJqiCSOyBcyxCZoN7KO81qOawJrLImCKg6lQgEGiYBtArSKbB+6vRQYiCoPVGONBXiUuznNWRsqbAbnn0ClfLKcvgSZ4+OOMV3qNI5kKsPlM7wx1679BxKDzPMu/eXH2qRQJt2XwWoF9/GaCvBjfiKztuTNsI8Y77LZ2ZwbIY6NFBQuvvp/KPU19l5xM0jGczfyG6kml0QkmxkNhyaNlHlkwgimxT/wAjTpHM8veiNiyg/wBU8d3uNMbT4YGiMf8ALd/zoPRVSOOtK9fcJgGF7i5xqXkuJ5ucak+693FK/wA8ikSls0xhSM4Xh0/gT3DsrccN0mhFx1qCnOBcQSOI+aXIbEOixxjNTy+ewUjtMgJoQfMXQGZMDmim/wCyIy6Ii9Kmvs0dOaG6GRxTnuKbRiFjo3agS2h+avnZjPxJ4XG/19FU8RBrZVpFRsCUoZPLE4E2INtNTQpkZ1tCJ477OhPjIUYfVGPjtYoE+G2yS0aoys9IeaElkoESwW22+ihlbTdA0MTFpuUXE0oaWQCp4ImE+EHmgaGqVE/eobFTW9VrLLwBQOLn2aLk/RRRLlLVGuIxoBoDUraDDvkpqsFnB4Vta0vzNymTwUy0ugeO7ZNlkDGSNA2qC49eCtUhVZhw2lteJVga+w8gtfjSuzm+eraZJVRTjYr2pavdZajnNEekF9VMXVURNieaZ4bKatGokE8Aj0hSAJSCKdFz/tlixaMcN/PguiZ8yLCwukcSTs0c3cFxHMczBkJ8TnEmrt79AkZsmqRo8fF7uTI24VziGt+IkABdQyrKwGtjAtpoejG/EfUqmdh8IZ8SDuGCu1KE7fddHzTEDDwOp/uSjSzmGDd3qgh1Y/J9FYzfG95JbYeFgH26qDtziCI4sKzYeKSmxI2HvVS5JFqldK4fh4cVvxld8I9KVQU51uc99fEa7e2yGctB447K9Bga7WPL9l6aEizxQ8+BCaYjEsZvceSW4jOGHwnxD5hJRosHfFy3/b7qXB4saxWxPzHNBtxIJqDUcEQ1xS55EnR1/A9In5Ef1HKkMMQ4aqM9f8LOHLmlpoRXavEKHL6B4JR2bSgvFOFfmkS2ejhijh44YLVE4mDXlpG9CD58LKLHNPAOI6HmVHiGV7p97VbUe4+6nxdQDQg14j7p+N3E8f52LhmkjoBaRcbKCVgNeqXYPtLFJYnQ7kdj5FMBiGu2+SNsQk0QMbSnzUOJbv8AJFFqgnKWw12V/HbsH6ntB+qbYltB0CSZw0kVbu0gjzaapthsQJmBw2O/nxBVNaGWRswx0aju419OCENz/Nkfj56AD6KCCK10HQZPGLIrDw1oeRUDGkUpQjlsVKMf+UN8XAfzdRJ/BTlS2E4h92t/UUxEiVYVhrqd8R9h0CKdIt+GHFWzl+Tl/UlrpBQkXpJEG2RbySJ1mWhxkuH1nUdm090/SHsxP8TfX7J6j7FqNHOP6tY134ULf7nOPLYCq5e7DHgAepKuP9TMXqxTgTZoAp0VLiLnkAWbXl7LJJ22boJKKOj9hMEYYHS6aucfZo2J+a0zPFPcS993bNHya0BNMBmBhha1lmigfxBtUhOM0ghicMS8ARxNDg39UrvhCaloXbuyvZxAMNBFhQfGfxJr/mdwKr80sbOh8zWvktsbmYke6Rxq5xJJ89gPJV/MMcDX+f8AaRJ2zRFcY0RZjj68Sfb5JHiMR0/noszyFx6KIREokgW7D8E3wg8zy6JkzZDwQ0jFef2RTdllzKsh7b0F34q/2bhy3a9RFeaUDR2mkxoT/wC3J/S4G3Kt0SyUSMBbTbzC1yduqKQEVttzQvchjtUPH4mG3p1R4ujxnrKrOVF2bu3G6Jg7UTt2cl7sqnDiwxOqCQfTe6lZks5sIzVbf04nnl5FvssmB7dyt3IPQioVpwXbHDSij3CNx3rt7rnkPZiZxALmNJrSpJ28giJuxGIG7o77eL97Kv0r6Cl5UYbkzoj3Ru+F7SOdQlzcVHhy78Ruk3e2ux5imyosPY6cn/cY3prP2RUWRTQsIkbrqd2GoPVx3oFf+I1sTL1SL9sWr/ksje0sEkjWMJJcaV0mnzV0w+QVbUvPoBRcTIMUgNRVrgbL6E7O4oSwscOIH0TP8eCFY/Py5LvQhnynT+d3yWrYWs+EeZ3J9U4zePSfVJZ3IeEYs0PJOa2zeN91tM9CxOU832VsXHs2icpnIXDIxREZPks+iUciaH1VwLlQgaFXKDEaow7+36BFehcls4b2tk7zFSbnxup6GlUJgowZGCtgfel0Zjmlz3u5uNPUkkpXLIWEObWrbt6daLIpbN7jo6ZgotWFBdQBz9TieDW7qn9tu0rsY9rQSIY66QPzH9R57WS/GZ3iMQwMkcGxgXa0aQf38kG2laNbU9b/APSbKf0LjH7I+8dS9h13Ucsdef8AOacMw4A8Vzx/YLz4eSCxggc3yHReghJN06OC58P5ZYjiFdqcug5+aqy6PSxUZ5EIjKcA6d7Y27ncngOJWMQzwn0+qu3YLLhGzWR43+4aNq8krLG8h6H03zF4/p7fzboexZHA2MRmNpAFNrnmarmGeYMQzvjGwNW+R4LrePm0NJO643nuYa8S5DkjrQfo+eayNzen/wBG/ZgFznMFfELnkOau0fZDDuA16ySN9VDXnZJOwWEpGZCLvNvIK9gkBFiWrZl9ZyKedpfBVs4iDNOvDvoDUvYGvAPlYlJhjsO+Rzteg0AaC1zaD8xP9y60+EHglmZ9msPOPHG2vMCh9wurUXpnhsuCdex7/JzGLNWMe9wpIDQNZQEUbtUkcUrxWKMprQNH6W7BW/NP6fPjJdA7UP0usfQ8VUcbhnxO8TS08QR9Oa14oQS9pxPMn5N8cnX9AzmOBq0/5TPDYsgfZBgjdZEiccxt6rtA2fZO2VpfEKPuS0bO8uqvX9IcZ3mELTux2kqn9+rF/T+kc05Fo3Ma99LUc2oNOrrLNmxpbR2vS/Kk58J9l4zaDW0hgLiOQ+pVRkP86q1F5eA9/hjaQQBYWuGsHEnmq5Lg3uMjyCav8LWitSTU+gCwzR6XHL7BIyiZUKxESVNhubAcydghfQxE+WYfWbu0gnSDSpLqVoOgFyVvh5NTaqKd+itOAMcfU1/Fk97f9KXDxFg0kEGgsRQ3/wClfwBZgMFXOdUNY3U6m/JoHUn6KfAZ/GyAtkdQmob1JHBC5xh5DAAxpo78SQ7eEfCOtqmnVIMDghiPidoYx7KOpUlxsGtHEqIqTqv5FuJhAbU9fqhsG7usPLOQC+T8OKvCvxFPcfl7QJO8dpYxxZUCpc6tmtCBzXAB80WGaSI4Y9UjuQNz6rNji02zZkkmqRUHk2ANSd/sPJFYejf58lYMNk7O7e9rSTK7RAHWoP19LApEI/Ko9h5c0UlRUGmTMJ53PyHMqbWWmhDm2tUUJB4p7hDBhcPG6en4rgTapIHwg8dI3PUrXD4yGWZ8rQ5/dNdIS4VLnGzGhvBo5K1AF5Ni0xuoXPBFDQA1saVuoDGSQ1o1OcbDmf2TnOjKyCFrquc9z3yUv+IaeEnpWiddmcl0DvHjxu4kVLW8AOSHJ7RuL3GMk7OizpKOdy4BW7CYcNvRewsNFnGzaQlru2Ob/bHor/arGUaR0XIWv1TFx2urp2yzWxFVTsEw04k8qVQSk0mzueBji2ot1Wzr3ZCEDDRf8QrM3ZJuzuC7qGNhrUNFapzRFDo5HlS5ZZP8jeVZa6y0jfqaPJax8l1DgEoQeY5XFO3TIxrh1A+u6J1LbUoU0mqZzfOOwT46uw7tTf0O3HkeKpuIgfGdL2lp5EUXeigMzyeGdtJGNdytt6p0czXZy/I9LhP3Q9r/AKOINKadn8wbHLpeaMlAYXfpJPhPlVPs57CmM6o3Ex1Gpp3A4kHjaqDz/KHuc5kcAEbWgRPaAK7GpcryZk1SMvj+n5cc+b1X9luaw08RNWAANJJFtgL/AAm3ulfaiV5foYdDGUDgywLqVdWnUrOFzAVgbXUY2t7wi4s4EAHjS/utcfio2uoHaw+TVI4Ajw11BgH18lkkz0WP4ZBh8u8TI6nWRqk5MaaUHnv7qWB7WvMlKRtaXtG5LQdLN+JN0V37WMllLXhj7CtnyF3/ANRSw8ylcWOID3PjD9YbRtaAaK6RTl0QuhithODjcNc0mlhaGiMG4ZqFQabkgUtzKlbqlc01NH6WMB+JzQfE88tyfVL8LjJRqNWkvNXBzQ4V4GiJw75NXeF1X8CeFqWHBS0U0yPPcw0tmnJIY1pjiHMm1gh8khLY8PIQO6ZGXk/qldYCnPZL+2LZJYXa36qAU2te9gpcjwlY21JoBYVtdJyZOOjRiw8thWJ0OiilkcNEbpHvbW7pS6oFOKBkkiMuIaAZXT6HAMNasAsxx/KKi6HzOIOF+BPyRmFwndOZG1ulmlsuIkpuNwwHl04oMc7CyQ4g/abMe6DYW/7mg6nDZgdTUGjmaU8lXs1jijbEGO1OcyrxbwuJsPqpsXP3sr5D+Y1p0/KEpxbauoOG587KnK2FGFKyfO8zGIka4AhkbQ2Np6blR4DMJIXF0btJIoTbZDStvQcP58lYuynZx07g94pGLiu7iPso51suML0POx2Wzuj1yvdoedQYb1/vNeavMEaigAAoOSNjKXfJ7H0oqkbEhoqVSu0ue93Wu3Ap1n2Yhjd1x/tD2g1zUN2CtfMq1cnSGQrGuUhbm2PfNJqF2g7c10HsaGSMBFORHEHkkWT5W2QGlDxtxCsvZXKe7xGoGg0mo4E8Crk6VDE+2mX7DhENF1BCFKojLIYYI0BB4FbvfQrGm9eYotHG66TOOjZqkYoda8JqcPmqIFMW9EB/qyPy/NanNQN2H0urJQa9nNVzOOzscwcKuAO4BI+6cszFjtq+yixGNYN6+yFkr7KRguz5wg0tJc3ruOQPNEPjADn6NWilG0rVzjRtRyFFa5HMkSfG5VMKmJxaTaopcdQgkhsKSpaEmaSOPdxONXCr5P8Ak7YegUMqxFhnMJ111VNa715r0pS2xyVGrCi43WQIKIa6yiKZDmDNUTydqFEZRHRoHQLGZN04WQ9Cpcou0HoEjMto2eO/axNmsNCeVSk78ZLJpjMhMYG30FeKtWfx7/8AEqq4dlKmv85JMXQUkmClvicBwCCe2lT1+TQj2Xf5g/VPuzuSVPevGxOlpHX4lbdFxV6BezPZPVR8wqXXDOQrWrlfYoQwUbZewbKXPFTFD2N1HSImuU009GkqE2uk/aLMe6hc+tgDavHgAqTLUeTKR287QX0tNz1XO5DqN9kfnDZTIXyAguvfgOQQrfCB6+3NbMcVGP5MfkTcpU+kWvsJO8zCIEkHa/uuwYXAgGpArRU3+mfZ0wxmeRoEkgGgHdsf7lX+MJM3bHwtR2SggLLSKLWY28kG6cVr6H91LopR5Foc1ROCz3qyXBdKjikDwtCVO4KCQUULRHIVEQCp2truhsVGWqmFZG6Olwo53gi+682ZC4mRDYSJcNJ4gmk+J0gJFhX+JEYua4UsjiG5plwxDA5tA8D36FUuRpBIO4V0yzF08KTdqcHR3et2NnefAoJq9hwk1pleKmgFSojdF4Nt0CDZjtU7TgpT/aheymL1xN8gnOeYbXh3NOxF/JUbs3OcNMYX7G7T0S8yH+NLTRb85ZVrj/aqeW0AHEnYfJXbFAOb52S/J8sDXF5ufydB+pZumaFsGyjs+QQ+Xfgzl1d+yskbLGq9Ew1P89VJILIXselx0Z7xS6rILV8lkSKkyNGcU/gOiRZrhO/mjjPwM8T+u1AnYcK+Shy5gLnuO6F9hw0UjthhG1NhSlfbikfY7sw/EYhjpWERXdewdTYDoulYHJWTvMslxq8LeFjueasAwrag8tvLkmwlJKheZQclZ6FqmYhddCfNR/6jdROgWrCJZb3QUxrssTz0QuKxgY0uPLbmeAV2ElR//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7172" name="AutoShape 4" descr="data:image/jpeg;base64,/9j/4AAQSkZJRgABAQAAAQABAAD/2wCEAAkGBxMSEhUUExQUFhUVFhUYFRcWFBQWGBgUFBQXFxQUFxUYHCggGBolHBQUITEhJSkrLi4uFx8zODMsNygtLisBCgoKDg0OGhAQGywcHCQsLCwsLCwsLCwsLCwsLCwsLCwsLCwsLCwsLCwsLCwsLCwsLCwsLCwsLCwsLCwsNywsLP/AABEIANAA8AMBIgACEQEDEQH/xAAcAAACAgMBAQAAAAAAAAAAAAAEBQMGAQIHAAj/xAA8EAABAwIEAwYEBQMEAQUAAAABAAIDESEEBRIxQVFhBhMicYGRMqGxwSNCUtHwB2LhFDNy8YIVJCWywv/EABoBAAIDAQEAAAAAAAAAAAAAAAIDAAEEBQb/xAAoEQACAgICAQQBBAMAAAAAAAAAAQIRAyESMQQFIkFRYRNCcaEUgbH/2gAMAwEAAhEDEQA/ALsG/wCVrLIG2WXPvdakitd1yGz0CW9mWjVzp9VvovxXmyLR0/DioFTNmGnopWiu+yihaOKnqiQLNmhbFq9SiwXVVsEyFjVRbAUUchVdEI55LG6seHvGL7jf7qrsi7x+gE35G9E+n/DY1jSSXEC5qacVp8fpmDza5JBOCg0jeooAPStUSsMFAsrUYTywslYUIeKSdqMzMTGtYfG8+zRuUZm2atgF7uOzfuVRcwxEkji83cfpyCRmycVSNXjYHKVvoNw+Lcdyp/C74gD5qswZuGu0vseANq+Sf4adpoR7rIpHTeNdjAZWxwtVv/E/ZeiLo3Br/wDxdwPQjgUTC+mylLA8FrhY/wAsrq9gOTWn0TNKQ57F3M7Jx8Mngf0cPhP1CbYeShLHfE3Y8xwKkzHCCeF0Z4ix5EXB90yrQpPjL8EkLqgEJmx1RXmqpkWP8AB+IWcORFirNhPgCdhlZm8qFdkq8srBTzIYWFlYUIU3vjXbZbNfW60DitXArj2ejJ619Fs0U2UbQbcAvOmCuyUEaqBbtl5CqHZU3PoOXmpBJRSymgporuVuSAgn4kBa/wCort80XJAcGwp8ije/hzqoHN4FRCXxNHFU3YSiG5Iw96HmzaEV5naydCPVJU8PpwQGDe1sVBQ6XHjeta1CbYJrqAupqpf7DzW/CklSON5LblbC15eXk8zHivALy8oQ5nnWIccRJU1OsgdADZeikvRY7VwGPFv5Oo4eRQ8TamxXNyakzuYfdBDA5SycfisFOdbhCYPJ5sMSWkyRH8p+Jo+6ZQuNAOCZ4d9EC2G24kWX4prxb+eiZAUQTmMcalt+YsfkpQ8s46m/MfuExOhMlbtBM8WoA7OGx+3kh8NjbkGxFiFMH1uChcxwhcWvaaEb9Qi/gFJdSFOIhc3EO0jwvo7oCbH5q7ws0tA5AKsUIBBuWn5G4KYZbmNPC7bgeXmn4VWxHl3Kl9DleXlhaDCeWFlYUKKXG8m5WHygHYqOV4A3WWPsuKelSM6istcP4FsW1Xg3SVKLNha54qV0dr+3D1W0MPF25v5IfGYqnK3VFQF30ZafIczxKkfLGy/FVXMO0HxBlBp9anikmJzd5JDbu+goiUX8C5SRccdnDRxqeVeKaYPCaYhNIaPdcMpw8lXexuUh577E/A29Ds5249k6zPECRzpHOoANLGVoKcz80xY0o2xbnJyUV0S5fhg6RrwB8esnckjYDkFc4XU33KquDlGkFlqUpwurBHiO8YDsfutHiyVUYvNxtPkGvfTyWzXVQeHxNbHcLDX6SeS1mAOXkFDiq1BK8cUQaFUQUdustEkHegeOKpHVh+IH6rmsWbFpppJHMLr8kwcC11w4UI5g2K5B2hyaTByUqTG4+B/Tkeqy58f7kdHw81Lixvgu0EWxND/db6qw4PFNcLEHyNVzSUOIu0OHlceazgMUY3VaS3yP2Ky0dLjyR1aSM7hT4eG21+KqeG7WsbRslRauqlvXknmCzuKS8cjCejgbdRwTYqhMrapDKXDcW2PyPmtMHii+oIuPqlmM7SxB2gOaX/pDqnzPJR5NO4PcSb6jX3si+SlBuLsbBoafMU9liTDg3FkVjgCNQ4/IoMFaYrRgyN3YXgJ3MOl12nY8imxSMFNcLLqYD6HzCYjPNfJMsVXiVqoLKa8VbsF6Jq0abXtRb9QuMejZlnFYDgDfhT/CgxOLa2gO54ILFY2gobkqEGOOzMNb8lWMfmLnAhvD7onva1rfmo48KCLDy/yiXZG/oUYTLjI478aeqsWH7NtADRXUaVdx50R+CwgiaXkWHzcdmjqVOcQQK/mcLnlXdo/dMbpbFRSukQ5iwhrY2U0t+Z4+iAxLHuDqkAAI1k9bn0Uc9wG87ny4JUpWaIx4o3ymfTRtbUVkwM+nyP1VVjjoU8wZqPJFjk4uxeaCnHYfNiNElee6KmnG/RJcwcaArSLFnSQunGdqzg5MbhJpjH/UeJGtdVV5shTFmObpvuisXQW2XxHoEp7VQd/AW2qCCPNT4Waoc7mfkFpO8Fjidh9lT2HHTsoeAZpfoeKVtT7ozE5DUVCbPgjlAJuDs4bjyKkjxGmVsZvXjzAG6yTxUzp4vJTWxLlXZ50sbnUuakV/QwFV7CZUwS0NgQdR8l1DJZXg1dF3bBVsbXHxub+os4BVfGYyF2MMEEDjI6okLzZhFzQDj5pzh1QnH5CVqQmkytuHbrjNnyeE0uQxoP8A+k7y7NyHAkDxUBPlzC3xWEa+N8d/wWOcw1/PW49afJV7CyVHqEqUdmjHP2ujosMxO59tkQl2CPhHkEaHrSqS0YZW3slDk3wURawA73PugsvwpJ1O2Gw5lNKokJk/gwsLJWCVYBSnkW6rxlpZRTMeLhurqL/Rakml2mvVcU9GwPGN4ucBfkho42uFjVTY7DuffhyCigwEgNxToiTBaJTCxo4np/LLODxD3yNjZHo1OALyQaDnb1TJjGltC0GqKy+Nkb26W0ujjJWBJUnQTmQY0tjYKhlaknc8SkmIoTQWCc51iY26mAAuJqenWoS2COotx4qZXcqBw6hYKW6RWtvqtp8TXYbbITG4kd7oFKNtT7+aM7ttK2Q8TRsjwuIqU4wbkqdC2tQiWYsDcgeqm0R9DTG0Lac0qoQ0+Snhkc+rh8I2J4+XRbSssfJbsCfHZyPMceSSIY5LLXXUrMcdlJh4qv8AK5+yfRjtE00mhoaN6KDHSaYTzNvdZlaXO6KLMqmg4C5ULE2RT92XQu2Bq3oHJxjcW2BveuAJYPBaviNgq/i26XsdwJLT5HZHnFNAHe0ox1QTxpceeyjWiRdSNsZnHcYWSTEAmWVuxJqHH4GgjjU1NF7sFkD2QvmlP4ktKuN3Bp3FTxKUQ/8AyOJ1sBEMZAia65cfzyuV2x+K0MDB8I/lVS0qDm+Ttdi7N3xQYaVzQbNIJPEm1PK651/6rpIDaAEqy/1HxXd4OOOtHTO1f+Lb/Ut9lzIzGo6FJnG2aMU2o7Og4XtRI2tCKcPIJvgO2TmvFWNfU9bLnWGJ1U8vmneHjAcL7Vv5oXJoPjZ1jBdsYH/F4KcwaHoEzjzeM8wOZBDffZcnEBBsTUU+aKw+ayQnxO3/AC/l9WolmFSwI602QHYrFVUcjz1rqUPm3l5cwrSyQOFQnRlYiUHEqhcsmQ2vT5/VRNHNeXJZ36Ru6Sl6+lB7oh7i7ctB56UC6tQtXzONhwQ2yuCGDcMBd0mroAG/NaTyxAtFLgjepFzuk02KOwWsLSTUk25q+VMJYlXY5zhlcQ+g5eWyw1um/t+62lxZf4nUqd6caIXETUHFFKSvRUMbUVy+CqZrhJY5zIzxtealp3B6FGtzZ1KaDXlUI+dwQMtBdGpWC20DsxkrnAOoASAAOq6AMviFPw2VHQKj5c4GVrqVDXA09bLob91r8eN2zn+bJqiCSOyBcyxCZoN7KO81qOawJrLImCKg6lQgEGiYBtArSKbB+6vRQYiCoPVGONBXiUuznNWRsqbAbnn0ClfLKcvgSZ4+OOMV3qNI5kKsPlM7wx1679BxKDzPMu/eXH2qRQJt2XwWoF9/GaCvBjfiKztuTNsI8Y77LZ2ZwbIY6NFBQuvvp/KPU19l5xM0jGczfyG6kml0QkmxkNhyaNlHlkwgimxT/wAjTpHM8veiNiyg/wBU8d3uNMbT4YGiMf8ALd/zoPRVSOOtK9fcJgGF7i5xqXkuJ5ucak+693FK/wA8ikSls0xhSM4Xh0/gT3DsrccN0mhFx1qCnOBcQSOI+aXIbEOixxjNTy+ewUjtMgJoQfMXQGZMDmim/wCyIy6Ii9Kmvs0dOaG6GRxTnuKbRiFjo3agS2h+avnZjPxJ4XG/19FU8RBrZVpFRsCUoZPLE4E2INtNTQpkZ1tCJ477OhPjIUYfVGPjtYoE+G2yS0aoys9IeaElkoESwW22+ihlbTdA0MTFpuUXE0oaWQCp4ImE+EHmgaGqVE/eobFTW9VrLLwBQOLn2aLk/RRRLlLVGuIxoBoDUraDDvkpqsFnB4Vta0vzNymTwUy0ugeO7ZNlkDGSNA2qC49eCtUhVZhw2lteJVga+w8gtfjSuzm+eraZJVRTjYr2pavdZajnNEekF9VMXVURNieaZ4bKatGokE8Aj0hSAJSCKdFz/tlixaMcN/PguiZ8yLCwukcSTs0c3cFxHMczBkJ8TnEmrt79AkZsmqRo8fF7uTI24VziGt+IkABdQyrKwGtjAtpoejG/EfUqmdh8IZ8SDuGCu1KE7fddHzTEDDwOp/uSjSzmGDd3qgh1Y/J9FYzfG95JbYeFgH26qDtziCI4sKzYeKSmxI2HvVS5JFqldK4fh4cVvxld8I9KVQU51uc99fEa7e2yGctB447K9Bga7WPL9l6aEizxQ8+BCaYjEsZvceSW4jOGHwnxD5hJRosHfFy3/b7qXB4saxWxPzHNBtxIJqDUcEQ1xS55EnR1/A9In5Ef1HKkMMQ4aqM9f8LOHLmlpoRXavEKHL6B4JR2bSgvFOFfmkS2ejhijh44YLVE4mDXlpG9CD58LKLHNPAOI6HmVHiGV7p97VbUe4+6nxdQDQg14j7p+N3E8f52LhmkjoBaRcbKCVgNeqXYPtLFJYnQ7kdj5FMBiGu2+SNsQk0QMbSnzUOJbv8AJFFqgnKWw12V/HbsH6ntB+qbYltB0CSZw0kVbu0gjzaapthsQJmBw2O/nxBVNaGWRswx0aju419OCENz/Nkfj56AD6KCCK10HQZPGLIrDw1oeRUDGkUpQjlsVKMf+UN8XAfzdRJ/BTlS2E4h92t/UUxEiVYVhrqd8R9h0CKdIt+GHFWzl+Tl/UlrpBQkXpJEG2RbySJ1mWhxkuH1nUdm090/SHsxP8TfX7J6j7FqNHOP6tY134ULf7nOPLYCq5e7DHgAepKuP9TMXqxTgTZoAp0VLiLnkAWbXl7LJJ22boJKKOj9hMEYYHS6aucfZo2J+a0zPFPcS993bNHya0BNMBmBhha1lmigfxBtUhOM0ghicMS8ARxNDg39UrvhCaloXbuyvZxAMNBFhQfGfxJr/mdwKr80sbOh8zWvktsbmYke6Rxq5xJJ89gPJV/MMcDX+f8AaRJ2zRFcY0RZjj68Sfb5JHiMR0/noszyFx6KIREokgW7D8E3wg8zy6JkzZDwQ0jFef2RTdllzKsh7b0F34q/2bhy3a9RFeaUDR2mkxoT/wC3J/S4G3Kt0SyUSMBbTbzC1yduqKQEVttzQvchjtUPH4mG3p1R4ujxnrKrOVF2bu3G6Jg7UTt2cl7sqnDiwxOqCQfTe6lZks5sIzVbf04nnl5FvssmB7dyt3IPQioVpwXbHDSij3CNx3rt7rnkPZiZxALmNJrSpJ28giJuxGIG7o77eL97Kv0r6Cl5UYbkzoj3Ru+F7SOdQlzcVHhy78Ruk3e2ux5imyosPY6cn/cY3prP2RUWRTQsIkbrqd2GoPVx3oFf+I1sTL1SL9sWr/ksje0sEkjWMJJcaV0mnzV0w+QVbUvPoBRcTIMUgNRVrgbL6E7O4oSwscOIH0TP8eCFY/Py5LvQhnynT+d3yWrYWs+EeZ3J9U4zePSfVJZ3IeEYs0PJOa2zeN91tM9CxOU832VsXHs2icpnIXDIxREZPks+iUciaH1VwLlQgaFXKDEaow7+36BFehcls4b2tk7zFSbnxup6GlUJgowZGCtgfel0Zjmlz3u5uNPUkkpXLIWEObWrbt6daLIpbN7jo6ZgotWFBdQBz9TieDW7qn9tu0rsY9rQSIY66QPzH9R57WS/GZ3iMQwMkcGxgXa0aQf38kG2laNbU9b/APSbKf0LjH7I+8dS9h13Ucsdef8AOacMw4A8Vzx/YLz4eSCxggc3yHReghJN06OC58P5ZYjiFdqcug5+aqy6PSxUZ5EIjKcA6d7Y27ncngOJWMQzwn0+qu3YLLhGzWR43+4aNq8krLG8h6H03zF4/p7fzboexZHA2MRmNpAFNrnmarmGeYMQzvjGwNW+R4LrePm0NJO643nuYa8S5DkjrQfo+eayNzen/wBG/ZgFznMFfELnkOau0fZDDuA16ySN9VDXnZJOwWEpGZCLvNvIK9gkBFiWrZl9ZyKedpfBVs4iDNOvDvoDUvYGvAPlYlJhjsO+Rzteg0AaC1zaD8xP9y60+EHglmZ9msPOPHG2vMCh9wurUXpnhsuCdex7/JzGLNWMe9wpIDQNZQEUbtUkcUrxWKMprQNH6W7BW/NP6fPjJdA7UP0usfQ8VUcbhnxO8TS08QR9Oa14oQS9pxPMn5N8cnX9AzmOBq0/5TPDYsgfZBgjdZEiccxt6rtA2fZO2VpfEKPuS0bO8uqvX9IcZ3mELTux2kqn9+rF/T+kc05Fo3Ma99LUc2oNOrrLNmxpbR2vS/Kk58J9l4zaDW0hgLiOQ+pVRkP86q1F5eA9/hjaQQBYWuGsHEnmq5Lg3uMjyCav8LWitSTU+gCwzR6XHL7BIyiZUKxESVNhubAcydghfQxE+WYfWbu0gnSDSpLqVoOgFyVvh5NTaqKd+itOAMcfU1/Fk97f9KXDxFg0kEGgsRQ3/wClfwBZgMFXOdUNY3U6m/JoHUn6KfAZ/GyAtkdQmob1JHBC5xh5DAAxpo78SQ7eEfCOtqmnVIMDghiPidoYx7KOpUlxsGtHEqIqTqv5FuJhAbU9fqhsG7usPLOQC+T8OKvCvxFPcfl7QJO8dpYxxZUCpc6tmtCBzXAB80WGaSI4Y9UjuQNz6rNji02zZkkmqRUHk2ANSd/sPJFYejf58lYMNk7O7e9rSTK7RAHWoP19LApEI/Ko9h5c0UlRUGmTMJ53PyHMqbWWmhDm2tUUJB4p7hDBhcPG6en4rgTapIHwg8dI3PUrXD4yGWZ8rQ5/dNdIS4VLnGzGhvBo5K1AF5Ni0xuoXPBFDQA1saVuoDGSQ1o1OcbDmf2TnOjKyCFrquc9z3yUv+IaeEnpWiddmcl0DvHjxu4kVLW8AOSHJ7RuL3GMk7OizpKOdy4BW7CYcNvRewsNFnGzaQlru2Ob/bHor/arGUaR0XIWv1TFx2urp2yzWxFVTsEw04k8qVQSk0mzueBji2ot1Wzr3ZCEDDRf8QrM3ZJuzuC7qGNhrUNFapzRFDo5HlS5ZZP8jeVZa6y0jfqaPJax8l1DgEoQeY5XFO3TIxrh1A+u6J1LbUoU0mqZzfOOwT46uw7tTf0O3HkeKpuIgfGdL2lp5EUXeigMzyeGdtJGNdytt6p0czXZy/I9LhP3Q9r/AKOINKadn8wbHLpeaMlAYXfpJPhPlVPs57CmM6o3Ex1Gpp3A4kHjaqDz/KHuc5kcAEbWgRPaAK7GpcryZk1SMvj+n5cc+b1X9luaw08RNWAANJJFtgL/AAm3ulfaiV5foYdDGUDgywLqVdWnUrOFzAVgbXUY2t7wi4s4EAHjS/utcfio2uoHaw+TVI4Ajw11BgH18lkkz0WP4ZBh8u8TI6nWRqk5MaaUHnv7qWB7WvMlKRtaXtG5LQdLN+JN0V37WMllLXhj7CtnyF3/ANRSw8ylcWOID3PjD9YbRtaAaK6RTl0QuhithODjcNc0mlhaGiMG4ZqFQabkgUtzKlbqlc01NH6WMB+JzQfE88tyfVL8LjJRqNWkvNXBzQ4V4GiJw75NXeF1X8CeFqWHBS0U0yPPcw0tmnJIY1pjiHMm1gh8khLY8PIQO6ZGXk/qldYCnPZL+2LZJYXa36qAU2te9gpcjwlY21JoBYVtdJyZOOjRiw8thWJ0OiilkcNEbpHvbW7pS6oFOKBkkiMuIaAZXT6HAMNasAsxx/KKi6HzOIOF+BPyRmFwndOZG1ulmlsuIkpuNwwHl04oMc7CyQ4g/abMe6DYW/7mg6nDZgdTUGjmaU8lXs1jijbEGO1OcyrxbwuJsPqpsXP3sr5D+Y1p0/KEpxbauoOG587KnK2FGFKyfO8zGIka4AhkbQ2Np6blR4DMJIXF0btJIoTbZDStvQcP58lYuynZx07g94pGLiu7iPso51suML0POx2Wzuj1yvdoedQYb1/vNeavMEaigAAoOSNjKXfJ7H0oqkbEhoqVSu0ue93Wu3Ap1n2Yhjd1x/tD2g1zUN2CtfMq1cnSGQrGuUhbm2PfNJqF2g7c10HsaGSMBFORHEHkkWT5W2QGlDxtxCsvZXKe7xGoGg0mo4E8Crk6VDE+2mX7DhENF1BCFKojLIYYI0BB4FbvfQrGm9eYotHG66TOOjZqkYoda8JqcPmqIFMW9EB/qyPy/NanNQN2H0urJQa9nNVzOOzscwcKuAO4BI+6cszFjtq+yixGNYN6+yFkr7KRguz5wg0tJc3ruOQPNEPjADn6NWilG0rVzjRtRyFFa5HMkSfG5VMKmJxaTaopcdQgkhsKSpaEmaSOPdxONXCr5P8Ak7YegUMqxFhnMJ111VNa715r0pS2xyVGrCi43WQIKIa6yiKZDmDNUTydqFEZRHRoHQLGZN04WQ9Cpcou0HoEjMto2eO/axNmsNCeVSk78ZLJpjMhMYG30FeKtWfx7/8AEqq4dlKmv85JMXQUkmClvicBwCCe2lT1+TQj2Xf5g/VPuzuSVPevGxOlpHX4lbdFxV6BezPZPVR8wqXXDOQrWrlfYoQwUbZewbKXPFTFD2N1HSImuU009GkqE2uk/aLMe6hc+tgDavHgAqTLUeTKR287QX0tNz1XO5DqN9kfnDZTIXyAguvfgOQQrfCB6+3NbMcVGP5MfkTcpU+kWvsJO8zCIEkHa/uuwYXAgGpArRU3+mfZ0wxmeRoEkgGgHdsf7lX+MJM3bHwtR2SggLLSKLWY28kG6cVr6H91LopR5Foc1ROCz3qyXBdKjikDwtCVO4KCQUULRHIVEQCp2truhsVGWqmFZG6Olwo53gi+682ZC4mRDYSJcNJ4gmk+J0gJFhX+JEYua4UsjiG5plwxDA5tA8D36FUuRpBIO4V0yzF08KTdqcHR3et2NnefAoJq9hwk1pleKmgFSojdF4Nt0CDZjtU7TgpT/aheymL1xN8gnOeYbXh3NOxF/JUbs3OcNMYX7G7T0S8yH+NLTRb85ZVrj/aqeW0AHEnYfJXbFAOb52S/J8sDXF5ufydB+pZumaFsGyjs+QQ+Xfgzl1d+yskbLGq9Ew1P89VJILIXselx0Z7xS6rILV8lkSKkyNGcU/gOiRZrhO/mjjPwM8T+u1AnYcK+Shy5gLnuO6F9hw0UjthhG1NhSlfbikfY7sw/EYhjpWERXdewdTYDoulYHJWTvMslxq8LeFjueasAwrag8tvLkmwlJKheZQclZ6FqmYhddCfNR/6jdROgWrCJZb3QUxrssTz0QuKxgY0uPLbmeAV2ElR//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7174" name="AutoShape 6" descr="data:image/jpeg;base64,/9j/4AAQSkZJRgABAQAAAQABAAD/2wCEAAkGBxMSEhUUExQUFhUVFhUYFRcWFBQWGBgUFBQXFxQUFxUYHCggGBolHBQUITEhJSkrLi4uFx8zODMsNygtLisBCgoKDg0OGhAQGywcHCQsLCwsLCwsLCwsLCwsLCwsLCwsLCwsLCwsLCwsLCwsLCwsLCwsLCwsLCwsLCwsNywsLP/AABEIANAA8AMBIgACEQEDEQH/xAAcAAACAgMBAQAAAAAAAAAAAAAEBQMGAQIHAAj/xAA8EAABAwIEAwYEBQMEAQUAAAABAAIDESEEBRIxQVFhBhMicYGRMqGxwSNCUtHwB2LhFDNy8YIVJCWywv/EABoBAAIDAQEAAAAAAAAAAAAAAAIDAAEEBQb/xAAoEQACAgICAQQBBAMAAAAAAAAAAQIRAyESMQQFIkFRYRNCcaEUgbH/2gAMAwEAAhEDEQA/ALsG/wCVrLIG2WXPvdakitd1yGz0CW9mWjVzp9VvovxXmyLR0/DioFTNmGnopWiu+yihaOKnqiQLNmhbFq9SiwXVVsEyFjVRbAUUchVdEI55LG6seHvGL7jf7qrsi7x+gE35G9E+n/DY1jSSXEC5qacVp8fpmDza5JBOCg0jeooAPStUSsMFAsrUYTywslYUIeKSdqMzMTGtYfG8+zRuUZm2atgF7uOzfuVRcwxEkji83cfpyCRmycVSNXjYHKVvoNw+Lcdyp/C74gD5qswZuGu0vseANq+Sf4adpoR7rIpHTeNdjAZWxwtVv/E/ZeiLo3Br/wDxdwPQjgUTC+mylLA8FrhY/wAsrq9gOTWn0TNKQ57F3M7Jx8Mngf0cPhP1CbYeShLHfE3Y8xwKkzHCCeF0Z4ix5EXB90yrQpPjL8EkLqgEJmx1RXmqpkWP8AB+IWcORFirNhPgCdhlZm8qFdkq8srBTzIYWFlYUIU3vjXbZbNfW60DitXArj2ejJ619Fs0U2UbQbcAvOmCuyUEaqBbtl5CqHZU3PoOXmpBJRSymgporuVuSAgn4kBa/wCort80XJAcGwp8ije/hzqoHN4FRCXxNHFU3YSiG5Iw96HmzaEV5naydCPVJU8PpwQGDe1sVBQ6XHjeta1CbYJrqAupqpf7DzW/CklSON5LblbC15eXk8zHivALy8oQ5nnWIccRJU1OsgdADZeikvRY7VwGPFv5Oo4eRQ8TamxXNyakzuYfdBDA5SycfisFOdbhCYPJ5sMSWkyRH8p+Jo+6ZQuNAOCZ4d9EC2G24kWX4prxb+eiZAUQTmMcalt+YsfkpQ8s46m/MfuExOhMlbtBM8WoA7OGx+3kh8NjbkGxFiFMH1uChcxwhcWvaaEb9Qi/gFJdSFOIhc3EO0jwvo7oCbH5q7ws0tA5AKsUIBBuWn5G4KYZbmNPC7bgeXmn4VWxHl3Kl9DleXlhaDCeWFlYUKKXG8m5WHygHYqOV4A3WWPsuKelSM6istcP4FsW1Xg3SVKLNha54qV0dr+3D1W0MPF25v5IfGYqnK3VFQF30ZafIczxKkfLGy/FVXMO0HxBlBp9anikmJzd5JDbu+goiUX8C5SRccdnDRxqeVeKaYPCaYhNIaPdcMpw8lXexuUh577E/A29Ds5249k6zPECRzpHOoANLGVoKcz80xY0o2xbnJyUV0S5fhg6RrwB8esnckjYDkFc4XU33KquDlGkFlqUpwurBHiO8YDsfutHiyVUYvNxtPkGvfTyWzXVQeHxNbHcLDX6SeS1mAOXkFDiq1BK8cUQaFUQUdustEkHegeOKpHVh+IH6rmsWbFpppJHMLr8kwcC11w4UI5g2K5B2hyaTByUqTG4+B/Tkeqy58f7kdHw81Lixvgu0EWxND/db6qw4PFNcLEHyNVzSUOIu0OHlceazgMUY3VaS3yP2Ky0dLjyR1aSM7hT4eG21+KqeG7WsbRslRauqlvXknmCzuKS8cjCejgbdRwTYqhMrapDKXDcW2PyPmtMHii+oIuPqlmM7SxB2gOaX/pDqnzPJR5NO4PcSb6jX3si+SlBuLsbBoafMU9liTDg3FkVjgCNQ4/IoMFaYrRgyN3YXgJ3MOl12nY8imxSMFNcLLqYD6HzCYjPNfJMsVXiVqoLKa8VbsF6Jq0abXtRb9QuMejZlnFYDgDfhT/CgxOLa2gO54ILFY2gobkqEGOOzMNb8lWMfmLnAhvD7onva1rfmo48KCLDy/yiXZG/oUYTLjI478aeqsWH7NtADRXUaVdx50R+CwgiaXkWHzcdmjqVOcQQK/mcLnlXdo/dMbpbFRSukQ5iwhrY2U0t+Z4+iAxLHuDqkAAI1k9bn0Uc9wG87ny4JUpWaIx4o3ymfTRtbUVkwM+nyP1VVjjoU8wZqPJFjk4uxeaCnHYfNiNElee6KmnG/RJcwcaArSLFnSQunGdqzg5MbhJpjH/UeJGtdVV5shTFmObpvuisXQW2XxHoEp7VQd/AW2qCCPNT4Waoc7mfkFpO8Fjidh9lT2HHTsoeAZpfoeKVtT7ozE5DUVCbPgjlAJuDs4bjyKkjxGmVsZvXjzAG6yTxUzp4vJTWxLlXZ50sbnUuakV/QwFV7CZUwS0NgQdR8l1DJZXg1dF3bBVsbXHxub+os4BVfGYyF2MMEEDjI6okLzZhFzQDj5pzh1QnH5CVqQmkytuHbrjNnyeE0uQxoP8A+k7y7NyHAkDxUBPlzC3xWEa+N8d/wWOcw1/PW49afJV7CyVHqEqUdmjHP2ujosMxO59tkQl2CPhHkEaHrSqS0YZW3slDk3wURawA73PugsvwpJ1O2Gw5lNKokJk/gwsLJWCVYBSnkW6rxlpZRTMeLhurqL/Rakml2mvVcU9GwPGN4ucBfkho42uFjVTY7DuffhyCigwEgNxToiTBaJTCxo4np/LLODxD3yNjZHo1OALyQaDnb1TJjGltC0GqKy+Nkb26W0ujjJWBJUnQTmQY0tjYKhlaknc8SkmIoTQWCc51iY26mAAuJqenWoS2COotx4qZXcqBw6hYKW6RWtvqtp8TXYbbITG4kd7oFKNtT7+aM7ttK2Q8TRsjwuIqU4wbkqdC2tQiWYsDcgeqm0R9DTG0Lac0qoQ0+Snhkc+rh8I2J4+XRbSssfJbsCfHZyPMceSSIY5LLXXUrMcdlJh4qv8AK5+yfRjtE00mhoaN6KDHSaYTzNvdZlaXO6KLMqmg4C5ULE2RT92XQu2Bq3oHJxjcW2BveuAJYPBaviNgq/i26XsdwJLT5HZHnFNAHe0ox1QTxpceeyjWiRdSNsZnHcYWSTEAmWVuxJqHH4GgjjU1NF7sFkD2QvmlP4ktKuN3Bp3FTxKUQ/8AyOJ1sBEMZAia65cfzyuV2x+K0MDB8I/lVS0qDm+Ttdi7N3xQYaVzQbNIJPEm1PK651/6rpIDaAEqy/1HxXd4OOOtHTO1f+Lb/Ut9lzIzGo6FJnG2aMU2o7Og4XtRI2tCKcPIJvgO2TmvFWNfU9bLnWGJ1U8vmneHjAcL7Vv5oXJoPjZ1jBdsYH/F4KcwaHoEzjzeM8wOZBDffZcnEBBsTUU+aKw+ayQnxO3/AC/l9WolmFSwI602QHYrFVUcjz1rqUPm3l5cwrSyQOFQnRlYiUHEqhcsmQ2vT5/VRNHNeXJZ36Ru6Sl6+lB7oh7i7ctB56UC6tQtXzONhwQ2yuCGDcMBd0mroAG/NaTyxAtFLgjepFzuk02KOwWsLSTUk25q+VMJYlXY5zhlcQ+g5eWyw1um/t+62lxZf4nUqd6caIXETUHFFKSvRUMbUVy+CqZrhJY5zIzxtealp3B6FGtzZ1KaDXlUI+dwQMtBdGpWC20DsxkrnAOoASAAOq6AMviFPw2VHQKj5c4GVrqVDXA09bLob91r8eN2zn+bJqiCSOyBcyxCZoN7KO81qOawJrLImCKg6lQgEGiYBtArSKbB+6vRQYiCoPVGONBXiUuznNWRsqbAbnn0ClfLKcvgSZ4+OOMV3qNI5kKsPlM7wx1679BxKDzPMu/eXH2qRQJt2XwWoF9/GaCvBjfiKztuTNsI8Y77LZ2ZwbIY6NFBQuvvp/KPU19l5xM0jGczfyG6kml0QkmxkNhyaNlHlkwgimxT/wAjTpHM8veiNiyg/wBU8d3uNMbT4YGiMf8ALd/zoPRVSOOtK9fcJgGF7i5xqXkuJ5ucak+693FK/wA8ikSls0xhSM4Xh0/gT3DsrccN0mhFx1qCnOBcQSOI+aXIbEOixxjNTy+ewUjtMgJoQfMXQGZMDmim/wCyIy6Ii9Kmvs0dOaG6GRxTnuKbRiFjo3agS2h+avnZjPxJ4XG/19FU8RBrZVpFRsCUoZPLE4E2INtNTQpkZ1tCJ477OhPjIUYfVGPjtYoE+G2yS0aoys9IeaElkoESwW22+ihlbTdA0MTFpuUXE0oaWQCp4ImE+EHmgaGqVE/eobFTW9VrLLwBQOLn2aLk/RRRLlLVGuIxoBoDUraDDvkpqsFnB4Vta0vzNymTwUy0ugeO7ZNlkDGSNA2qC49eCtUhVZhw2lteJVga+w8gtfjSuzm+eraZJVRTjYr2pavdZajnNEekF9VMXVURNieaZ4bKatGokE8Aj0hSAJSCKdFz/tlixaMcN/PguiZ8yLCwukcSTs0c3cFxHMczBkJ8TnEmrt79AkZsmqRo8fF7uTI24VziGt+IkABdQyrKwGtjAtpoejG/EfUqmdh8IZ8SDuGCu1KE7fddHzTEDDwOp/uSjSzmGDd3qgh1Y/J9FYzfG95JbYeFgH26qDtziCI4sKzYeKSmxI2HvVS5JFqldK4fh4cVvxld8I9KVQU51uc99fEa7e2yGctB447K9Bga7WPL9l6aEizxQ8+BCaYjEsZvceSW4jOGHwnxD5hJRosHfFy3/b7qXB4saxWxPzHNBtxIJqDUcEQ1xS55EnR1/A9In5Ef1HKkMMQ4aqM9f8LOHLmlpoRXavEKHL6B4JR2bSgvFOFfmkS2ejhijh44YLVE4mDXlpG9CD58LKLHNPAOI6HmVHiGV7p97VbUe4+6nxdQDQg14j7p+N3E8f52LhmkjoBaRcbKCVgNeqXYPtLFJYnQ7kdj5FMBiGu2+SNsQk0QMbSnzUOJbv8AJFFqgnKWw12V/HbsH6ntB+qbYltB0CSZw0kVbu0gjzaapthsQJmBw2O/nxBVNaGWRswx0aju419OCENz/Nkfj56AD6KCCK10HQZPGLIrDw1oeRUDGkUpQjlsVKMf+UN8XAfzdRJ/BTlS2E4h92t/UUxEiVYVhrqd8R9h0CKdIt+GHFWzl+Tl/UlrpBQkXpJEG2RbySJ1mWhxkuH1nUdm090/SHsxP8TfX7J6j7FqNHOP6tY134ULf7nOPLYCq5e7DHgAepKuP9TMXqxTgTZoAp0VLiLnkAWbXl7LJJ22boJKKOj9hMEYYHS6aucfZo2J+a0zPFPcS993bNHya0BNMBmBhha1lmigfxBtUhOM0ghicMS8ARxNDg39UrvhCaloXbuyvZxAMNBFhQfGfxJr/mdwKr80sbOh8zWvktsbmYke6Rxq5xJJ89gPJV/MMcDX+f8AaRJ2zRFcY0RZjj68Sfb5JHiMR0/noszyFx6KIREokgW7D8E3wg8zy6JkzZDwQ0jFef2RTdllzKsh7b0F34q/2bhy3a9RFeaUDR2mkxoT/wC3J/S4G3Kt0SyUSMBbTbzC1yduqKQEVttzQvchjtUPH4mG3p1R4ujxnrKrOVF2bu3G6Jg7UTt2cl7sqnDiwxOqCQfTe6lZks5sIzVbf04nnl5FvssmB7dyt3IPQioVpwXbHDSij3CNx3rt7rnkPZiZxALmNJrSpJ28giJuxGIG7o77eL97Kv0r6Cl5UYbkzoj3Ru+F7SOdQlzcVHhy78Ruk3e2ux5imyosPY6cn/cY3prP2RUWRTQsIkbrqd2GoPVx3oFf+I1sTL1SL9sWr/ksje0sEkjWMJJcaV0mnzV0w+QVbUvPoBRcTIMUgNRVrgbL6E7O4oSwscOIH0TP8eCFY/Py5LvQhnynT+d3yWrYWs+EeZ3J9U4zePSfVJZ3IeEYs0PJOa2zeN91tM9CxOU832VsXHs2icpnIXDIxREZPks+iUciaH1VwLlQgaFXKDEaow7+36BFehcls4b2tk7zFSbnxup6GlUJgowZGCtgfel0Zjmlz3u5uNPUkkpXLIWEObWrbt6daLIpbN7jo6ZgotWFBdQBz9TieDW7qn9tu0rsY9rQSIY66QPzH9R57WS/GZ3iMQwMkcGxgXa0aQf38kG2laNbU9b/APSbKf0LjH7I+8dS9h13Ucsdef8AOacMw4A8Vzx/YLz4eSCxggc3yHReghJN06OC58P5ZYjiFdqcug5+aqy6PSxUZ5EIjKcA6d7Y27ncngOJWMQzwn0+qu3YLLhGzWR43+4aNq8krLG8h6H03zF4/p7fzboexZHA2MRmNpAFNrnmarmGeYMQzvjGwNW+R4LrePm0NJO643nuYa8S5DkjrQfo+eayNzen/wBG/ZgFznMFfELnkOau0fZDDuA16ySN9VDXnZJOwWEpGZCLvNvIK9gkBFiWrZl9ZyKedpfBVs4iDNOvDvoDUvYGvAPlYlJhjsO+Rzteg0AaC1zaD8xP9y60+EHglmZ9msPOPHG2vMCh9wurUXpnhsuCdex7/JzGLNWMe9wpIDQNZQEUbtUkcUrxWKMprQNH6W7BW/NP6fPjJdA7UP0usfQ8VUcbhnxO8TS08QR9Oa14oQS9pxPMn5N8cnX9AzmOBq0/5TPDYsgfZBgjdZEiccxt6rtA2fZO2VpfEKPuS0bO8uqvX9IcZ3mELTux2kqn9+rF/T+kc05Fo3Ma99LUc2oNOrrLNmxpbR2vS/Kk58J9l4zaDW0hgLiOQ+pVRkP86q1F5eA9/hjaQQBYWuGsHEnmq5Lg3uMjyCav8LWitSTU+gCwzR6XHL7BIyiZUKxESVNhubAcydghfQxE+WYfWbu0gnSDSpLqVoOgFyVvh5NTaqKd+itOAMcfU1/Fk97f9KXDxFg0kEGgsRQ3/wClfwBZgMFXOdUNY3U6m/JoHUn6KfAZ/GyAtkdQmob1JHBC5xh5DAAxpo78SQ7eEfCOtqmnVIMDghiPidoYx7KOpUlxsGtHEqIqTqv5FuJhAbU9fqhsG7usPLOQC+T8OKvCvxFPcfl7QJO8dpYxxZUCpc6tmtCBzXAB80WGaSI4Y9UjuQNz6rNji02zZkkmqRUHk2ANSd/sPJFYejf58lYMNk7O7e9rSTK7RAHWoP19LApEI/Ko9h5c0UlRUGmTMJ53PyHMqbWWmhDm2tUUJB4p7hDBhcPG6en4rgTapIHwg8dI3PUrXD4yGWZ8rQ5/dNdIS4VLnGzGhvBo5K1AF5Ni0xuoXPBFDQA1saVuoDGSQ1o1OcbDmf2TnOjKyCFrquc9z3yUv+IaeEnpWiddmcl0DvHjxu4kVLW8AOSHJ7RuL3GMk7OizpKOdy4BW7CYcNvRewsNFnGzaQlru2Ob/bHor/arGUaR0XIWv1TFx2urp2yzWxFVTsEw04k8qVQSk0mzueBji2ot1Wzr3ZCEDDRf8QrM3ZJuzuC7qGNhrUNFapzRFDo5HlS5ZZP8jeVZa6y0jfqaPJax8l1DgEoQeY5XFO3TIxrh1A+u6J1LbUoU0mqZzfOOwT46uw7tTf0O3HkeKpuIgfGdL2lp5EUXeigMzyeGdtJGNdytt6p0czXZy/I9LhP3Q9r/AKOINKadn8wbHLpeaMlAYXfpJPhPlVPs57CmM6o3Ex1Gpp3A4kHjaqDz/KHuc5kcAEbWgRPaAK7GpcryZk1SMvj+n5cc+b1X9luaw08RNWAANJJFtgL/AAm3ulfaiV5foYdDGUDgywLqVdWnUrOFzAVgbXUY2t7wi4s4EAHjS/utcfio2uoHaw+TVI4Ajw11BgH18lkkz0WP4ZBh8u8TI6nWRqk5MaaUHnv7qWB7WvMlKRtaXtG5LQdLN+JN0V37WMllLXhj7CtnyF3/ANRSw8ylcWOID3PjD9YbRtaAaK6RTl0QuhithODjcNc0mlhaGiMG4ZqFQabkgUtzKlbqlc01NH6WMB+JzQfE88tyfVL8LjJRqNWkvNXBzQ4V4GiJw75NXeF1X8CeFqWHBS0U0yPPcw0tmnJIY1pjiHMm1gh8khLY8PIQO6ZGXk/qldYCnPZL+2LZJYXa36qAU2te9gpcjwlY21JoBYVtdJyZOOjRiw8thWJ0OiilkcNEbpHvbW7pS6oFOKBkkiMuIaAZXT6HAMNasAsxx/KKi6HzOIOF+BPyRmFwndOZG1ulmlsuIkpuNwwHl04oMc7CyQ4g/abMe6DYW/7mg6nDZgdTUGjmaU8lXs1jijbEGO1OcyrxbwuJsPqpsXP3sr5D+Y1p0/KEpxbauoOG587KnK2FGFKyfO8zGIka4AhkbQ2Np6blR4DMJIXF0btJIoTbZDStvQcP58lYuynZx07g94pGLiu7iPso51suML0POx2Wzuj1yvdoedQYb1/vNeavMEaigAAoOSNjKXfJ7H0oqkbEhoqVSu0ue93Wu3Ap1n2Yhjd1x/tD2g1zUN2CtfMq1cnSGQrGuUhbm2PfNJqF2g7c10HsaGSMBFORHEHkkWT5W2QGlDxtxCsvZXKe7xGoGg0mo4E8Crk6VDE+2mX7DhENF1BCFKojLIYYI0BB4FbvfQrGm9eYotHG66TOOjZqkYoda8JqcPmqIFMW9EB/qyPy/NanNQN2H0urJQa9nNVzOOzscwcKuAO4BI+6cszFjtq+yixGNYN6+yFkr7KRguz5wg0tJc3ruOQPNEPjADn6NWilG0rVzjRtRyFFa5HMkSfG5VMKmJxaTaopcdQgkhsKSpaEmaSOPdxONXCr5P8Ak7YegUMqxFhnMJ111VNa715r0pS2xyVGrCi43WQIKIa6yiKZDmDNUTydqFEZRHRoHQLGZN04WQ9Cpcou0HoEjMto2eO/axNmsNCeVSk78ZLJpjMhMYG30FeKtWfx7/8AEqq4dlKmv85JMXQUkmClvicBwCCe2lT1+TQj2Xf5g/VPuzuSVPevGxOlpHX4lbdFxV6BezPZPVR8wqXXDOQrWrlfYoQwUbZewbKXPFTFD2N1HSImuU009GkqE2uk/aLMe6hc+tgDavHgAqTLUeTKR287QX0tNz1XO5DqN9kfnDZTIXyAguvfgOQQrfCB6+3NbMcVGP5MfkTcpU+kWvsJO8zCIEkHa/uuwYXAgGpArRU3+mfZ0wxmeRoEkgGgHdsf7lX+MJM3bHwtR2SggLLSKLWY28kG6cVr6H91LopR5Foc1ROCz3qyXBdKjikDwtCVO4KCQUULRHIVEQCp2truhsVGWqmFZG6Olwo53gi+682ZC4mRDYSJcNJ4gmk+J0gJFhX+JEYua4UsjiG5plwxDA5tA8D36FUuRpBIO4V0yzF08KTdqcHR3et2NnefAoJq9hwk1pleKmgFSojdF4Nt0CDZjtU7TgpT/aheymL1xN8gnOeYbXh3NOxF/JUbs3OcNMYX7G7T0S8yH+NLTRb85ZVrj/aqeW0AHEnYfJXbFAOb52S/J8sDXF5ufydB+pZumaFsGyjs+QQ+Xfgzl1d+yskbLGq9Ew1P89VJILIXselx0Z7xS6rILV8lkSKkyNGcU/gOiRZrhO/mjjPwM8T+u1AnYcK+Shy5gLnuO6F9hw0UjthhG1NhSlfbikfY7sw/EYhjpWERXdewdTYDoulYHJWTvMslxq8LeFjueasAwrag8tvLkmwlJKheZQclZ6FqmYhddCfNR/6jdROgWrCJZb3QUxrssTz0QuKxgY0uPLbmeAV2ElR//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7" name="Picture 3" descr="C:\Users\Эпидотдел-1\Desktop\АААААААА.jpg"/>
          <p:cNvPicPr>
            <a:picLocks noChangeAspect="1" noChangeArrowheads="1"/>
          </p:cNvPicPr>
          <p:nvPr/>
        </p:nvPicPr>
        <p:blipFill>
          <a:blip r:embed="rId3"/>
          <a:stretch>
            <a:fillRect/>
          </a:stretch>
        </p:blipFill>
        <p:spPr bwMode="auto">
          <a:xfrm>
            <a:off x="5429256" y="2845577"/>
            <a:ext cx="3143272" cy="276449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432048"/>
          </a:xfrm>
        </p:spPr>
        <p:txBody>
          <a:bodyPr>
            <a:normAutofit fontScale="90000"/>
          </a:bodyPr>
          <a:lstStyle/>
          <a:p>
            <a:pPr algn="ctr"/>
            <a:r>
              <a:rPr lang="ru-RU" dirty="0" smtClean="0">
                <a:solidFill>
                  <a:srgbClr val="FF0000"/>
                </a:solidFill>
              </a:rPr>
              <a:t>Осмотр на педикулёз</a:t>
            </a:r>
            <a:endParaRPr lang="ru-RU" dirty="0">
              <a:solidFill>
                <a:srgbClr val="FF0000"/>
              </a:solidFill>
            </a:endParaRPr>
          </a:p>
        </p:txBody>
      </p:sp>
      <p:sp>
        <p:nvSpPr>
          <p:cNvPr id="3" name="Содержимое 2"/>
          <p:cNvSpPr>
            <a:spLocks noGrp="1"/>
          </p:cNvSpPr>
          <p:nvPr>
            <p:ph idx="1"/>
          </p:nvPr>
        </p:nvSpPr>
        <p:spPr>
          <a:xfrm>
            <a:off x="457200" y="1412776"/>
            <a:ext cx="5186370" cy="4873744"/>
          </a:xfrm>
        </p:spPr>
        <p:txBody>
          <a:bodyPr>
            <a:normAutofit lnSpcReduction="10000"/>
          </a:bodyPr>
          <a:lstStyle/>
          <a:p>
            <a:pPr algn="just">
              <a:buNone/>
            </a:pPr>
            <a:r>
              <a:rPr lang="ru-RU" sz="1500" dirty="0" smtClean="0"/>
              <a:t>Осмотру на педикулез и чесотку подлежат :</a:t>
            </a:r>
          </a:p>
          <a:p>
            <a:pPr algn="just">
              <a:buFontTx/>
              <a:buChar char="-"/>
            </a:pPr>
            <a:r>
              <a:rPr lang="ru-RU" sz="1500" dirty="0" smtClean="0"/>
              <a:t>дети, посещающие дошкольные образовательные организации- при поступлении в ДДУ и в дальнейшем ежемесячно;</a:t>
            </a:r>
            <a:endParaRPr lang="ru-RU" sz="1500" dirty="0"/>
          </a:p>
          <a:p>
            <a:pPr algn="just">
              <a:buFontTx/>
              <a:buChar char="-"/>
            </a:pPr>
            <a:r>
              <a:rPr lang="ru-RU" sz="1500" dirty="0" smtClean="0"/>
              <a:t>учащиеся общеобразовательных и профессиональных образовательных организаций – 4 раза в год;</a:t>
            </a:r>
          </a:p>
          <a:p>
            <a:pPr algn="just">
              <a:buFontTx/>
              <a:buChar char="-"/>
            </a:pPr>
            <a:r>
              <a:rPr lang="ru-RU" sz="1500" dirty="0" smtClean="0"/>
              <a:t>учащиеся школ-интернатов, дети, проживающие в детских домах, домах ребёнка – при поступлении и в дальнейшем 1 раз в неделю;</a:t>
            </a:r>
          </a:p>
          <a:p>
            <a:pPr algn="just">
              <a:buFontTx/>
              <a:buChar char="-"/>
            </a:pPr>
            <a:r>
              <a:rPr lang="ru-RU" sz="1500" dirty="0" smtClean="0"/>
              <a:t> дети, выезжающие на отдых в оздоровительные организации, - до отъезда;</a:t>
            </a:r>
          </a:p>
          <a:p>
            <a:pPr algn="just">
              <a:buFontTx/>
              <a:buChar char="-"/>
            </a:pPr>
            <a:r>
              <a:rPr lang="ru-RU" sz="1500" dirty="0" smtClean="0"/>
              <a:t>дети, находящиеся в детской оздоровительной организации, - еженедельно;</a:t>
            </a:r>
          </a:p>
          <a:p>
            <a:pPr algn="just">
              <a:buFontTx/>
              <a:buChar char="-"/>
            </a:pPr>
            <a:r>
              <a:rPr lang="ru-RU" sz="1500" dirty="0" smtClean="0"/>
              <a:t>лица, находящиеся в организациях системы социального обеспечения, -2 раза в месяц;</a:t>
            </a:r>
          </a:p>
          <a:p>
            <a:pPr algn="just">
              <a:buFontTx/>
              <a:buChar char="-"/>
            </a:pPr>
            <a:r>
              <a:rPr lang="ru-RU" sz="1500" dirty="0" smtClean="0"/>
              <a:t>работники организаций – при проведении диспансеризации и профилактических осмотров.</a:t>
            </a:r>
          </a:p>
          <a:p>
            <a:pPr>
              <a:buFontTx/>
              <a:buChar char="-"/>
            </a:pPr>
            <a:endParaRPr lang="ru-RU" sz="1500" dirty="0" smtClean="0"/>
          </a:p>
          <a:p>
            <a:pPr algn="just">
              <a:buNone/>
            </a:pPr>
            <a:r>
              <a:rPr lang="ru-RU" sz="1500" b="1" dirty="0" smtClean="0">
                <a:solidFill>
                  <a:srgbClr val="FF0000"/>
                </a:solidFill>
              </a:rPr>
              <a:t>     </a:t>
            </a:r>
          </a:p>
        </p:txBody>
      </p:sp>
      <p:sp>
        <p:nvSpPr>
          <p:cNvPr id="5" name="Прямоугольник 4"/>
          <p:cNvSpPr/>
          <p:nvPr/>
        </p:nvSpPr>
        <p:spPr>
          <a:xfrm>
            <a:off x="928662" y="5643578"/>
            <a:ext cx="7572428" cy="923330"/>
          </a:xfrm>
          <a:prstGeom prst="rect">
            <a:avLst/>
          </a:prstGeom>
        </p:spPr>
        <p:txBody>
          <a:bodyPr wrap="square">
            <a:spAutoFit/>
          </a:bodyPr>
          <a:lstStyle/>
          <a:p>
            <a:pPr algn="ctr">
              <a:buNone/>
            </a:pPr>
            <a:r>
              <a:rPr lang="ru-RU" b="1" dirty="0" smtClean="0">
                <a:solidFill>
                  <a:srgbClr val="FF0000"/>
                </a:solidFill>
              </a:rPr>
              <a:t>Для проведения осмотра на педикулёз необходимо иметь</a:t>
            </a:r>
          </a:p>
          <a:p>
            <a:pPr algn="ctr">
              <a:buNone/>
            </a:pPr>
            <a:r>
              <a:rPr lang="ru-RU" b="1" dirty="0" smtClean="0">
                <a:solidFill>
                  <a:srgbClr val="FF0000"/>
                </a:solidFill>
              </a:rPr>
              <a:t>хорошо освещённое рабочее место, лупу, позволяющую рассмотреть как волосистые части тела, так и одежду. </a:t>
            </a:r>
          </a:p>
        </p:txBody>
      </p:sp>
      <p:pic>
        <p:nvPicPr>
          <p:cNvPr id="6" name="Picture 3" descr="C:\Users\Эпидотдел-1\Desktop\АААААААА.jpg"/>
          <p:cNvPicPr>
            <a:picLocks noChangeAspect="1" noChangeArrowheads="1"/>
          </p:cNvPicPr>
          <p:nvPr/>
        </p:nvPicPr>
        <p:blipFill>
          <a:blip r:embed="rId2"/>
          <a:srcRect/>
          <a:stretch>
            <a:fillRect/>
          </a:stretch>
        </p:blipFill>
        <p:spPr bwMode="auto">
          <a:xfrm>
            <a:off x="5857885" y="1515676"/>
            <a:ext cx="2786082" cy="391355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493</TotalTime>
  <Words>970</Words>
  <Application>Microsoft Office PowerPoint</Application>
  <PresentationFormat>Экран (4:3)</PresentationFormat>
  <Paragraphs>88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Городская</vt:lpstr>
      <vt:lpstr>ПЕДИКУЛЁЗ</vt:lpstr>
      <vt:lpstr>Педикулёз (pediculosis, вшивость)- это паразитарное заболевание кожи и волос. </vt:lpstr>
      <vt:lpstr>Слайд 3</vt:lpstr>
      <vt:lpstr>Источники заражения</vt:lpstr>
      <vt:lpstr>Патогенез педикулёза (вшивости) </vt:lpstr>
      <vt:lpstr>Симптомы головного педикулёза</vt:lpstr>
      <vt:lpstr>Симптомы платяного педикулёза</vt:lpstr>
      <vt:lpstr>Диагностика педикулёза</vt:lpstr>
      <vt:lpstr>Осмотр на педикулёз</vt:lpstr>
      <vt:lpstr>Осложнения</vt:lpstr>
      <vt:lpstr>Лечение Амбулаторное</vt:lpstr>
      <vt:lpstr>Слайд 12</vt:lpstr>
      <vt:lpstr> </vt:lpstr>
      <vt:lpstr> Профилактика </vt:lpstr>
      <vt:lpstr>Благодарим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ПЕДИКУЛЕЗ</dc:title>
  <dc:creator>варвара</dc:creator>
  <cp:lastModifiedBy>Екатерина</cp:lastModifiedBy>
  <cp:revision>110</cp:revision>
  <dcterms:created xsi:type="dcterms:W3CDTF">2012-11-08T15:01:37Z</dcterms:created>
  <dcterms:modified xsi:type="dcterms:W3CDTF">2016-01-13T04:33:06Z</dcterms:modified>
</cp:coreProperties>
</file>