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3"/>
  </p:notesMasterIdLst>
  <p:sldIdLst>
    <p:sldId id="256" r:id="rId2"/>
    <p:sldId id="267" r:id="rId3"/>
    <p:sldId id="259" r:id="rId4"/>
    <p:sldId id="271" r:id="rId5"/>
    <p:sldId id="277" r:id="rId6"/>
    <p:sldId id="273" r:id="rId7"/>
    <p:sldId id="278" r:id="rId8"/>
    <p:sldId id="272" r:id="rId9"/>
    <p:sldId id="283" r:id="rId10"/>
    <p:sldId id="279" r:id="rId11"/>
    <p:sldId id="284" r:id="rId12"/>
    <p:sldId id="282" r:id="rId13"/>
    <p:sldId id="285" r:id="rId14"/>
    <p:sldId id="286" r:id="rId15"/>
    <p:sldId id="287" r:id="rId16"/>
    <p:sldId id="288" r:id="rId17"/>
    <p:sldId id="289" r:id="rId18"/>
    <p:sldId id="292" r:id="rId19"/>
    <p:sldId id="293" r:id="rId20"/>
    <p:sldId id="291" r:id="rId21"/>
    <p:sldId id="26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дежда" initials="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9DEAC-C2BD-4298-9F80-594ABE8AA23D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CB7A7-592F-4356-942F-DC5D7A308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6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  <p:extLst>
      <p:ext uri="{BB962C8B-B14F-4D97-AF65-F5344CB8AC3E}">
        <p14:creationId xmlns:p14="http://schemas.microsoft.com/office/powerpoint/2010/main" val="115040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18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  <p:extLst>
      <p:ext uri="{BB962C8B-B14F-4D97-AF65-F5344CB8AC3E}">
        <p14:creationId xmlns:p14="http://schemas.microsoft.com/office/powerpoint/2010/main" val="667471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7B14AF-D76D-490F-BD32-EC6522A2A565}" type="datetime1">
              <a:rPr lang="ru-RU" smtClean="0"/>
              <a:pPr/>
              <a:t>24.02.2020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992E-354A-4154-A791-82BD39A07D11}" type="datetime1">
              <a:rPr lang="ru-RU" smtClean="0"/>
              <a:pPr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3516-041F-4CC7-9A42-F28A3132E9A2}" type="datetime1">
              <a:rPr lang="ru-RU" smtClean="0"/>
              <a:pPr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257582-26C2-4143-9C44-D0D78E356BFB}" type="datetime1">
              <a:rPr lang="ru-RU" smtClean="0"/>
              <a:pPr/>
              <a:t>24.02.2020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7F4A19-3A96-49AC-AC11-BADCAF7BB3D6}" type="datetime1">
              <a:rPr lang="ru-RU" smtClean="0"/>
              <a:pPr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3214-E09C-4A53-BE2A-6859CC393A72}" type="datetime1">
              <a:rPr lang="ru-RU" smtClean="0"/>
              <a:pPr/>
              <a:t>24.02.2020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90EC-D216-401A-8D32-FBB2327012F8}" type="datetime1">
              <a:rPr lang="ru-RU" smtClean="0"/>
              <a:pPr/>
              <a:t>24.02.2020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6A6881-CC77-414E-9AF1-3871A5C23151}" type="datetime1">
              <a:rPr lang="ru-RU" smtClean="0"/>
              <a:pPr/>
              <a:t>24.02.2020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0BA3-5A7C-4C2C-9DD1-1D3A620B9E02}" type="datetime1">
              <a:rPr lang="ru-RU" smtClean="0"/>
              <a:pPr/>
              <a:t>24.02.2020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078C29-7510-4F7A-9498-778AE7AB0930}" type="datetime1">
              <a:rPr lang="ru-RU" smtClean="0"/>
              <a:pPr/>
              <a:t>24.02.2020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C28-FFD9-4B7D-8C1F-29340F0CD92D}" type="datetime1">
              <a:rPr lang="ru-RU" smtClean="0"/>
              <a:pPr/>
              <a:t>24.02.2020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ECFD22-71D0-4CBA-9E12-F8533BE08871}" type="datetime1">
              <a:rPr lang="ru-RU" smtClean="0"/>
              <a:pPr/>
              <a:t>24.02.2020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ipe dir="r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1785926"/>
            <a:ext cx="6215106" cy="4286280"/>
          </a:xfrm>
        </p:spPr>
        <p:txBody>
          <a:bodyPr>
            <a:normAutofit fontScale="90000"/>
          </a:bodyPr>
          <a:lstStyle/>
          <a:p>
            <a:pPr algn="ctr" eaLnBrk="0" hangingPunct="0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b="1" dirty="0">
                <a:solidFill>
                  <a:srgbClr val="2C0FDB"/>
                </a:solidFill>
                <a:latin typeface="Georgia" pitchFamily="18" charset="0"/>
              </a:rPr>
            </a:br>
            <a:br>
              <a:rPr lang="ru-RU" sz="2000" b="1" dirty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Краткая презентация основной образовательной программы дошкольного образования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br>
              <a:rPr lang="ru-RU" b="1" dirty="0">
                <a:solidFill>
                  <a:srgbClr val="2C0FDB"/>
                </a:solidFill>
                <a:latin typeface="Georgia" pitchFamily="18" charset="0"/>
              </a:rPr>
            </a:b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1571604" y="571480"/>
            <a:ext cx="7358114" cy="1428760"/>
          </a:xfrm>
          <a:prstGeom prst="horizontalScroll">
            <a:avLst>
              <a:gd name="adj" fmla="val 12500"/>
            </a:avLst>
          </a:prstGeom>
          <a:solidFill>
            <a:srgbClr val="FFFFFF">
              <a:alpha val="0"/>
            </a:srgbClr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tabLst>
                <a:tab pos="3819525" algn="l"/>
              </a:tabLst>
            </a:pPr>
            <a:r>
              <a:rPr lang="ru-RU" b="1" dirty="0">
                <a:latin typeface="Georgia" pitchFamily="18" charset="0"/>
                <a:cs typeface="Times New Roman" pitchFamily="18" charset="0"/>
              </a:rPr>
              <a:t>Муниципальное автономное общеобразовательное учреждение «</a:t>
            </a:r>
            <a:r>
              <a:rPr lang="ru-RU" b="1" dirty="0" err="1">
                <a:latin typeface="Georgia" pitchFamily="18" charset="0"/>
                <a:cs typeface="Times New Roman" pitchFamily="18" charset="0"/>
              </a:rPr>
              <a:t>Новоатьяловская</a:t>
            </a:r>
            <a:r>
              <a:rPr lang="ru-RU" b="1" dirty="0">
                <a:latin typeface="Georgia" pitchFamily="18" charset="0"/>
                <a:cs typeface="Times New Roman" pitchFamily="18" charset="0"/>
              </a:rPr>
              <a:t> средняя общеобразовательная школа»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587127" y="440093"/>
            <a:ext cx="406970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3819525" algn="l"/>
              </a:tabLst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3966"/>
          </a:xfrm>
        </p:spPr>
        <p:txBody>
          <a:bodyPr>
            <a:normAutofit fontScale="90000"/>
          </a:bodyPr>
          <a:lstStyle/>
          <a:p>
            <a:pPr algn="ctr"/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14282" y="500042"/>
            <a:ext cx="8072494" cy="6143668"/>
          </a:xfrm>
        </p:spPr>
        <p:txBody>
          <a:bodyPr>
            <a:normAutofit fontScale="47500" lnSpcReduction="20000"/>
          </a:bodyPr>
          <a:lstStyle/>
          <a:p>
            <a:pPr lvl="0" algn="just">
              <a:spcBef>
                <a:spcPts val="0"/>
              </a:spcBef>
            </a:pPr>
            <a:r>
              <a:rPr lang="ru-RU" sz="2700" b="1" dirty="0">
                <a:solidFill>
                  <a:srgbClr val="0070C0"/>
                </a:solidFill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навыки личной гигиены.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/>
              <a:t>Проявляет ответственность за начатое дело.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>
                <a:solidFill>
                  <a:srgbClr val="0070C0"/>
                </a:solidFill>
              </a:rPr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способен к принятию собственных решений, опираясь на свои знания и умения в различных видах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/>
              <a:t>Открыт новому, то есть проявляет желание узнавать новое, самостоятельно добывать новые знания; положительно относится к обучению в школе.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>
                <a:solidFill>
                  <a:srgbClr val="0070C0"/>
                </a:solidFill>
              </a:rPr>
              <a:t>Проявляет уважение к жизни (в различных ее формах) и заботу об окружающей среде.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/>
              <a:t>Эмоционально отзывается на красоту окружающего мира, произведения народного и профессионального искусства (музыку, танцы, театральную деятельность, изобразительную деятельность и т. д.).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>
                <a:solidFill>
                  <a:srgbClr val="0070C0"/>
                </a:solidFill>
              </a:rPr>
              <a:t>Проявляет патриотические чувства, ощущает гордость за свою страну, ее достижения, имеет представление о ее географическом разнообразии, многонациональности, важнейших исторических событиях.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/>
              <a:t>Имеет первичные представления о себе, семье, традиционных семейных ценностях, включая традиционные </a:t>
            </a:r>
            <a:r>
              <a:rPr lang="ru-RU" sz="2700" b="1" dirty="0" err="1"/>
              <a:t>гендерные</a:t>
            </a:r>
            <a:r>
              <a:rPr lang="ru-RU" sz="2700" b="1" dirty="0"/>
              <a:t> ориентации, проявляет уважение к своему и противоположному полу.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>
                <a:solidFill>
                  <a:srgbClr val="0070C0"/>
                </a:solidFill>
              </a:rPr>
              <a:t>Соблюдает элементарные общепринятые нормы, имеет первичные ценностные представления о том, «что такое хорошо и что такое плохо», стремится поступать хорошо; проявляет уважение к старшим и заботу о младших.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/>
              <a:t>Имеет начальные представления о здоровом образе жизни. Воспринимает здоровый образ жизни как ценность.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/>
              <a:t>Содержательный раздел: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072494" cy="540240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/>
              <a:t>Содержательный раздел </a:t>
            </a:r>
            <a:r>
              <a:rPr lang="ru-RU" dirty="0"/>
              <a:t>представляет общее содержание Программы, обеспечивающее полноценное развитие личности детей.</a:t>
            </a:r>
          </a:p>
          <a:p>
            <a:pPr algn="just"/>
            <a:r>
              <a:rPr lang="ru-RU" dirty="0"/>
              <a:t> В него входит:</a:t>
            </a:r>
          </a:p>
          <a:p>
            <a:pPr algn="just">
              <a:buNone/>
            </a:pPr>
            <a:r>
              <a:rPr lang="ru-RU" dirty="0"/>
              <a:t>-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algn="just">
              <a:buNone/>
            </a:pPr>
            <a:r>
              <a:rPr lang="ru-RU" dirty="0"/>
              <a:t>- описание вариативных форм, способов, методов и средств реализации программы;</a:t>
            </a:r>
          </a:p>
          <a:p>
            <a:pPr algn="just">
              <a:buNone/>
            </a:pPr>
            <a:r>
              <a:rPr lang="ru-RU" dirty="0"/>
              <a:t>- описание образовательной деятельности по профессиональной коррекции нарушений развития детей;</a:t>
            </a:r>
          </a:p>
          <a:p>
            <a:pPr algn="just">
              <a:buNone/>
            </a:pPr>
            <a:r>
              <a:rPr lang="ru-RU" dirty="0"/>
              <a:t>- особенности взаимодействия педагогического коллектива с семьями воспитанников;</a:t>
            </a:r>
          </a:p>
          <a:p>
            <a:pPr algn="just">
              <a:buNone/>
            </a:pPr>
            <a:r>
              <a:rPr lang="ru-RU" dirty="0"/>
              <a:t>- взаимодействие с социальными институтами детства;</a:t>
            </a:r>
          </a:p>
          <a:p>
            <a:pPr algn="just">
              <a:buNone/>
            </a:pPr>
            <a:r>
              <a:rPr lang="ru-RU" dirty="0"/>
              <a:t>- вариативная часть программы.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000099"/>
                </a:solidFill>
              </a:rPr>
              <a:t>Образовательные области, обеспечивающие разностороннее развитие детей по ФГОС ДО: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43213" y="1844675"/>
            <a:ext cx="3384550" cy="71913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Физическое развитие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000628" y="4786322"/>
            <a:ext cx="2714644" cy="12239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Художественно-</a:t>
            </a:r>
          </a:p>
          <a:p>
            <a:pPr algn="ctr"/>
            <a:r>
              <a:rPr lang="ru-RU" sz="2400" b="1" dirty="0"/>
              <a:t>эстетическое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143504" y="3071810"/>
            <a:ext cx="3446469" cy="121444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 </a:t>
            </a:r>
            <a:r>
              <a:rPr lang="ru-RU" sz="2400" b="1" dirty="0"/>
              <a:t>Познавательное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857356" y="4714884"/>
            <a:ext cx="2592388" cy="128588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Речевое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3071810"/>
            <a:ext cx="3357586" cy="122079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Социально-</a:t>
            </a:r>
          </a:p>
          <a:p>
            <a:pPr algn="ctr"/>
            <a:r>
              <a:rPr lang="ru-RU" sz="2400" b="1" dirty="0"/>
              <a:t>коммуникативное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cxnSp>
        <p:nvCxnSpPr>
          <p:cNvPr id="24588" name="AutoShape 12"/>
          <p:cNvCxnSpPr>
            <a:cxnSpLocks noChangeShapeType="1"/>
            <a:stCxn id="24580" idx="1"/>
            <a:endCxn id="24587" idx="0"/>
          </p:cNvCxnSpPr>
          <p:nvPr/>
        </p:nvCxnSpPr>
        <p:spPr bwMode="auto">
          <a:xfrm rot="10800000" flipV="1">
            <a:off x="1964513" y="2204244"/>
            <a:ext cx="878700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0" name="AutoShape 14"/>
          <p:cNvCxnSpPr>
            <a:cxnSpLocks noChangeShapeType="1"/>
            <a:stCxn id="24580" idx="2"/>
            <a:endCxn id="24580" idx="2"/>
          </p:cNvCxnSpPr>
          <p:nvPr/>
        </p:nvCxnSpPr>
        <p:spPr bwMode="auto">
          <a:xfrm>
            <a:off x="4535488" y="256381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  <a:stCxn id="24580" idx="3"/>
            <a:endCxn id="24585" idx="0"/>
          </p:cNvCxnSpPr>
          <p:nvPr/>
        </p:nvCxnSpPr>
        <p:spPr bwMode="auto">
          <a:xfrm>
            <a:off x="6227763" y="2204244"/>
            <a:ext cx="638976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</p:cNvCxnSpPr>
          <p:nvPr/>
        </p:nvCxnSpPr>
        <p:spPr bwMode="auto">
          <a:xfrm rot="16200000" flipH="1">
            <a:off x="2035951" y="4321975"/>
            <a:ext cx="428628" cy="3571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4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4429124" y="5286388"/>
            <a:ext cx="571504" cy="11191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5" name="AutoShape 19"/>
          <p:cNvCxnSpPr>
            <a:cxnSpLocks noChangeShapeType="1"/>
          </p:cNvCxnSpPr>
          <p:nvPr/>
        </p:nvCxnSpPr>
        <p:spPr bwMode="auto">
          <a:xfrm flipV="1">
            <a:off x="6858016" y="4286256"/>
            <a:ext cx="571504" cy="5000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ОБРАЗОВАТЕЛЬНАЯ ОБЛАСТЬ «ФИЗИЧЕСКОЕ РАЗВИТИЕ»: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286808" cy="542928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b="1" dirty="0"/>
              <a:t>Основная цель:</a:t>
            </a:r>
            <a:endParaRPr lang="ru-RU" dirty="0"/>
          </a:p>
          <a:p>
            <a:pPr algn="just"/>
            <a:r>
              <a:rPr lang="ru-RU" dirty="0"/>
              <a:t>воспитание здорового, жизнерадостного, жизнестойкого, физически совершенного, гармонически и творчески развитого ребёнка</a:t>
            </a:r>
          </a:p>
          <a:p>
            <a:pPr algn="just"/>
            <a:r>
              <a:rPr lang="ru-RU" b="1" dirty="0"/>
              <a:t>Задачи физического развития: </a:t>
            </a:r>
            <a:endParaRPr lang="ru-RU" dirty="0"/>
          </a:p>
          <a:p>
            <a:pPr algn="just"/>
            <a:r>
              <a:rPr lang="ru-RU" b="1" i="1" dirty="0"/>
              <a:t>Оздоровительные:</a:t>
            </a:r>
            <a:endParaRPr lang="ru-RU" dirty="0"/>
          </a:p>
          <a:p>
            <a:pPr algn="just">
              <a:buNone/>
            </a:pPr>
            <a:r>
              <a:rPr lang="ru-RU" dirty="0"/>
              <a:t>       формирование правильной осанки; развитие гармоничного телосложения; развитие мышц лица, туловища, ног, рук, плечевого пояса, кистей, пальцев, шеи, глаз, внутренних органов </a:t>
            </a:r>
          </a:p>
          <a:p>
            <a:pPr algn="just"/>
            <a:r>
              <a:rPr lang="ru-RU" b="1" i="1" dirty="0"/>
              <a:t>Образовательные:</a:t>
            </a:r>
            <a:endParaRPr lang="ru-RU" dirty="0"/>
          </a:p>
          <a:p>
            <a:pPr algn="just">
              <a:buNone/>
            </a:pPr>
            <a:r>
              <a:rPr lang="ru-RU" dirty="0"/>
              <a:t>       формирование двигательных умений и навыков; развитие психофизических качеств (быстроты, силы, гибкости, выносливости, глазомера, ловкости); развитие двигательных способностей (функции равновесия, координации движений)  </a:t>
            </a:r>
          </a:p>
          <a:p>
            <a:pPr algn="just"/>
            <a:r>
              <a:rPr lang="ru-RU" b="1" i="1" dirty="0"/>
              <a:t>Воспитательные:</a:t>
            </a:r>
            <a:endParaRPr lang="ru-RU" dirty="0"/>
          </a:p>
          <a:p>
            <a:pPr algn="just">
              <a:buNone/>
            </a:pPr>
            <a:r>
              <a:rPr lang="ru-RU" dirty="0"/>
              <a:t>      формирование потребности в ежедневных физических упражнениях; воспитание умения рационально использовать физические упражнения в самостоятельной двигательной деятельности; приобретение грации, пластичности, выразительности движений; воспитание самостоятельности, инициативности, самоорганизации, взаимопомощи</a:t>
            </a:r>
          </a:p>
          <a:p>
            <a:pPr algn="just"/>
            <a:r>
              <a:rPr lang="ru-RU" b="1" dirty="0"/>
              <a:t>Основные направления работы по физическому развитию детей в дошкольном учреждении:</a:t>
            </a:r>
            <a:endParaRPr lang="ru-RU" dirty="0"/>
          </a:p>
          <a:p>
            <a:pPr algn="just"/>
            <a:r>
              <a:rPr lang="ru-RU" dirty="0"/>
              <a:t>Приобретение опыта в двигательной деятельности, связанной с выполнением упражнений, направленных на развитие физических качеств (координация, гибкость)</a:t>
            </a:r>
          </a:p>
          <a:p>
            <a:pPr algn="just"/>
            <a:r>
              <a:rPr lang="ru-RU" dirty="0"/>
              <a:t>Приобретение опыта в двигательной деятельности, способствующей правильному формированию опорно-двигательной системы организма, развитию равновесия, координации движения</a:t>
            </a:r>
          </a:p>
          <a:p>
            <a:pPr algn="just"/>
            <a:r>
              <a:rPr lang="ru-RU" dirty="0"/>
              <a:t>Приобретение опыта в двигательной активности, способствующей развитию крупной и мелкой моторики обеих рук</a:t>
            </a:r>
          </a:p>
          <a:p>
            <a:pPr algn="just"/>
            <a:r>
              <a:rPr lang="ru-RU" dirty="0"/>
              <a:t>Приобретение опыта в двигательной деятельности, связанной с правильным, не наносящим ущерб организму выполнением основных движений (ходьба, бег, мягкие прыжки, повороты в стороны)</a:t>
            </a:r>
          </a:p>
          <a:p>
            <a:pPr algn="just"/>
            <a:r>
              <a:rPr lang="ru-RU" dirty="0"/>
              <a:t>Формирование начальных представлений о некоторых видах спорта; овладение подвижными играми с правилами</a:t>
            </a:r>
          </a:p>
          <a:p>
            <a:pPr algn="just"/>
            <a:r>
              <a:rPr lang="ru-RU" dirty="0"/>
              <a:t>Становление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в двигательной сфере</a:t>
            </a:r>
          </a:p>
          <a:p>
            <a:pPr algn="just"/>
            <a:r>
              <a:rPr lang="ru-RU" dirty="0"/>
              <a:t>Становление ценностей здорового образа жизни; овладение его элементарными нормами и правилами </a:t>
            </a:r>
          </a:p>
          <a:p>
            <a:pPr algn="just">
              <a:buNone/>
            </a:pPr>
            <a:r>
              <a:rPr lang="ru-RU" dirty="0"/>
              <a:t>       (в питании, двигательном режиме, закаливании, при формировании полезных привычек и др.)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3074" name="Picture 2" descr="C:\Documents and Settings\Администратор\Рабочий стол\материалы из интернета\разное\анимашки\п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710" y="142852"/>
            <a:ext cx="762000" cy="12287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58280" cy="10826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ОБРАЗОВАТЕЛЬНАЯ ОБЛАСТЬ </a:t>
            </a:r>
            <a:br>
              <a:rPr lang="ru-RU" b="1" dirty="0"/>
            </a:br>
            <a:r>
              <a:rPr lang="ru-RU" b="1" dirty="0"/>
              <a:t>«СОЦИАЛЬНО-КОММУНИКАТИВНОЕ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901014" cy="5045216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/>
              <a:t>Основная цель:</a:t>
            </a:r>
            <a:endParaRPr lang="ru-RU" sz="1200" dirty="0"/>
          </a:p>
          <a:p>
            <a:pPr algn="just"/>
            <a:r>
              <a:rPr lang="ru-RU" sz="1200" dirty="0"/>
              <a:t>позитивная социализация детей дошкольного возраста; приобщение детей к </a:t>
            </a:r>
            <a:r>
              <a:rPr lang="ru-RU" sz="1200" dirty="0" err="1"/>
              <a:t>социокультурным</a:t>
            </a:r>
            <a:r>
              <a:rPr lang="ru-RU" sz="1200" dirty="0"/>
              <a:t> нормам, традициям семьи, общества и государства; формирование основ безопасности.</a:t>
            </a:r>
          </a:p>
          <a:p>
            <a:pPr algn="just"/>
            <a:r>
              <a:rPr lang="ru-RU" sz="1200" b="1" dirty="0"/>
              <a:t>Задачи социально-коммуникативного развития по ФГОС ДО:</a:t>
            </a:r>
            <a:endParaRPr lang="ru-RU" sz="1200" dirty="0"/>
          </a:p>
          <a:p>
            <a:pPr algn="just"/>
            <a:r>
              <a:rPr lang="ru-RU" sz="1200" dirty="0"/>
              <a:t>Усвоение норм и ценностей, принятых в обществе, включая моральные и нравственные ценности</a:t>
            </a:r>
          </a:p>
          <a:p>
            <a:pPr algn="just"/>
            <a:r>
              <a:rPr lang="ru-RU" sz="1200" dirty="0"/>
              <a:t>Развитие общения и взаимодействия ребёнка со взрослыми и сверстниками</a:t>
            </a:r>
          </a:p>
          <a:p>
            <a:pPr algn="just"/>
            <a:r>
              <a:rPr lang="ru-RU" sz="1200" dirty="0"/>
              <a:t>Становление самостоятельности, целенаправленности и </a:t>
            </a:r>
            <a:r>
              <a:rPr lang="ru-RU" sz="1200" dirty="0" err="1"/>
              <a:t>саморегуляции</a:t>
            </a:r>
            <a:r>
              <a:rPr lang="ru-RU" sz="1200" dirty="0"/>
              <a:t> собственных действий</a:t>
            </a:r>
          </a:p>
          <a:p>
            <a:pPr algn="just"/>
            <a:r>
              <a:rPr lang="ru-RU" sz="1200" dirty="0"/>
              <a:t>Развитие социального и эмоционального интеллекта, эмоциональной отзывчивости, сопереживания; формирование готовности к совместной деятельности со сверстниками</a:t>
            </a:r>
          </a:p>
          <a:p>
            <a:pPr algn="just"/>
            <a:r>
              <a:rPr lang="ru-RU" sz="1200" dirty="0"/>
              <a:t>Формирование уважительного отношения и чувства принадлежности к своей семье и к сообществу детей и взрослых в организации</a:t>
            </a:r>
          </a:p>
          <a:p>
            <a:pPr algn="just"/>
            <a:r>
              <a:rPr lang="ru-RU" sz="1200" dirty="0"/>
              <a:t>Формирование позитивных установок к различным видам труда и творчества</a:t>
            </a:r>
          </a:p>
          <a:p>
            <a:pPr algn="just"/>
            <a:r>
              <a:rPr lang="ru-RU" sz="1200" dirty="0"/>
              <a:t>Формирование основ безопасного поведения в быту, в социуме, природе</a:t>
            </a:r>
          </a:p>
          <a:p>
            <a:pPr algn="just"/>
            <a:r>
              <a:rPr lang="ru-RU" sz="1200" b="1" dirty="0"/>
              <a:t>Основные направления работы по социально-коммуникативному развитию детей в дошкольном учреждении:</a:t>
            </a:r>
            <a:endParaRPr lang="ru-RU" sz="1200" dirty="0"/>
          </a:p>
          <a:p>
            <a:pPr algn="just"/>
            <a:r>
              <a:rPr lang="ru-RU" sz="1200" i="1" dirty="0"/>
              <a:t>Социализация, развитие общения, нравственное воспитание</a:t>
            </a:r>
            <a:endParaRPr lang="ru-RU" sz="1200" dirty="0"/>
          </a:p>
          <a:p>
            <a:pPr algn="just"/>
            <a:r>
              <a:rPr lang="ru-RU" sz="1200" i="1" dirty="0"/>
              <a:t>Ребёнок в семье и сообществе, патриотическое воспитание</a:t>
            </a:r>
            <a:endParaRPr lang="ru-RU" sz="1200" dirty="0"/>
          </a:p>
          <a:p>
            <a:pPr algn="just"/>
            <a:r>
              <a:rPr lang="ru-RU" sz="1200" i="1" dirty="0"/>
              <a:t>Самообслуживание, самостоятельность, трудовое воспитание</a:t>
            </a:r>
            <a:endParaRPr lang="ru-RU" sz="1200" dirty="0"/>
          </a:p>
          <a:p>
            <a:pPr algn="just"/>
            <a:r>
              <a:rPr lang="ru-RU" sz="1200" i="1" dirty="0"/>
              <a:t>Формирование основ безопасности</a:t>
            </a:r>
            <a:endParaRPr lang="ru-RU" sz="1200" dirty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5" name="Picture 3" descr="C:\Documents and Settings\Администратор\Рабочий стол\материалы из интернета\разное\анимашки\t85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5143512"/>
            <a:ext cx="2065572" cy="13144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ОБРАЗОВАТЕЛЬНАЯ ОБЛАСТЬ «РЕЧЕВОЕ РАЗВИТИЕ»: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115328" cy="518809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/>
              <a:t>Основная цель: </a:t>
            </a:r>
            <a:r>
              <a:rPr lang="ru-RU" sz="1200" dirty="0"/>
              <a:t>развитие свободного общения с взрослыми и детьми, овладение конструктивными способами и средствами взаимодействия с окружающими.</a:t>
            </a:r>
          </a:p>
          <a:p>
            <a:pPr algn="just"/>
            <a:r>
              <a:rPr lang="ru-RU" sz="1200" b="1" dirty="0"/>
              <a:t>Задачи речевого развития по ФГОС ДО:</a:t>
            </a:r>
            <a:endParaRPr lang="ru-RU" sz="1200" dirty="0"/>
          </a:p>
          <a:p>
            <a:pPr algn="just"/>
            <a:r>
              <a:rPr lang="ru-RU" sz="1200" dirty="0"/>
              <a:t>Владение речью как средством общения и культуры</a:t>
            </a:r>
          </a:p>
          <a:p>
            <a:pPr algn="just"/>
            <a:r>
              <a:rPr lang="ru-RU" sz="1200" dirty="0"/>
              <a:t>Обогащение активного словаря</a:t>
            </a:r>
          </a:p>
          <a:p>
            <a:pPr algn="just"/>
            <a:r>
              <a:rPr lang="ru-RU" sz="1200" dirty="0"/>
              <a:t>Развитие связной, грамматически правильной диалогической и монологической речи</a:t>
            </a:r>
          </a:p>
          <a:p>
            <a:pPr algn="just"/>
            <a:r>
              <a:rPr lang="ru-RU" sz="1200" dirty="0"/>
              <a:t>Развитие речевого творчества</a:t>
            </a:r>
          </a:p>
          <a:p>
            <a:pPr algn="just"/>
            <a:r>
              <a:rPr lang="ru-RU" sz="1200" dirty="0"/>
              <a:t>Развитие звуковой и интонационной культуры речи, фонематического слуха</a:t>
            </a:r>
          </a:p>
          <a:p>
            <a:pPr algn="just"/>
            <a:r>
              <a:rPr lang="ru-RU" sz="1200" dirty="0"/>
              <a:t>Знакомство с книжной культурой, детской литературой, понимание на слух текстов различных жанров детской литературы</a:t>
            </a:r>
          </a:p>
          <a:p>
            <a:pPr algn="just"/>
            <a:r>
              <a:rPr lang="ru-RU" sz="1200" dirty="0"/>
              <a:t>Формирование звуковой аналитико-синтетической активности как предпосылки обучения грамоте</a:t>
            </a:r>
          </a:p>
          <a:p>
            <a:pPr algn="just"/>
            <a:r>
              <a:rPr lang="ru-RU" sz="1200" b="1" dirty="0"/>
              <a:t>Основные направления работы по развитию речи детей в дошкольном учреждении:</a:t>
            </a:r>
            <a:endParaRPr lang="ru-RU" sz="1200" dirty="0"/>
          </a:p>
          <a:p>
            <a:pPr algn="just"/>
            <a:r>
              <a:rPr lang="ru-RU" sz="1200" i="1" dirty="0"/>
              <a:t>Развитие словаря</a:t>
            </a:r>
            <a:r>
              <a:rPr lang="ru-RU" sz="1200" dirty="0"/>
              <a:t> (освоение значений слов и их уместное употребление в соответствии с контекстом высказывания, ситуацией, в которой происходит общение)</a:t>
            </a:r>
          </a:p>
          <a:p>
            <a:pPr algn="just"/>
            <a:r>
              <a:rPr lang="ru-RU" sz="1200" i="1" dirty="0"/>
              <a:t>Воспитание звуковой культуры речи</a:t>
            </a:r>
            <a:r>
              <a:rPr lang="ru-RU" sz="1200" dirty="0"/>
              <a:t> (развитие восприятия звуков родной речи и произношения)</a:t>
            </a:r>
          </a:p>
          <a:p>
            <a:pPr algn="just"/>
            <a:r>
              <a:rPr lang="ru-RU" sz="1200" i="1" dirty="0"/>
              <a:t>Воспитание интереса и любви к чтению, развитие литературной речи</a:t>
            </a:r>
            <a:endParaRPr lang="ru-RU" sz="1200" dirty="0"/>
          </a:p>
          <a:p>
            <a:pPr algn="just"/>
            <a:r>
              <a:rPr lang="ru-RU" sz="1200" i="1" dirty="0"/>
              <a:t>Развитие связной речи</a:t>
            </a:r>
            <a:r>
              <a:rPr lang="ru-RU" sz="1200" dirty="0"/>
              <a:t> (диалогическая (разговорная) речь, монологическая речь (рассказывание))</a:t>
            </a:r>
          </a:p>
          <a:p>
            <a:pPr algn="just"/>
            <a:r>
              <a:rPr lang="ru-RU" sz="1200" i="1" dirty="0"/>
              <a:t>Практическое овладение воспитанниками нормами речи </a:t>
            </a:r>
            <a:r>
              <a:rPr lang="ru-RU" sz="1200" dirty="0"/>
              <a:t>(способствование развитию речи как средства общения)</a:t>
            </a:r>
          </a:p>
          <a:p>
            <a:pPr algn="just"/>
            <a:r>
              <a:rPr lang="ru-RU" sz="1200" i="1" dirty="0"/>
              <a:t>Формирование грамматического строя речи</a:t>
            </a:r>
            <a:r>
              <a:rPr lang="ru-RU" sz="1200" dirty="0"/>
              <a:t> (морфология (изменение слов по родам, числам, </a:t>
            </a:r>
          </a:p>
          <a:p>
            <a:pPr algn="just">
              <a:buNone/>
            </a:pPr>
            <a:r>
              <a:rPr lang="ru-RU" sz="1200" dirty="0"/>
              <a:t>      падежам), синтаксис (освоение различных типов словосочетаний и предложений), словообразование)</a:t>
            </a:r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материалы из интернета\разное\анимашки\574a61436c4d46c39fe790e12904224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285728"/>
            <a:ext cx="1285876" cy="8786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ОБРАЗОВАТЕЛЬНАЯ ОБЛАСТЬ «ПОЗНАВАТЕЛЬНОЕ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043890" cy="4973778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/>
              <a:t>Основная цель:</a:t>
            </a:r>
            <a:endParaRPr lang="ru-RU" sz="1200" dirty="0"/>
          </a:p>
          <a:p>
            <a:pPr algn="just"/>
            <a:r>
              <a:rPr lang="ru-RU" sz="1200" dirty="0"/>
              <a:t>ознакомление с окружающим социальным миром, с природой и природными явлениями; формирование целостной картины мира; формирование элементарных математических представлений; развитие познавательно-исследовательской деятельности.</a:t>
            </a:r>
          </a:p>
          <a:p>
            <a:pPr algn="just"/>
            <a:r>
              <a:rPr lang="ru-RU" sz="1200" b="1" dirty="0"/>
              <a:t>Задачи познавательного развития по ФГОС ДО:</a:t>
            </a:r>
            <a:endParaRPr lang="ru-RU" sz="1200" dirty="0"/>
          </a:p>
          <a:p>
            <a:pPr algn="just"/>
            <a:r>
              <a:rPr lang="ru-RU" sz="1200" dirty="0"/>
              <a:t>Развитие интересов детей, любознательности и познавательной мотивации</a:t>
            </a:r>
          </a:p>
          <a:p>
            <a:pPr algn="just"/>
            <a:r>
              <a:rPr lang="ru-RU" sz="1200" dirty="0"/>
              <a:t>Формирование познавательных действий, становление сознания</a:t>
            </a:r>
          </a:p>
          <a:p>
            <a:pPr algn="just"/>
            <a:r>
              <a:rPr lang="ru-RU" sz="1200" dirty="0"/>
              <a:t>Развитие воображения и творческой активности</a:t>
            </a:r>
          </a:p>
          <a:p>
            <a:pPr algn="just"/>
            <a:r>
              <a:rPr lang="ru-RU" sz="1200" dirty="0"/>
              <a:t>Формирование первичных представлений о себе, других людях</a:t>
            </a:r>
          </a:p>
          <a:p>
            <a:pPr algn="just"/>
            <a:r>
              <a:rPr lang="ru-RU" sz="1200" dirty="0"/>
              <a:t>Формирование первичных представлений об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</a:t>
            </a:r>
          </a:p>
          <a:p>
            <a:pPr algn="just"/>
            <a:r>
              <a:rPr lang="ru-RU" sz="1200" dirty="0"/>
              <a:t>Формирование первичных представлений о малой Родине и Отечестве, представлений о </a:t>
            </a:r>
            <a:r>
              <a:rPr lang="ru-RU" sz="1200" dirty="0" err="1"/>
              <a:t>социокультурных</a:t>
            </a:r>
            <a:r>
              <a:rPr lang="ru-RU" sz="1200" dirty="0"/>
              <a:t> ценностях нашего народа, об отечественных традициях и праздниках, о планете Земля как общем доме людей, о многообразии стран и народов мира</a:t>
            </a:r>
          </a:p>
          <a:p>
            <a:pPr algn="just"/>
            <a:r>
              <a:rPr lang="ru-RU" sz="1200" dirty="0"/>
              <a:t>Формирование первичных представлений об особенностях природы</a:t>
            </a:r>
          </a:p>
          <a:p>
            <a:pPr algn="just"/>
            <a:r>
              <a:rPr lang="ru-RU" sz="1200" b="1" dirty="0"/>
              <a:t>Основные направления работы по познавательному развитию детей в дошкольном учреждении:</a:t>
            </a:r>
            <a:endParaRPr lang="ru-RU" sz="1200" dirty="0"/>
          </a:p>
          <a:p>
            <a:pPr algn="just"/>
            <a:r>
              <a:rPr lang="ru-RU" sz="1200" i="1" dirty="0"/>
              <a:t>Развитие познавательно-исследовательской деятельности</a:t>
            </a:r>
            <a:endParaRPr lang="ru-RU" sz="1200" dirty="0"/>
          </a:p>
          <a:p>
            <a:pPr algn="just"/>
            <a:r>
              <a:rPr lang="ru-RU" sz="1200" i="1" dirty="0"/>
              <a:t>Приобщение к </a:t>
            </a:r>
            <a:r>
              <a:rPr lang="ru-RU" sz="1200" i="1" dirty="0" err="1"/>
              <a:t>социокультурным</a:t>
            </a:r>
            <a:r>
              <a:rPr lang="ru-RU" sz="1200" i="1" dirty="0"/>
              <a:t> ценностям</a:t>
            </a:r>
            <a:endParaRPr lang="ru-RU" sz="1200" dirty="0"/>
          </a:p>
          <a:p>
            <a:pPr algn="just"/>
            <a:r>
              <a:rPr lang="ru-RU" sz="1200" i="1" dirty="0"/>
              <a:t>Формирование элементарных математических представлений</a:t>
            </a:r>
            <a:endParaRPr lang="ru-RU" sz="1200" dirty="0"/>
          </a:p>
          <a:p>
            <a:pPr algn="just"/>
            <a:r>
              <a:rPr lang="ru-RU" sz="1200" i="1" dirty="0"/>
              <a:t>Ознакомление с миром природы</a:t>
            </a:r>
            <a:endParaRPr lang="ru-RU" sz="1200" dirty="0"/>
          </a:p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2050" name="Picture 2" descr="C:\Documents and Settings\Администратор\Рабочий стол\материалы из интернета\разное\анимашки\0a70a813e6efd7a4ff1cccca73be74c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285728"/>
            <a:ext cx="1285878" cy="12858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ОБРАЗОВАТЕЛЬНАЯ ОБЛАСТЬ </a:t>
            </a:r>
            <a:br>
              <a:rPr lang="ru-RU" b="1" dirty="0"/>
            </a:br>
            <a:r>
              <a:rPr lang="ru-RU" b="1" dirty="0"/>
              <a:t>«ХУДОЖЕСТВЕННО-ЭСТЕТИЧЕСКОЕ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/>
              <a:t>Основная цель:</a:t>
            </a:r>
            <a:endParaRPr lang="ru-RU" sz="1200" dirty="0"/>
          </a:p>
          <a:p>
            <a:pPr algn="just"/>
            <a:r>
              <a:rPr lang="ru-RU" sz="1200" dirty="0"/>
              <a:t>формирование интереса к эстетической стороне окружающей действительности; развитие эстетических чувств детей; развитие детского художественного творчества, интереса к самостоятельной творческой деятельности.</a:t>
            </a:r>
          </a:p>
          <a:p>
            <a:pPr algn="just"/>
            <a:r>
              <a:rPr lang="ru-RU" sz="1200" b="1" dirty="0"/>
              <a:t>Задачи художественно-эстетического развития по ФГОС ДО:</a:t>
            </a:r>
            <a:endParaRPr lang="ru-RU" sz="1200" dirty="0"/>
          </a:p>
          <a:p>
            <a:pPr algn="just"/>
            <a:r>
              <a:rPr lang="ru-RU" sz="1200" dirty="0"/>
              <a:t>Развитие предпосылок ценностно-смыслового восприятия и понимания произведений искусства, мира природы</a:t>
            </a:r>
          </a:p>
          <a:p>
            <a:pPr algn="just"/>
            <a:r>
              <a:rPr lang="ru-RU" sz="1200" dirty="0"/>
              <a:t>Становление эстетического отношения к окружающему миру</a:t>
            </a:r>
          </a:p>
          <a:p>
            <a:pPr algn="just"/>
            <a:r>
              <a:rPr lang="ru-RU" sz="1200" dirty="0"/>
              <a:t>Формирование элементарных представлений о видах искусства</a:t>
            </a:r>
          </a:p>
          <a:p>
            <a:pPr algn="just"/>
            <a:r>
              <a:rPr lang="ru-RU" sz="1200" dirty="0"/>
              <a:t>Восприятие музыки</a:t>
            </a:r>
          </a:p>
          <a:p>
            <a:pPr algn="just"/>
            <a:r>
              <a:rPr lang="ru-RU" sz="1200" dirty="0"/>
              <a:t> Восприятие художественной литературы, фольклора</a:t>
            </a:r>
          </a:p>
          <a:p>
            <a:pPr algn="just"/>
            <a:r>
              <a:rPr lang="ru-RU" sz="1200" dirty="0"/>
              <a:t>Стимулирование сопереживания персонажам художественных произведений</a:t>
            </a:r>
          </a:p>
          <a:p>
            <a:pPr algn="just"/>
            <a:r>
              <a:rPr lang="ru-RU" sz="1200" dirty="0"/>
              <a:t>Реализация самостоятельной творческой деятельности (изобразительной, конструктивно-модельной, музыкальной и др.)</a:t>
            </a:r>
          </a:p>
          <a:p>
            <a:pPr algn="just"/>
            <a:r>
              <a:rPr lang="ru-RU" sz="1200" b="1" dirty="0"/>
              <a:t>Основные направления работы по художественно-эстетическому развитию </a:t>
            </a:r>
            <a:endParaRPr lang="ru-RU" sz="1200" dirty="0"/>
          </a:p>
          <a:p>
            <a:pPr algn="just"/>
            <a:r>
              <a:rPr lang="ru-RU" sz="1200" b="1" dirty="0"/>
              <a:t>детей в дошкольном учреждении:</a:t>
            </a:r>
            <a:endParaRPr lang="ru-RU" sz="1200" dirty="0"/>
          </a:p>
          <a:p>
            <a:pPr algn="just"/>
            <a:r>
              <a:rPr lang="ru-RU" sz="1200" i="1" dirty="0"/>
              <a:t>Приобщение к искусству</a:t>
            </a:r>
            <a:endParaRPr lang="ru-RU" sz="1200" dirty="0"/>
          </a:p>
          <a:p>
            <a:pPr algn="just"/>
            <a:r>
              <a:rPr lang="ru-RU" sz="1200" i="1" dirty="0"/>
              <a:t>Изобразительная деятельность</a:t>
            </a:r>
            <a:endParaRPr lang="ru-RU" sz="1200" dirty="0"/>
          </a:p>
          <a:p>
            <a:pPr algn="just"/>
            <a:r>
              <a:rPr lang="ru-RU" sz="1200" i="1" dirty="0"/>
              <a:t>Конструктивно-модельная  деятельность</a:t>
            </a:r>
            <a:endParaRPr lang="ru-RU" sz="1200" dirty="0"/>
          </a:p>
          <a:p>
            <a:pPr algn="just"/>
            <a:r>
              <a:rPr lang="ru-RU" sz="1200" i="1" dirty="0"/>
              <a:t>Музыкальная  деятельность</a:t>
            </a:r>
            <a:endParaRPr lang="ru-RU" sz="1200" dirty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4099" name="Picture 3" descr="C:\Documents and Settings\Администратор\Рабочий стол\материалы из интернета\разное\анимашки\b361b7018a1d01b9f42104e7c99c4a9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5214950"/>
            <a:ext cx="1071570" cy="11761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>
                <a:solidFill>
                  <a:srgbClr val="002060"/>
                </a:solidFill>
              </a:rPr>
              <a:t>Направления взаимодействия с семьями воспитанников: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700251" y="1507848"/>
            <a:ext cx="65776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428596" y="2214554"/>
            <a:ext cx="7929618" cy="1571636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714348" y="2285992"/>
            <a:ext cx="7572428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>
                <a:solidFill>
                  <a:srgbClr val="002060"/>
                </a:solidFill>
                <a:cs typeface="Arial" charset="0"/>
              </a:rPr>
              <a:t>ВЗАИМОПОЗНАНИЕ И ВЗАИМОИНФОРМИРОВАНИЕ </a:t>
            </a:r>
          </a:p>
          <a:p>
            <a:pPr algn="ctr">
              <a:lnSpc>
                <a:spcPct val="90000"/>
              </a:lnSpc>
            </a:pPr>
            <a:r>
              <a:rPr lang="ru-RU" altLang="ru-RU" sz="1400" b="1" dirty="0">
                <a:solidFill>
                  <a:srgbClr val="002060"/>
                </a:solidFill>
                <a:cs typeface="Arial" charset="0"/>
              </a:rPr>
              <a:t>(</a:t>
            </a:r>
            <a:r>
              <a:rPr lang="ru-RU" sz="1400" dirty="0"/>
              <a:t>беседы, консультации, буклеты, памятки, папки-передвижки, анкетирование, посещение семей на дому, сбор сведений о семье, проведение Дней открытых дверей, информирование через сайт ОУ)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434747" y="1446850"/>
            <a:ext cx="636883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428596" y="3857628"/>
            <a:ext cx="7929618" cy="135732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428596" y="5373216"/>
            <a:ext cx="7929618" cy="134193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214414" y="3929066"/>
            <a:ext cx="6634339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>
                <a:solidFill>
                  <a:srgbClr val="002060"/>
                </a:solidFill>
                <a:cs typeface="Arial" charset="0"/>
              </a:rPr>
              <a:t>НЕПРЕРЫВНОЕ ОБРАЗОВАНИЕ ВОСПИТЫВАЮЩИХ ВЗРОСЛЫХ</a:t>
            </a:r>
          </a:p>
          <a:p>
            <a:pPr algn="ctr">
              <a:lnSpc>
                <a:spcPct val="90000"/>
              </a:lnSpc>
            </a:pPr>
            <a:r>
              <a:rPr lang="ru-RU" sz="1400" dirty="0"/>
              <a:t>(родительские собрания, семинары-практикумы, тренинги, </a:t>
            </a:r>
          </a:p>
          <a:p>
            <a:pPr algn="ctr">
              <a:lnSpc>
                <a:spcPct val="90000"/>
              </a:lnSpc>
            </a:pPr>
            <a:r>
              <a:rPr lang="ru-RU" sz="1400" dirty="0"/>
              <a:t>мастер-классы, круглые столы)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000100" y="5451036"/>
            <a:ext cx="7143800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>
                <a:solidFill>
                  <a:srgbClr val="002060"/>
                </a:solidFill>
                <a:cs typeface="Arial" charset="0"/>
              </a:rPr>
              <a:t>СОВМЕСТНАЯ ДЕЯТЕЛЬНОСТЬ </a:t>
            </a:r>
          </a:p>
          <a:p>
            <a:pPr algn="ctr">
              <a:lnSpc>
                <a:spcPct val="90000"/>
              </a:lnSpc>
            </a:pPr>
            <a:r>
              <a:rPr lang="ru-RU" altLang="ru-RU" sz="2400" b="1" dirty="0">
                <a:solidFill>
                  <a:srgbClr val="002060"/>
                </a:solidFill>
                <a:cs typeface="Arial" charset="0"/>
              </a:rPr>
              <a:t>ПЕДАГОГОВ, РОДИТЕЛЕЙ, ДЕТЕЙ</a:t>
            </a:r>
          </a:p>
          <a:p>
            <a:pPr algn="ctr">
              <a:lnSpc>
                <a:spcPct val="90000"/>
              </a:lnSpc>
            </a:pPr>
            <a:r>
              <a:rPr lang="ru-RU" sz="1400" dirty="0"/>
              <a:t>(участие в проектной деятельности, праздники, фестивали, совместные походы и экскурсии, выставки, совместное участие в конкурсах)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</a:rPr>
              <a:t>Направления вариативной части программы: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14348" y="1500174"/>
            <a:ext cx="2705524" cy="1143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 dirty="0"/>
              <a:t>1. РЕГИОНАЛЬНЫЙ </a:t>
            </a:r>
          </a:p>
          <a:p>
            <a:pPr algn="ctr"/>
            <a:r>
              <a:rPr lang="ru-RU" sz="1400" b="1" dirty="0"/>
              <a:t>КОМПОНЕНТ</a:t>
            </a:r>
          </a:p>
          <a:p>
            <a:pPr algn="ctr"/>
            <a:r>
              <a:rPr lang="ru-RU" sz="1400" b="1" dirty="0"/>
              <a:t>(</a:t>
            </a:r>
            <a:r>
              <a:rPr lang="ru-RU" sz="1400" b="1" dirty="0" err="1"/>
              <a:t>Агропоколение</a:t>
            </a:r>
            <a:r>
              <a:rPr lang="ru-RU" sz="1400" b="1" dirty="0"/>
              <a:t>)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067944" y="1500174"/>
            <a:ext cx="4248472" cy="150019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 </a:t>
            </a:r>
            <a:r>
              <a:rPr lang="ru-RU" sz="1400" b="1" dirty="0"/>
              <a:t>2. ОСВОЕНИЕ НОВЫХ </a:t>
            </a:r>
          </a:p>
          <a:p>
            <a:pPr algn="ctr"/>
            <a:r>
              <a:rPr lang="ru-RU" sz="1400" b="1" dirty="0"/>
              <a:t>ОБРАЗОВАТЕЛЬНЫХ </a:t>
            </a:r>
          </a:p>
          <a:p>
            <a:pPr algn="ctr"/>
            <a:r>
              <a:rPr lang="ru-RU" sz="1400" b="1" dirty="0"/>
              <a:t>ТЕХНОЛОГИЙ</a:t>
            </a:r>
          </a:p>
          <a:p>
            <a:pPr algn="ctr"/>
            <a:r>
              <a:rPr lang="ru-RU" sz="1400" b="1" dirty="0"/>
              <a:t>(Игровые технологии, </a:t>
            </a:r>
          </a:p>
          <a:p>
            <a:pPr algn="ctr"/>
            <a:r>
              <a:rPr lang="ru-RU" sz="1400" b="1" dirty="0"/>
              <a:t>проектно-исследовательская деятельность,</a:t>
            </a:r>
          </a:p>
          <a:p>
            <a:pPr algn="ctr"/>
            <a:r>
              <a:rPr lang="ru-RU" sz="1400" b="1" dirty="0"/>
              <a:t>Арт-терапия, мнемотехника, </a:t>
            </a:r>
            <a:r>
              <a:rPr lang="ru-RU" sz="1400" b="1" dirty="0" err="1"/>
              <a:t>синквейн</a:t>
            </a:r>
            <a:r>
              <a:rPr lang="ru-RU" sz="1400" b="1" dirty="0"/>
              <a:t>)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605486" y="3387297"/>
            <a:ext cx="2774112" cy="94066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200" b="1" dirty="0"/>
              <a:t>3. ДОПОЛНИТЕЛЬНОЕ </a:t>
            </a:r>
          </a:p>
          <a:p>
            <a:pPr algn="ctr"/>
            <a:r>
              <a:rPr lang="ru-RU" sz="1200" b="1" dirty="0"/>
              <a:t>ОБРАЗОВАНИЕ В КРУЖКАХ, </a:t>
            </a:r>
          </a:p>
          <a:p>
            <a:pPr algn="ctr"/>
            <a:r>
              <a:rPr lang="ru-RU" sz="1200" b="1" dirty="0"/>
              <a:t>СЕКЦИЯХ </a:t>
            </a:r>
          </a:p>
        </p:txBody>
      </p:sp>
      <p:pic>
        <p:nvPicPr>
          <p:cNvPr id="27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4536" y="5229200"/>
            <a:ext cx="2000264" cy="1500198"/>
          </a:xfrm>
          <a:prstGeom prst="rect">
            <a:avLst/>
          </a:prstGeom>
          <a:noFill/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6A08AD56-A7C5-4C7C-A2EE-CA0F9DC21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801" y="4214827"/>
            <a:ext cx="3497612" cy="143901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 dirty="0"/>
              <a:t>4. Этнокультурный</a:t>
            </a:r>
          </a:p>
          <a:p>
            <a:pPr algn="ctr"/>
            <a:r>
              <a:rPr lang="ru-RU" sz="1400" b="1" dirty="0"/>
              <a:t>КОМПОНЕНТ</a:t>
            </a:r>
          </a:p>
          <a:p>
            <a:pPr algn="ctr"/>
            <a:r>
              <a:rPr lang="ru-RU" sz="1400" b="1" dirty="0"/>
              <a:t>(Программы: «Родное слово»,</a:t>
            </a:r>
          </a:p>
          <a:p>
            <a:pPr algn="ctr"/>
            <a:r>
              <a:rPr lang="ru-RU" sz="1400" b="1" dirty="0"/>
              <a:t>«Культура и традиции татарского</a:t>
            </a:r>
          </a:p>
          <a:p>
            <a:pPr algn="ctr"/>
            <a:r>
              <a:rPr lang="ru-RU" sz="1400" b="1" dirty="0"/>
              <a:t>народа», «Русские корни», </a:t>
            </a:r>
          </a:p>
          <a:p>
            <a:pPr algn="ctr"/>
            <a:r>
              <a:rPr lang="ru-RU" sz="1400" b="1" dirty="0"/>
              <a:t>«Родной край»)</a:t>
            </a:r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5500726" cy="6715148"/>
          </a:xfrm>
        </p:spPr>
        <p:txBody>
          <a:bodyPr>
            <a:noAutofit/>
          </a:bodyPr>
          <a:lstStyle/>
          <a:p>
            <a:br>
              <a:rPr lang="ru-RU" sz="3600" dirty="0"/>
            </a:br>
            <a:endParaRPr lang="ru-RU" sz="3600" b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535785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/>
              <a:t>   Образовательная программа разработана на основе </a:t>
            </a:r>
            <a:r>
              <a:rPr lang="ru-RU" dirty="0"/>
              <a:t>Федерального государственного образовательного стандарта дошкольного образования (ФГОС ДО) (Приказ </a:t>
            </a:r>
            <a:r>
              <a:rPr lang="ru-RU" dirty="0" err="1"/>
              <a:t>МОиН</a:t>
            </a:r>
            <a:r>
              <a:rPr lang="ru-RU" dirty="0"/>
              <a:t> РФ № 1155 от </a:t>
            </a:r>
          </a:p>
          <a:p>
            <a:pPr>
              <a:buNone/>
            </a:pPr>
            <a:r>
              <a:rPr lang="ru-RU" dirty="0"/>
              <a:t>   17 октября 2013г) и с учётом примерной общеобразовательной программы дошкольного образования «От рождения до школы» под редакцией </a:t>
            </a:r>
            <a:r>
              <a:rPr lang="ru-RU" dirty="0" err="1"/>
              <a:t>Н.Е.Вераксы</a:t>
            </a:r>
            <a:r>
              <a:rPr lang="ru-RU" dirty="0"/>
              <a:t>, </a:t>
            </a:r>
            <a:r>
              <a:rPr lang="ru-RU" dirty="0" err="1"/>
              <a:t>Т.С.Комаровой</a:t>
            </a:r>
            <a:r>
              <a:rPr lang="ru-RU" dirty="0"/>
              <a:t>, </a:t>
            </a:r>
            <a:r>
              <a:rPr lang="ru-RU" dirty="0" err="1"/>
              <a:t>М.А.Васильевой</a:t>
            </a:r>
            <a:r>
              <a:rPr lang="ru-RU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IMG_84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928670"/>
            <a:ext cx="3143272" cy="464460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/>
              <a:t>Содержание </a:t>
            </a:r>
            <a:br>
              <a:rPr lang="ru-RU" sz="3200" b="1" dirty="0"/>
            </a:br>
            <a:r>
              <a:rPr lang="ru-RU" sz="3200" b="1" dirty="0"/>
              <a:t>организационного раздела: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/>
          <a:lstStyle/>
          <a:p>
            <a:pPr algn="just"/>
            <a:r>
              <a:rPr lang="ru-RU" b="1" dirty="0"/>
              <a:t>Организационный раздел включает в себя:</a:t>
            </a:r>
          </a:p>
          <a:p>
            <a:pPr algn="just">
              <a:buFontTx/>
              <a:buChar char="-"/>
            </a:pPr>
            <a:r>
              <a:rPr lang="ru-RU" dirty="0"/>
              <a:t>материально-техническое обеспечение;</a:t>
            </a:r>
          </a:p>
          <a:p>
            <a:pPr algn="just">
              <a:buFontTx/>
              <a:buChar char="-"/>
            </a:pPr>
            <a:r>
              <a:rPr lang="ru-RU" dirty="0"/>
              <a:t>обеспеченность методическими материалами и средствами обучения и воспитания;</a:t>
            </a:r>
          </a:p>
          <a:p>
            <a:pPr algn="just">
              <a:buFontTx/>
              <a:buChar char="-"/>
            </a:pPr>
            <a:r>
              <a:rPr lang="ru-RU" dirty="0"/>
              <a:t>организация режима пребывания детей в ДОО;</a:t>
            </a:r>
          </a:p>
          <a:p>
            <a:pPr algn="just">
              <a:buFontTx/>
              <a:buChar char="-"/>
            </a:pPr>
            <a:r>
              <a:rPr lang="ru-RU" dirty="0"/>
              <a:t>особенности традиционных событий, праздников, мероприятий;</a:t>
            </a:r>
          </a:p>
          <a:p>
            <a:pPr algn="just">
              <a:buFontTx/>
              <a:buChar char="-"/>
            </a:pPr>
            <a:r>
              <a:rPr lang="ru-RU" dirty="0"/>
              <a:t>комплексно-тематическое планирование образовательной деятельности;</a:t>
            </a:r>
          </a:p>
          <a:p>
            <a:pPr algn="just">
              <a:buFontTx/>
              <a:buChar char="-"/>
            </a:pPr>
            <a:r>
              <a:rPr lang="ru-RU" dirty="0"/>
              <a:t>особенности организации развивающей предметно-пространственной среды.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14422"/>
            <a:ext cx="8229600" cy="3857652"/>
          </a:xfrm>
        </p:spPr>
        <p:txBody>
          <a:bodyPr/>
          <a:lstStyle/>
          <a:p>
            <a:pPr algn="ctr"/>
            <a:r>
              <a:rPr lang="ru-RU" sz="4800" b="1" dirty="0">
                <a:solidFill>
                  <a:schemeClr val="tx2"/>
                </a:solidFill>
                <a:latin typeface="Georgia" pitchFamily="18" charset="0"/>
              </a:rPr>
              <a:t>Спасибо за внимание!</a:t>
            </a:r>
            <a:br>
              <a:rPr lang="ru-RU" sz="4800" b="1" dirty="0">
                <a:solidFill>
                  <a:schemeClr val="tx2"/>
                </a:solidFill>
                <a:latin typeface="Georgia" pitchFamily="18" charset="0"/>
              </a:rPr>
            </a:br>
            <a:br>
              <a:rPr lang="ru-RU" sz="4800" b="1" dirty="0">
                <a:solidFill>
                  <a:schemeClr val="tx2"/>
                </a:solidFill>
              </a:rPr>
            </a:br>
            <a:br>
              <a:rPr lang="ru-RU" b="1" dirty="0">
                <a:solidFill>
                  <a:schemeClr val="tx2"/>
                </a:solidFill>
              </a:rPr>
            </a:br>
            <a:br>
              <a:rPr lang="ru-RU" b="1" dirty="0">
                <a:solidFill>
                  <a:schemeClr val="tx2"/>
                </a:solidFill>
              </a:rPr>
            </a:b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21</a:t>
            </a:fld>
            <a:endParaRPr lang="ru-RU"/>
          </a:p>
        </p:txBody>
      </p:sp>
      <p:pic>
        <p:nvPicPr>
          <p:cNvPr id="4" name="Picture 9" descr="i?id=468950311-5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000496" y="4000504"/>
            <a:ext cx="1061896" cy="123506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образовательной</a:t>
            </a:r>
            <a:r>
              <a:rPr lang="ru-RU" sz="3200" b="1" dirty="0">
                <a:solidFill>
                  <a:schemeClr val="tx2"/>
                </a:solidFill>
                <a:latin typeface="Georgia" pitchFamily="18" charset="0"/>
                <a:ea typeface="Bodoni MT"/>
              </a:rPr>
              <a:t> программы:</a:t>
            </a:r>
            <a:endParaRPr lang="ru-RU" sz="32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29058" y="1357299"/>
            <a:ext cx="450059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527050" algn="l"/>
                <a:tab pos="809625" algn="l"/>
              </a:tabLst>
            </a:pPr>
            <a:r>
              <a:rPr lang="ru-RU" sz="2000" dirty="0"/>
              <a:t>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формирование предпосылок к учебной деятельности, обеспечение безопасности жизнедеятельности дошкольника.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7050" algn="l"/>
                <a:tab pos="809625" algn="l"/>
              </a:tabLst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3116"/>
            <a:ext cx="3041914" cy="22814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ru-RU" b="1" dirty="0"/>
              <a:t>Задачи программы: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214346" y="1214422"/>
            <a:ext cx="8501122" cy="5373818"/>
          </a:xfrm>
        </p:spPr>
        <p:txBody>
          <a:bodyPr>
            <a:normAutofit fontScale="92500" lnSpcReduction="10000"/>
          </a:bodyPr>
          <a:lstStyle/>
          <a:p>
            <a:pPr lvl="3" algn="just"/>
            <a:r>
              <a:rPr lang="x-none"/>
              <a:t>Забота о здоровье, эмоциональном благополучии и своевременном всестороннем развитии каждого ребенка;</a:t>
            </a:r>
            <a:endParaRPr lang="ru-RU" sz="1600" dirty="0"/>
          </a:p>
          <a:p>
            <a:pPr lvl="3" algn="just"/>
            <a:r>
              <a:rPr lang="x-none"/>
              <a:t>Создание в группах атмосферы гуманного и доброжелательного отношения ко всем воспитанникам, что позволит растить их общительными, добрыми, любознательными, инициативными, стремящимися к самостоятельности и творчеству;</a:t>
            </a:r>
            <a:endParaRPr lang="ru-RU" sz="1600" dirty="0"/>
          </a:p>
          <a:p>
            <a:pPr lvl="3" algn="just"/>
            <a:r>
              <a:rPr lang="x-none"/>
              <a:t>Максимальное использование разнообразных видов детской деятельности; их интеграция в целях повышения эффективности образовательного процесса;</a:t>
            </a:r>
            <a:endParaRPr lang="ru-RU" sz="1600" dirty="0"/>
          </a:p>
          <a:p>
            <a:pPr lvl="3" algn="just"/>
            <a:r>
              <a:rPr lang="x-none"/>
              <a:t>Творческая организация (креативность) процесса воспитания и обучения;</a:t>
            </a:r>
            <a:endParaRPr lang="ru-RU" sz="1600" dirty="0"/>
          </a:p>
          <a:p>
            <a:pPr lvl="3" algn="just"/>
            <a:r>
              <a:rPr lang="x-none"/>
              <a:t>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</a:t>
            </a:r>
            <a:endParaRPr lang="ru-RU" sz="1600" dirty="0"/>
          </a:p>
          <a:p>
            <a:pPr lvl="3" algn="just"/>
            <a:r>
              <a:rPr lang="x-none"/>
              <a:t>Уважительное отношение к результатам детского творчества;</a:t>
            </a:r>
            <a:endParaRPr lang="ru-RU" sz="1600" dirty="0"/>
          </a:p>
          <a:p>
            <a:pPr lvl="3" algn="just"/>
            <a:r>
              <a:rPr lang="x-none"/>
              <a:t>Единство подходов к воспитанию детей в условиях ДОУ и семьи;</a:t>
            </a:r>
            <a:endParaRPr lang="ru-RU" sz="1600" dirty="0"/>
          </a:p>
          <a:p>
            <a:pPr lvl="3" algn="just"/>
            <a:r>
              <a:rPr lang="x-none"/>
              <a:t>Соблюдение в работе детского сада и начальной школы преемственности, исключающей умственные и физические перегрузки в содержании образования  детей дошкольного возраста, обеспечивающей отсутствие давления предметного обучения.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ru-RU" dirty="0"/>
            </a:br>
            <a:r>
              <a:rPr lang="ru-RU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14290"/>
            <a:ext cx="7643866" cy="1233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соответствии с требованиями ФГОС ДО программа состоит из двух частей: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714488"/>
            <a:ext cx="7643866" cy="15001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Обязательная часть ( объем не менее 60% от её общего объёма)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3714752"/>
            <a:ext cx="4014790" cy="27717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Вариативная часть (часть, формируемая участниками образовательных отношений) – не более 40%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572000" y="1447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048000" y="32766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29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460100"/>
            <a:ext cx="1928826" cy="192882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>
                <a:solidFill>
                  <a:srgbClr val="002060"/>
                </a:solidFill>
              </a:rPr>
              <a:t>Образовательная программа ДОО </a:t>
            </a:r>
            <a:br>
              <a:rPr lang="ru-RU" altLang="ru-RU" sz="2800" b="1" dirty="0">
                <a:solidFill>
                  <a:srgbClr val="002060"/>
                </a:solidFill>
              </a:rPr>
            </a:br>
            <a:r>
              <a:rPr lang="ru-RU" altLang="ru-RU" sz="2800" b="1" dirty="0">
                <a:solidFill>
                  <a:srgbClr val="002060"/>
                </a:solidFill>
              </a:rPr>
              <a:t>включает три основных раздела: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539630" y="1668469"/>
            <a:ext cx="979006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857224" y="250030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1500166" y="2708920"/>
            <a:ext cx="6384202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>
                <a:solidFill>
                  <a:srgbClr val="002060"/>
                </a:solidFill>
                <a:cs typeface="Arial" charset="0"/>
              </a:rPr>
              <a:t>ЦЕЛЕВОЙ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213129" y="1668468"/>
            <a:ext cx="108012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785786" y="392906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810597" y="5373216"/>
            <a:ext cx="7337675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575673" y="4159150"/>
            <a:ext cx="62730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>
                <a:solidFill>
                  <a:srgbClr val="002060"/>
                </a:solidFill>
                <a:cs typeface="Arial" charset="0"/>
              </a:rPr>
              <a:t>СОДЕРЖАТЕЛЬНЫЙ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651873" y="5451036"/>
            <a:ext cx="61206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>
                <a:solidFill>
                  <a:srgbClr val="002060"/>
                </a:solidFill>
                <a:cs typeface="Arial" charset="0"/>
              </a:rPr>
              <a:t>ОРГАНИЗАЦИОННЫЙ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ru-RU" b="1" dirty="0"/>
              <a:t>Содержание целевого раздела: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357298"/>
            <a:ext cx="7500990" cy="5214974"/>
          </a:xfrm>
        </p:spPr>
        <p:txBody>
          <a:bodyPr/>
          <a:lstStyle/>
          <a:p>
            <a:pPr algn="just"/>
            <a:r>
              <a:rPr lang="ru-RU" b="1" dirty="0"/>
              <a:t>Целевой раздел </a:t>
            </a:r>
            <a:r>
              <a:rPr lang="ru-RU" dirty="0"/>
              <a:t>включает в себя: пояснительную записку, цели и задачи программы, принципы и подходы к её формированию, характеристики особенностей развития детей, а также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ребёнка на этапе завершения уровня дошкольного образования.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42852"/>
            <a:ext cx="7972452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Целевые ориентиры образования в младенческом и раннем возрасте:</a:t>
            </a:r>
            <a:br>
              <a:rPr lang="ru-RU" dirty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142844" y="1142984"/>
            <a:ext cx="8572560" cy="57150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200" b="1" dirty="0">
                <a:solidFill>
                  <a:srgbClr val="0070C0"/>
                </a:solidFill>
              </a:rPr>
              <a:t>Ребенок интересуется окружающими предметами и активно действует с ними; эмоционально вовлечен в действия с игрушками и другими 18 предметами, стремится проявлять настойчивость в достижении результата своих действий. </a:t>
            </a:r>
          </a:p>
          <a:p>
            <a:pPr algn="just">
              <a:spcBef>
                <a:spcPts val="0"/>
              </a:spcBef>
            </a:pPr>
            <a:r>
              <a:rPr lang="ru-RU" sz="1200" b="1" dirty="0"/>
              <a:t>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 проявляет навыки опрятности.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/>
              <a:t> </a:t>
            </a:r>
            <a:r>
              <a:rPr lang="ru-RU" sz="1200" b="1" dirty="0">
                <a:solidFill>
                  <a:srgbClr val="0070C0"/>
                </a:solidFill>
              </a:rPr>
              <a:t>Проявляет отрицательное отношение к грубости, жадности.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/>
              <a:t> Соблюдает правила элементарной вежливости (самостоятельно или по напоминанию говорит «спасибо», «здравствуйте», «до свидания», «спокойной ночи» (в семье, в группе)); имеет первичные представления об элементарных правилах поведения в детском саду, дома, на улице и старается соблюдать их.</a:t>
            </a:r>
          </a:p>
          <a:p>
            <a:pPr algn="just">
              <a:spcBef>
                <a:spcPts val="0"/>
              </a:spcBef>
            </a:pPr>
            <a:r>
              <a:rPr lang="ru-RU" sz="1200" b="1" dirty="0"/>
              <a:t> </a:t>
            </a:r>
            <a:r>
              <a:rPr lang="ru-RU" sz="1200" b="1" dirty="0">
                <a:solidFill>
                  <a:srgbClr val="0070C0"/>
                </a:solidFill>
              </a:rPr>
              <a:t>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игрушек. Речь становится полноценным средством общения с другими детьми.</a:t>
            </a:r>
          </a:p>
          <a:p>
            <a:pPr algn="just">
              <a:spcBef>
                <a:spcPts val="0"/>
              </a:spcBef>
            </a:pPr>
            <a:r>
              <a:rPr lang="ru-RU" sz="1200" b="1" dirty="0"/>
              <a:t> Стремится к общению со взрослыми и активно подражает им в движениях и действиях; появляются игры, в которых ребенок воспроизводит действия взрослого. Эмоционально откликается на игру, предложенную взрослым, принимает игровую задачу. </a:t>
            </a:r>
          </a:p>
          <a:p>
            <a:pPr algn="just">
              <a:spcBef>
                <a:spcPts val="0"/>
              </a:spcBef>
            </a:pPr>
            <a:r>
              <a:rPr lang="ru-RU" sz="1200" b="1" dirty="0">
                <a:solidFill>
                  <a:srgbClr val="0070C0"/>
                </a:solidFill>
              </a:rPr>
              <a:t>Проявляет интерес к сверстникам; наблюдает за их действиями и подражает им. Умеет играть рядом со сверстниками, не мешая им. Проявляет интерес к совместным играм небольшими группами. </a:t>
            </a:r>
          </a:p>
          <a:p>
            <a:pPr algn="just">
              <a:spcBef>
                <a:spcPts val="0"/>
              </a:spcBef>
            </a:pPr>
            <a:r>
              <a:rPr lang="ru-RU" sz="1200" b="1" dirty="0"/>
              <a:t>Проявляет интерес к окружающему миру природы, с интересом участвует в сезонных наблюдениях. </a:t>
            </a:r>
          </a:p>
          <a:p>
            <a:pPr algn="just">
              <a:spcBef>
                <a:spcPts val="0"/>
              </a:spcBef>
            </a:pPr>
            <a:r>
              <a:rPr lang="ru-RU" sz="1200" b="1" dirty="0">
                <a:solidFill>
                  <a:srgbClr val="0070C0"/>
                </a:solidFill>
              </a:rPr>
              <a:t>Проявляет интерес к стихам, песням и сказкам, рассматриванию картинок, стремится двигаться под музыку; эмоционально откликается на различные произведения культуры и искусства.</a:t>
            </a:r>
          </a:p>
          <a:p>
            <a:pPr algn="just">
              <a:spcBef>
                <a:spcPts val="0"/>
              </a:spcBef>
            </a:pPr>
            <a:r>
              <a:rPr lang="ru-RU" sz="1200" b="1" dirty="0"/>
              <a:t> С пониманием следит за действиями героев кукольного театра; проявляет желание участвовать в театрализованных и сюжетно-ролевых играх.</a:t>
            </a:r>
          </a:p>
          <a:p>
            <a:pPr algn="just">
              <a:spcBef>
                <a:spcPts val="0"/>
              </a:spcBef>
            </a:pPr>
            <a:r>
              <a:rPr lang="ru-RU" sz="1200" b="1" dirty="0">
                <a:solidFill>
                  <a:srgbClr val="0070C0"/>
                </a:solidFill>
              </a:rPr>
              <a:t> Проявляет интерес к продуктивной деятельности (рисование, лепка, конструирование, аппликация). </a:t>
            </a:r>
          </a:p>
          <a:p>
            <a:pPr algn="just">
              <a:spcBef>
                <a:spcPts val="0"/>
              </a:spcBef>
            </a:pPr>
            <a:r>
              <a:rPr lang="ru-RU" sz="1200" b="1" dirty="0"/>
              <a:t>У ребенка развита крупная моторика, он стремится осваивать раз- личные виды движений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/>
              <a:t>       (бег, лазанье, перешагивание и пр.). С интересом участвует в подвижных играх с простым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/>
              <a:t>       содержанием, несложными движениями. </a:t>
            </a:r>
          </a:p>
          <a:p>
            <a:pPr algn="just">
              <a:spcBef>
                <a:spcPts val="0"/>
              </a:spcBef>
            </a:pPr>
            <a:endParaRPr lang="ru-RU" sz="12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8</a:t>
            </a:fld>
            <a:endParaRPr lang="ru-RU" dirty="0"/>
          </a:p>
        </p:txBody>
      </p:sp>
      <p:pic>
        <p:nvPicPr>
          <p:cNvPr id="5" name="Picture 2" descr="C:\Documents and Settings\Администратор\Рабочий стол\материалы из интернета\разное\анимашки\b07ac9fd3b78cfbac221de5d5230488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142852"/>
            <a:ext cx="1000132" cy="9593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i="1" dirty="0"/>
              <a:t>Целевые ориентиры </a:t>
            </a:r>
            <a:br>
              <a:rPr lang="ru-RU" sz="2200" b="1" i="1" dirty="0"/>
            </a:br>
            <a:r>
              <a:rPr lang="ru-RU" sz="2200" b="1" i="1" dirty="0"/>
              <a:t>на этапе завершения дошкольного образования: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857232"/>
            <a:ext cx="8501122" cy="5786478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1300" b="1" dirty="0">
                <a:solidFill>
                  <a:srgbClr val="0070C0"/>
                </a:solidFill>
              </a:rPr>
              <a:t>Ребенок овладевает основными культурными средствами, способами деятельности, проявляет инициативу и самостоятельность в разных видах деятельности —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/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>
                <a:solidFill>
                  <a:srgbClr val="0070C0"/>
                </a:solidFill>
              </a:rPr>
              <a:t>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конфликты. Умеет выражать и отстаивать свою позицию по разным вопросам.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/>
              <a:t>Способен сотрудничать и выполнять как лидерские, так и исполнительские функции в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>
                <a:solidFill>
                  <a:srgbClr val="0070C0"/>
                </a:solidFill>
              </a:rPr>
              <a:t>Понимает, что все люди равны вне зависимости от их социального происхождения, этнической принадлежности, религиозных и других верований, их физических и психических особенностей.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/>
              <a:t>Проявляет </a:t>
            </a:r>
            <a:r>
              <a:rPr lang="ru-RU" sz="1300" b="1" dirty="0" err="1"/>
              <a:t>эмпатию</a:t>
            </a:r>
            <a:r>
              <a:rPr lang="ru-RU" sz="1300" b="1" dirty="0"/>
              <a:t> по отношению к другим людям, готовность прийти на помощь тем, кто в этом нуждается.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>
                <a:solidFill>
                  <a:srgbClr val="0070C0"/>
                </a:solidFill>
              </a:rPr>
              <a:t>Проявляет умение слышать других и стремление быть понятым другими.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/>
              <a:t>Ребенок обладает развитым воображением, которое реализуется в разных видах деятельности, и прежде всего в игре; владеет разными формами и видами игры, различает условную и реальную ситуации; умеет подчиняться разным правилам и социальным нормам. Умеет распознавать различные ситуации и адекватно их оценивать.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>
                <a:solidFill>
                  <a:srgbClr val="0070C0"/>
                </a:solidFill>
              </a:rPr>
              <a:t>Ребенок достаточно хорошо владеет устной речью, может выражать свои мысли и желания, использовать речь для выражения своих мыслей, чувств и желаний, построения речевого высказывания в ситуации общения, выделять звуки в словах, у ребенка 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1300" b="1" dirty="0">
                <a:solidFill>
                  <a:srgbClr val="0070C0"/>
                </a:solidFill>
              </a:rPr>
              <a:t>      складываются предпосылки грамотности.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/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ими.</a:t>
            </a:r>
          </a:p>
          <a:p>
            <a:pPr>
              <a:spcBef>
                <a:spcPts val="0"/>
              </a:spcBef>
            </a:pPr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632</TotalTime>
  <Words>2410</Words>
  <Application>Microsoft Office PowerPoint</Application>
  <PresentationFormat>Экран (4:3)</PresentationFormat>
  <Paragraphs>227</Paragraphs>
  <Slides>21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Calibri</vt:lpstr>
      <vt:lpstr>Century Schoolbook</vt:lpstr>
      <vt:lpstr>Georgia</vt:lpstr>
      <vt:lpstr>Times New Roman</vt:lpstr>
      <vt:lpstr>Wingdings</vt:lpstr>
      <vt:lpstr>Wingdings 2</vt:lpstr>
      <vt:lpstr>Эркер</vt:lpstr>
      <vt:lpstr>   Краткая презентация основной образовательной программы дошкольного образования  </vt:lpstr>
      <vt:lpstr> </vt:lpstr>
      <vt:lpstr>Цель образовательной программы:</vt:lpstr>
      <vt:lpstr>Задачи программы:</vt:lpstr>
      <vt:lpstr>  </vt:lpstr>
      <vt:lpstr>Образовательная программа ДОО  включает три основных раздела:</vt:lpstr>
      <vt:lpstr>Содержание целевого раздела:</vt:lpstr>
      <vt:lpstr>Целевые ориентиры образования в младенческом и раннем возрасте: </vt:lpstr>
      <vt:lpstr>Целевые ориентиры  на этапе завершения дошкольного образования: </vt:lpstr>
      <vt:lpstr>Презентация PowerPoint</vt:lpstr>
      <vt:lpstr>Содержательный раздел:</vt:lpstr>
      <vt:lpstr>Образовательные области, обеспечивающие разностороннее развитие детей по ФГОС ДО:</vt:lpstr>
      <vt:lpstr>ОБРАЗОВАТЕЛЬНАЯ ОБЛАСТЬ «ФИЗИЧЕСКОЕ РАЗВИТИЕ»:  </vt:lpstr>
      <vt:lpstr>ОБРАЗОВАТЕЛЬНАЯ ОБЛАСТЬ  «СОЦИАЛЬНО-КОММУНИКАТИВНОЕ РАЗВИТИЕ»:</vt:lpstr>
      <vt:lpstr>ОБРАЗОВАТЕЛЬНАЯ ОБЛАСТЬ «РЕЧЕВОЕ РАЗВИТИЕ»: </vt:lpstr>
      <vt:lpstr>ОБРАЗОВАТЕЛЬНАЯ ОБЛАСТЬ «ПОЗНАВАТЕЛЬНОЕ РАЗВИТИЕ»:</vt:lpstr>
      <vt:lpstr>ОБРАЗОВАТЕЛЬНАЯ ОБЛАСТЬ  «ХУДОЖЕСТВЕННО-ЭСТЕТИЧЕСКОЕ РАЗВИТИЕ»:</vt:lpstr>
      <vt:lpstr>Направления взаимодействия с семьями воспитанников:</vt:lpstr>
      <vt:lpstr>Направления вариативной части программы:</vt:lpstr>
      <vt:lpstr>Содержание  организационного раздела:</vt:lpstr>
      <vt:lpstr>Спасибо за внимание!     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МАЛЫШОК ООП ДОО</dc:title>
  <dc:creator>Оксана Миляхова</dc:creator>
  <cp:lastModifiedBy>User</cp:lastModifiedBy>
  <cp:revision>130</cp:revision>
  <dcterms:created xsi:type="dcterms:W3CDTF">2013-12-24T12:41:12Z</dcterms:created>
  <dcterms:modified xsi:type="dcterms:W3CDTF">2020-02-24T09:54:01Z</dcterms:modified>
</cp:coreProperties>
</file>